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  <p:sldMasterId id="2147483835" r:id="rId2"/>
  </p:sldMasterIdLst>
  <p:notesMasterIdLst>
    <p:notesMasterId r:id="rId35"/>
  </p:notesMasterIdLst>
  <p:handoutMasterIdLst>
    <p:handoutMasterId r:id="rId36"/>
  </p:handoutMasterIdLst>
  <p:sldIdLst>
    <p:sldId id="257" r:id="rId3"/>
    <p:sldId id="283" r:id="rId4"/>
    <p:sldId id="284" r:id="rId5"/>
    <p:sldId id="285" r:id="rId6"/>
    <p:sldId id="286" r:id="rId7"/>
    <p:sldId id="288" r:id="rId8"/>
    <p:sldId id="289" r:id="rId9"/>
    <p:sldId id="290" r:id="rId10"/>
    <p:sldId id="314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15" r:id="rId20"/>
    <p:sldId id="300" r:id="rId21"/>
    <p:sldId id="316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</p:sldIdLst>
  <p:sldSz cx="9144000" cy="6858000" type="screen4x3"/>
  <p:notesSz cx="6819900" cy="99187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TITELFOLIEN" id="{CF8BF702-06E5-AB4E-A980-7E04AD5F90F7}">
          <p14:sldIdLst>
            <p14:sldId id="257"/>
            <p14:sldId id="283"/>
            <p14:sldId id="284"/>
            <p14:sldId id="285"/>
            <p14:sldId id="286"/>
            <p14:sldId id="288"/>
            <p14:sldId id="289"/>
            <p14:sldId id="290"/>
            <p14:sldId id="314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15"/>
            <p14:sldId id="300"/>
            <p14:sldId id="316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</p14:sldIdLst>
        </p14:section>
        <p14:section name="TEXTFOLIEN" id="{91BAD3D5-667E-B046-B6E0-14D9A6F7F303}">
          <p14:sldIdLst/>
        </p14:section>
        <p14:section name="ZWISCHENFOLIEN" id="{35CF5CAF-67F0-E042-B4A7-1A47B567E693}">
          <p14:sldIdLst/>
        </p14:section>
        <p14:section name="BILDFOLIEN" id="{FF1C1AFA-5283-7944-9183-E5455F135A2E}">
          <p14:sldIdLst/>
        </p14:section>
        <p14:section name="TABELLEN UND DIAGRAMMFOLIEN" id="{F0CA6536-FD0F-7A43-B065-80B1B3939791}">
          <p14:sldIdLst/>
        </p14:section>
        <p14:section name="ENDFOLIE" id="{9035AA2C-37F9-1042-9D6E-C64C47773C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089">
          <p15:clr>
            <a:srgbClr val="A4A3A4"/>
          </p15:clr>
        </p15:guide>
        <p15:guide id="2" orient="horz" pos="3929" userDrawn="1">
          <p15:clr>
            <a:srgbClr val="A4A3A4"/>
          </p15:clr>
        </p15:guide>
        <p15:guide id="3" orient="horz" pos="947">
          <p15:clr>
            <a:srgbClr val="A4A3A4"/>
          </p15:clr>
        </p15:guide>
        <p15:guide id="4" orient="horz" pos="3816" userDrawn="1">
          <p15:clr>
            <a:srgbClr val="A4A3A4"/>
          </p15:clr>
        </p15:guide>
        <p15:guide id="7" orient="horz" pos="1221">
          <p15:clr>
            <a:srgbClr val="A4A3A4"/>
          </p15:clr>
        </p15:guide>
        <p15:guide id="8" orient="horz" pos="232">
          <p15:clr>
            <a:srgbClr val="A4A3A4"/>
          </p15:clr>
        </p15:guide>
        <p15:guide id="9" orient="horz" pos="2163">
          <p15:clr>
            <a:srgbClr val="A4A3A4"/>
          </p15:clr>
        </p15:guide>
        <p15:guide id="10" pos="2947">
          <p15:clr>
            <a:srgbClr val="A4A3A4"/>
          </p15:clr>
        </p15:guide>
        <p15:guide id="11" pos="2812" userDrawn="1">
          <p15:clr>
            <a:srgbClr val="A4A3A4"/>
          </p15:clr>
        </p15:guide>
        <p15:guide id="12" pos="381">
          <p15:clr>
            <a:srgbClr val="A4A3A4"/>
          </p15:clr>
        </p15:guide>
        <p15:guide id="13" pos="5383">
          <p15:clr>
            <a:srgbClr val="A4A3A4"/>
          </p15:clr>
        </p15:guide>
        <p15:guide id="14" pos="730">
          <p15:clr>
            <a:srgbClr val="A4A3A4"/>
          </p15:clr>
        </p15:guide>
        <p15:guide id="15" pos="5032">
          <p15:clr>
            <a:srgbClr val="A4A3A4"/>
          </p15:clr>
        </p15:guide>
        <p15:guide id="16" pos="2880">
          <p15:clr>
            <a:srgbClr val="A4A3A4"/>
          </p15:clr>
        </p15:guide>
        <p15:guide id="17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492"/>
    <a:srgbClr val="ED6A5A"/>
    <a:srgbClr val="7FA8D1"/>
    <a:srgbClr val="CCD8F0"/>
    <a:srgbClr val="B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69" autoAdjust="0"/>
    <p:restoredTop sz="94676" autoAdjust="0"/>
  </p:normalViewPr>
  <p:slideViewPr>
    <p:cSldViewPr snapToGrid="0" snapToObjects="1" showGuides="1">
      <p:cViewPr varScale="1">
        <p:scale>
          <a:sx n="124" d="100"/>
          <a:sy n="124" d="100"/>
        </p:scale>
        <p:origin x="846" y="108"/>
      </p:cViewPr>
      <p:guideLst>
        <p:guide orient="horz" pos="4089"/>
        <p:guide orient="horz" pos="3929"/>
        <p:guide orient="horz" pos="947"/>
        <p:guide orient="horz" pos="3816"/>
        <p:guide orient="horz" pos="1221"/>
        <p:guide orient="horz" pos="232"/>
        <p:guide orient="horz" pos="2163"/>
        <p:guide pos="2947"/>
        <p:guide pos="2812"/>
        <p:guide pos="381"/>
        <p:guide pos="5383"/>
        <p:guide pos="730"/>
        <p:guide pos="5032"/>
        <p:guide pos="2880"/>
        <p:guide pos="2881"/>
      </p:guideLst>
    </p:cSldViewPr>
  </p:slideViewPr>
  <p:outlineViewPr>
    <p:cViewPr>
      <p:scale>
        <a:sx n="33" d="100"/>
        <a:sy n="33" d="100"/>
      </p:scale>
      <p:origin x="0" y="12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-5118" y="-96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5493" cy="496935"/>
          </a:xfrm>
          <a:prstGeom prst="rect">
            <a:avLst/>
          </a:prstGeom>
        </p:spPr>
        <p:txBody>
          <a:bodyPr vert="horz" lIns="88294" tIns="44147" rIns="88294" bIns="44147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62883" y="1"/>
            <a:ext cx="2955493" cy="496935"/>
          </a:xfrm>
          <a:prstGeom prst="rect">
            <a:avLst/>
          </a:prstGeom>
        </p:spPr>
        <p:txBody>
          <a:bodyPr vert="horz" lIns="88294" tIns="44147" rIns="88294" bIns="44147" rtlCol="0"/>
          <a:lstStyle>
            <a:lvl1pPr algn="r">
              <a:defRPr sz="1200"/>
            </a:lvl1pPr>
          </a:lstStyle>
          <a:p>
            <a:fld id="{478555C6-862A-4E54-AD9D-E5F8E7AD7802}" type="datetimeFigureOut">
              <a:rPr lang="de-AT" smtClean="0"/>
              <a:t>09.11.2021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1765"/>
            <a:ext cx="2955493" cy="496935"/>
          </a:xfrm>
          <a:prstGeom prst="rect">
            <a:avLst/>
          </a:prstGeom>
        </p:spPr>
        <p:txBody>
          <a:bodyPr vert="horz" lIns="88294" tIns="44147" rIns="88294" bIns="44147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62883" y="9421765"/>
            <a:ext cx="2955493" cy="496935"/>
          </a:xfrm>
          <a:prstGeom prst="rect">
            <a:avLst/>
          </a:prstGeom>
        </p:spPr>
        <p:txBody>
          <a:bodyPr vert="horz" lIns="88294" tIns="44147" rIns="88294" bIns="44147" rtlCol="0" anchor="b"/>
          <a:lstStyle>
            <a:lvl1pPr algn="r">
              <a:defRPr sz="1200"/>
            </a:lvl1pPr>
          </a:lstStyle>
          <a:p>
            <a:fld id="{4307AF6F-BD07-4CBA-8D45-06935AF3DE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0887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493" cy="495397"/>
          </a:xfrm>
          <a:prstGeom prst="rect">
            <a:avLst/>
          </a:prstGeom>
        </p:spPr>
        <p:txBody>
          <a:bodyPr vert="horz" lIns="88294" tIns="44147" rIns="88294" bIns="44147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2883" y="0"/>
            <a:ext cx="2955493" cy="495397"/>
          </a:xfrm>
          <a:prstGeom prst="rect">
            <a:avLst/>
          </a:prstGeom>
        </p:spPr>
        <p:txBody>
          <a:bodyPr vert="horz" lIns="88294" tIns="44147" rIns="88294" bIns="44147" rtlCol="0"/>
          <a:lstStyle>
            <a:lvl1pPr algn="r">
              <a:defRPr sz="1200"/>
            </a:lvl1pPr>
          </a:lstStyle>
          <a:p>
            <a:pPr>
              <a:defRPr/>
            </a:pPr>
            <a:fld id="{AFFC4E21-D79C-3142-A77C-D3F52078FE81}" type="datetimeFigureOut">
              <a:rPr lang="de-DE"/>
              <a:pPr>
                <a:defRPr/>
              </a:pPr>
              <a:t>09.11.2021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4538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94" tIns="44147" rIns="88294" bIns="44147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686" y="4710883"/>
            <a:ext cx="5456530" cy="4463184"/>
          </a:xfrm>
          <a:prstGeom prst="rect">
            <a:avLst/>
          </a:prstGeom>
        </p:spPr>
        <p:txBody>
          <a:bodyPr vert="horz" lIns="88294" tIns="44147" rIns="88294" bIns="44147" rtlCol="0"/>
          <a:lstStyle/>
          <a:p>
            <a:pPr lvl="0"/>
            <a:r>
              <a:rPr lang="de-AT" noProof="0" smtClean="0"/>
              <a:t>Mastertextformat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  <a:endParaRPr lang="de-DE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1765"/>
            <a:ext cx="2955493" cy="495397"/>
          </a:xfrm>
          <a:prstGeom prst="rect">
            <a:avLst/>
          </a:prstGeom>
        </p:spPr>
        <p:txBody>
          <a:bodyPr vert="horz" lIns="88294" tIns="44147" rIns="88294" bIns="441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2883" y="9421765"/>
            <a:ext cx="2955493" cy="495397"/>
          </a:xfrm>
          <a:prstGeom prst="rect">
            <a:avLst/>
          </a:prstGeom>
        </p:spPr>
        <p:txBody>
          <a:bodyPr vert="horz" lIns="88294" tIns="44147" rIns="88294" bIns="44147" rtlCol="0" anchor="b"/>
          <a:lstStyle>
            <a:lvl1pPr algn="r">
              <a:defRPr sz="1200"/>
            </a:lvl1pPr>
          </a:lstStyle>
          <a:p>
            <a:pPr>
              <a:defRPr/>
            </a:pPr>
            <a:fld id="{B9AD371E-E4F5-1746-83A7-8014EE1975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78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D371E-E4F5-1746-83A7-8014EE19754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50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4680000" y="3665538"/>
            <a:ext cx="4464000" cy="28249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3665538"/>
            <a:ext cx="4464000" cy="28249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150939" y="2040232"/>
            <a:ext cx="7381873" cy="615553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400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0939" y="2832697"/>
            <a:ext cx="7381873" cy="50207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ct val="60000"/>
              </a:lnSpc>
              <a:buFontTx/>
              <a:buNone/>
              <a:defRPr sz="1000" b="1">
                <a:solidFill>
                  <a:srgbClr val="1E5492"/>
                </a:solidFill>
                <a:latin typeface="+mj-lt"/>
                <a:cs typeface="Palatino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6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775" y="384254"/>
            <a:ext cx="936625" cy="53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2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ufzählung Flies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150938" y="1916113"/>
            <a:ext cx="6837362" cy="4124325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E5492"/>
              </a:buClr>
              <a:buSzTx/>
              <a:buFont typeface="+mj-lt"/>
              <a:buAutoNum type="arabicPeriod"/>
              <a:tabLst/>
              <a:defRPr sz="14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0"/>
            <a:endParaRPr lang="de-AT" dirty="0" smtClean="0"/>
          </a:p>
          <a:p>
            <a:pPr lvl="0"/>
            <a:r>
              <a:rPr lang="de-AT" dirty="0" smtClean="0"/>
              <a:t>Mastertextformat bearbeiten</a:t>
            </a:r>
          </a:p>
          <a:p>
            <a:pPr lvl="0"/>
            <a:endParaRPr lang="de-AT" dirty="0" smtClean="0"/>
          </a:p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149349" y="1274829"/>
            <a:ext cx="6838951" cy="312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2400"/>
              </a:lnSpc>
              <a:defRPr sz="24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68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684765" y="1946597"/>
            <a:ext cx="3312000" cy="3348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 smtClean="0"/>
              <a:t>Bild auf Platzhalter ziehen oder durch Klicken auf Symbol hinzufügen</a:t>
            </a:r>
            <a:endParaRPr lang="de-DE" noProof="0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684764" y="5348941"/>
            <a:ext cx="3312001" cy="69149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1149349" y="1946597"/>
            <a:ext cx="3312000" cy="3348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smtClean="0"/>
              <a:t>Bild auf Platzhalter ziehen oder durch Klicken auf Symbol hinzufügen</a:t>
            </a:r>
            <a:endParaRPr lang="de-DE" noProof="0" dirty="0" smtClean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1149349" y="5348941"/>
            <a:ext cx="3312000" cy="69149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1149349" y="1274829"/>
            <a:ext cx="6838951" cy="312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2400"/>
              </a:lnSpc>
              <a:defRPr sz="24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610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 noChangeAspect="1"/>
          </p:cNvSpPr>
          <p:nvPr>
            <p:ph type="pic" sz="quarter" idx="16"/>
          </p:nvPr>
        </p:nvSpPr>
        <p:spPr>
          <a:xfrm>
            <a:off x="1149352" y="1946597"/>
            <a:ext cx="2185612" cy="2196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 smtClean="0"/>
              <a:t>Bild auf Platzhalter ziehen oder durch Klicken auf Symbol hinzufügen</a:t>
            </a:r>
            <a:endParaRPr lang="de-DE" noProof="0" dirty="0" smtClean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1149353" y="4183529"/>
            <a:ext cx="2185611" cy="18569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12" name="Bildplatzhalter 2"/>
          <p:cNvSpPr>
            <a:spLocks noGrp="1" noChangeAspect="1"/>
          </p:cNvSpPr>
          <p:nvPr>
            <p:ph type="pic" sz="quarter" idx="18"/>
          </p:nvPr>
        </p:nvSpPr>
        <p:spPr>
          <a:xfrm>
            <a:off x="3479194" y="1946597"/>
            <a:ext cx="2185612" cy="2196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 smtClean="0"/>
              <a:t>Bild auf Platzhalter ziehen oder durch Klicken auf Symbol hinzufügen</a:t>
            </a:r>
            <a:endParaRPr lang="de-DE" noProof="0" dirty="0" smtClean="0"/>
          </a:p>
        </p:txBody>
      </p:sp>
      <p:sp>
        <p:nvSpPr>
          <p:cNvPr id="13" name="Bildplatzhalter 2"/>
          <p:cNvSpPr>
            <a:spLocks noGrp="1" noChangeAspect="1"/>
          </p:cNvSpPr>
          <p:nvPr>
            <p:ph type="pic" sz="quarter" idx="19"/>
          </p:nvPr>
        </p:nvSpPr>
        <p:spPr>
          <a:xfrm>
            <a:off x="5802688" y="1946597"/>
            <a:ext cx="2185612" cy="2196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 smtClean="0"/>
              <a:t>Bild auf Platzhalter ziehen oder durch Klicken auf Symbol hinzufügen</a:t>
            </a:r>
            <a:endParaRPr lang="de-DE" noProof="0" dirty="0" smtClean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3479194" y="4183529"/>
            <a:ext cx="2185612" cy="18569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5802689" y="4183529"/>
            <a:ext cx="2185612" cy="18569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149349" y="1274829"/>
            <a:ext cx="6838951" cy="312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2400"/>
              </a:lnSpc>
              <a:defRPr sz="24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39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149350" y="1944688"/>
            <a:ext cx="6838949" cy="4292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 smtClean="0"/>
              <a:t>Bild auf Platzhalter ziehen oder durch Klicken auf Symbol hinzufügen</a:t>
            </a:r>
            <a:endParaRPr lang="de-DE" noProof="0" dirty="0" smtClean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149349" y="1274829"/>
            <a:ext cx="6838951" cy="312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2400"/>
              </a:lnSpc>
              <a:defRPr sz="24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5802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ellenplatzhalter 7"/>
          <p:cNvSpPr>
            <a:spLocks noGrp="1"/>
          </p:cNvSpPr>
          <p:nvPr>
            <p:ph type="tbl" sz="quarter" idx="13"/>
          </p:nvPr>
        </p:nvSpPr>
        <p:spPr>
          <a:xfrm>
            <a:off x="1149350" y="1974850"/>
            <a:ext cx="6838949" cy="42624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smtClean="0"/>
              <a:t>Tabelle durch Klicken auf Symbol hinzufügen</a:t>
            </a:r>
            <a:endParaRPr lang="de-DE" noProof="0" dirty="0" smtClean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149349" y="1274829"/>
            <a:ext cx="6838951" cy="312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2400"/>
              </a:lnSpc>
              <a:defRPr sz="24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249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mplatzhalter 4"/>
          <p:cNvSpPr>
            <a:spLocks noGrp="1"/>
          </p:cNvSpPr>
          <p:nvPr>
            <p:ph type="chart" sz="quarter" idx="13"/>
          </p:nvPr>
        </p:nvSpPr>
        <p:spPr>
          <a:xfrm>
            <a:off x="1149350" y="1944689"/>
            <a:ext cx="6838949" cy="4292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smtClean="0"/>
              <a:t>Diagramm durch Klicken auf Symbol hinzufügen</a:t>
            </a:r>
            <a:endParaRPr lang="de-DE" noProof="0" dirty="0" smtClean="0"/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1149349" y="1274829"/>
            <a:ext cx="6838951" cy="312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2400"/>
              </a:lnSpc>
              <a:defRPr sz="24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64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klein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mplatzhalter 4"/>
          <p:cNvSpPr>
            <a:spLocks noGrp="1"/>
          </p:cNvSpPr>
          <p:nvPr>
            <p:ph type="chart" sz="quarter" idx="13"/>
          </p:nvPr>
        </p:nvSpPr>
        <p:spPr>
          <a:xfrm>
            <a:off x="604838" y="1974850"/>
            <a:ext cx="3956890" cy="42624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smtClean="0"/>
              <a:t>Diagramm durch Klicken auf Symbol hinzufügen</a:t>
            </a:r>
            <a:endParaRPr lang="de-DE" noProof="0" dirty="0" smtClean="0"/>
          </a:p>
        </p:txBody>
      </p:sp>
      <p:sp>
        <p:nvSpPr>
          <p:cNvPr id="4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664075" y="1974851"/>
            <a:ext cx="3332163" cy="406558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FontTx/>
              <a:buNone/>
              <a:defRPr sz="14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149349" y="1274829"/>
            <a:ext cx="6838951" cy="312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2400"/>
              </a:lnSpc>
              <a:defRPr sz="24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339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775" y="384254"/>
            <a:ext cx="936625" cy="53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91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775" y="384254"/>
            <a:ext cx="936625" cy="53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17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618066" y="1464733"/>
            <a:ext cx="7921096" cy="4969934"/>
          </a:xfrm>
          <a:custGeom>
            <a:avLst/>
            <a:gdLst>
              <a:gd name="connsiteX0" fmla="*/ 0 w 7700963"/>
              <a:gd name="connsiteY0" fmla="*/ 0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0 w 7700963"/>
              <a:gd name="connsiteY4" fmla="*/ 0 h 4617665"/>
              <a:gd name="connsiteX0" fmla="*/ 143934 w 7700963"/>
              <a:gd name="connsiteY0" fmla="*/ 16933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143934 w 7700963"/>
              <a:gd name="connsiteY4" fmla="*/ 16933 h 4617665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17665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34598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096" h="5032532">
                <a:moveTo>
                  <a:pt x="364067" y="16933"/>
                </a:moveTo>
                <a:lnTo>
                  <a:pt x="7921096" y="0"/>
                </a:lnTo>
                <a:lnTo>
                  <a:pt x="7921096" y="4634598"/>
                </a:lnTo>
                <a:lnTo>
                  <a:pt x="0" y="5032532"/>
                </a:lnTo>
                <a:lnTo>
                  <a:pt x="364067" y="16933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671483" y="2602170"/>
            <a:ext cx="6316817" cy="123110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sz="4000" baseline="0">
                <a:solidFill>
                  <a:schemeClr val="bg1"/>
                </a:solidFill>
                <a:latin typeface="Palatino Linotype Fett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3" name="Bild 2" descr="kwg_berufung leben_wei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924" y="5058336"/>
            <a:ext cx="1188720" cy="6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2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B8A7-E553-4324-9C9E-714C80A47C05}" type="datetimeFigureOut">
              <a:rPr lang="de-AT" smtClean="0"/>
              <a:pPr/>
              <a:t>09.11.2021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431C-844D-4950-9DB7-0F733E8FB5F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278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5"/>
          <p:cNvSpPr>
            <a:spLocks noGrp="1"/>
          </p:cNvSpPr>
          <p:nvPr>
            <p:ph type="pic" sz="quarter" idx="10"/>
          </p:nvPr>
        </p:nvSpPr>
        <p:spPr>
          <a:xfrm>
            <a:off x="618066" y="1481666"/>
            <a:ext cx="7921096" cy="4749801"/>
          </a:xfrm>
          <a:custGeom>
            <a:avLst/>
            <a:gdLst>
              <a:gd name="connsiteX0" fmla="*/ 0 w 7700963"/>
              <a:gd name="connsiteY0" fmla="*/ 0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0 w 7700963"/>
              <a:gd name="connsiteY4" fmla="*/ 0 h 4617665"/>
              <a:gd name="connsiteX0" fmla="*/ 143934 w 7700963"/>
              <a:gd name="connsiteY0" fmla="*/ 16933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143934 w 7700963"/>
              <a:gd name="connsiteY4" fmla="*/ 16933 h 4617665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17665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34598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096" h="5032532">
                <a:moveTo>
                  <a:pt x="364067" y="16933"/>
                </a:moveTo>
                <a:lnTo>
                  <a:pt x="7921096" y="0"/>
                </a:lnTo>
                <a:lnTo>
                  <a:pt x="7921096" y="4634598"/>
                </a:lnTo>
                <a:lnTo>
                  <a:pt x="0" y="5032532"/>
                </a:lnTo>
                <a:lnTo>
                  <a:pt x="364067" y="16933"/>
                </a:lnTo>
                <a:close/>
              </a:path>
            </a:pathLst>
          </a:custGeom>
        </p:spPr>
        <p:txBody>
          <a:bodyPr/>
          <a:lstStyle>
            <a:lvl1pPr>
              <a:defRPr sz="1000" baseline="0"/>
            </a:lvl1pPr>
          </a:lstStyle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3"/>
          </p:nvPr>
        </p:nvSpPr>
        <p:spPr>
          <a:xfrm>
            <a:off x="3354294" y="1922553"/>
            <a:ext cx="4634005" cy="37004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FontTx/>
              <a:buNone/>
              <a:defRPr sz="2400" b="1" i="0">
                <a:solidFill>
                  <a:srgbClr val="1E5492"/>
                </a:solidFill>
                <a:latin typeface="+mj-lt"/>
                <a:cs typeface="Palatino"/>
              </a:defRPr>
            </a:lvl1pPr>
          </a:lstStyle>
          <a:p>
            <a:pPr lvl="0"/>
            <a:r>
              <a:rPr lang="de-AT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1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149351" y="1916113"/>
            <a:ext cx="6838950" cy="41243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4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149349" y="1274829"/>
            <a:ext cx="6838951" cy="312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2400"/>
              </a:lnSpc>
              <a:defRPr sz="24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655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149350" y="1916113"/>
            <a:ext cx="6838949" cy="4124325"/>
          </a:xfrm>
          <a:prstGeom prst="rect">
            <a:avLst/>
          </a:prstGeom>
        </p:spPr>
        <p:txBody>
          <a:bodyPr vert="horz" lIns="0" tIns="0" rIns="0" bIns="0" numCol="1" spcCol="180000"/>
          <a:lstStyle>
            <a:lvl1pPr marL="360000" indent="-360000">
              <a:buClr>
                <a:srgbClr val="1E5492"/>
              </a:buClr>
              <a:buFont typeface="Arial" panose="020B0604020202020204" pitchFamily="34" charset="0"/>
              <a:buChar char="•"/>
              <a:defRPr sz="2000" b="0" i="0" baseline="0">
                <a:solidFill>
                  <a:srgbClr val="1E5492"/>
                </a:solidFill>
              </a:defRPr>
            </a:lvl1pPr>
            <a:lvl2pPr marL="720000" indent="-360000" defTabSz="241200">
              <a:buFont typeface="Arial" panose="020B0604020202020204" pitchFamily="34" charset="0"/>
              <a:buChar char="•"/>
              <a:defRPr sz="1600" baseline="0">
                <a:solidFill>
                  <a:srgbClr val="1E5492"/>
                </a:solidFill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Mastertextformat</a:t>
            </a:r>
          </a:p>
          <a:p>
            <a:pPr lvl="1"/>
            <a:endParaRPr lang="de-DE" dirty="0" smtClean="0"/>
          </a:p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Mastertextformat</a:t>
            </a:r>
          </a:p>
          <a:p>
            <a:pPr lvl="1"/>
            <a:endParaRPr lang="de-DE" dirty="0" smtClean="0"/>
          </a:p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Mastertextformat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149349" y="1274829"/>
            <a:ext cx="6838951" cy="312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2400"/>
              </a:lnSpc>
              <a:defRPr sz="24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38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ufzählung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149350" y="1916113"/>
            <a:ext cx="6838949" cy="4124325"/>
          </a:xfrm>
          <a:prstGeom prst="rect">
            <a:avLst/>
          </a:prstGeom>
        </p:spPr>
        <p:txBody>
          <a:bodyPr vert="horz" lIns="0" tIns="0" rIns="0" bIns="0" numCol="1" spcCol="180000"/>
          <a:lstStyle>
            <a:lvl1pPr marL="360000" indent="-360000">
              <a:buClr>
                <a:srgbClr val="1E5492"/>
              </a:buClr>
              <a:buFont typeface="+mj-lt"/>
              <a:buAutoNum type="arabicPeriod"/>
              <a:defRPr sz="2000" b="0" i="0" baseline="0">
                <a:solidFill>
                  <a:srgbClr val="1E5492"/>
                </a:solidFill>
              </a:defRPr>
            </a:lvl1pPr>
            <a:lvl2pPr marL="720000" indent="-360000">
              <a:buFont typeface="+mj-lt"/>
              <a:buAutoNum type="alphaLcPeriod"/>
              <a:defRPr sz="1600" baseline="0">
                <a:solidFill>
                  <a:srgbClr val="1E5492"/>
                </a:solidFill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Mastertextformat</a:t>
            </a:r>
          </a:p>
          <a:p>
            <a:pPr lvl="1"/>
            <a:r>
              <a:rPr lang="de-DE" dirty="0" smtClean="0"/>
              <a:t>Mastertextformat</a:t>
            </a:r>
          </a:p>
          <a:p>
            <a:pPr lvl="1"/>
            <a:endParaRPr lang="de-DE" dirty="0" smtClean="0"/>
          </a:p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Mastertextformat</a:t>
            </a:r>
          </a:p>
          <a:p>
            <a:pPr lvl="1"/>
            <a:r>
              <a:rPr lang="de-DE" dirty="0" smtClean="0"/>
              <a:t>Mastertextformat</a:t>
            </a:r>
          </a:p>
          <a:p>
            <a:pPr lvl="1"/>
            <a:r>
              <a:rPr lang="de-DE" dirty="0" smtClean="0"/>
              <a:t>Mastertextformat</a:t>
            </a:r>
          </a:p>
          <a:p>
            <a:pPr lvl="1"/>
            <a:endParaRPr lang="de-DE" dirty="0" smtClean="0"/>
          </a:p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Mastertextformat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149349" y="1274829"/>
            <a:ext cx="6838951" cy="312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2400"/>
              </a:lnSpc>
              <a:defRPr sz="24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09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77050" y="384227"/>
            <a:ext cx="1655763" cy="46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40" r:id="rId3"/>
    <p:sldLayoutId id="2147483919" r:id="rId4"/>
    <p:sldLayoutId id="2147483941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Abadi MT Condensed Extra Bold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Bild 8" descr="Logo_kwg_4C_print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384175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4"/>
          <p:cNvSpPr txBox="1">
            <a:spLocks/>
          </p:cNvSpPr>
          <p:nvPr/>
        </p:nvSpPr>
        <p:spPr>
          <a:xfrm>
            <a:off x="612775" y="6491288"/>
            <a:ext cx="7375525" cy="179387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600" b="0" i="0" kern="0" spc="40" baseline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AT" sz="900" dirty="0" smtClean="0">
                <a:solidFill>
                  <a:srgbClr val="1E5492"/>
                </a:solidFill>
                <a:latin typeface="Calibri"/>
                <a:cs typeface="Calibri"/>
              </a:rPr>
              <a:t>Titel der Präsentation | Datum | Name (im Folienmaster editieren)</a:t>
            </a:r>
            <a:endParaRPr lang="de-DE" sz="900" dirty="0">
              <a:solidFill>
                <a:srgbClr val="1E5492"/>
              </a:solidFill>
              <a:latin typeface="Calibri"/>
              <a:cs typeface="Calibri"/>
            </a:endParaRPr>
          </a:p>
        </p:txBody>
      </p:sp>
      <p:sp>
        <p:nvSpPr>
          <p:cNvPr id="12" name="Foliennummernplatzhalter 7"/>
          <p:cNvSpPr txBox="1">
            <a:spLocks/>
          </p:cNvSpPr>
          <p:nvPr/>
        </p:nvSpPr>
        <p:spPr>
          <a:xfrm>
            <a:off x="7988300" y="6502400"/>
            <a:ext cx="544513" cy="1682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r" defTabSz="457200" rtl="0" eaLnBrk="1" latinLnBrk="0" hangingPunct="1">
              <a:defRPr sz="600" kern="1200">
                <a:solidFill>
                  <a:srgbClr val="80808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16772A2-F3A3-E84E-AFD4-4C645F73BBCF}" type="slidenum">
              <a:rPr lang="de-DE" sz="900" smtClean="0">
                <a:solidFill>
                  <a:srgbClr val="1E5492"/>
                </a:solidFill>
                <a:latin typeface="Calibri"/>
                <a:cs typeface="Calibri"/>
              </a:rPr>
              <a:pPr>
                <a:defRPr/>
              </a:pPr>
              <a:t>‹Nr.›</a:t>
            </a:fld>
            <a:endParaRPr lang="de-DE" sz="900" dirty="0">
              <a:solidFill>
                <a:srgbClr val="1E5492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22" r:id="rId2"/>
    <p:sldLayoutId id="2147483923" r:id="rId3"/>
    <p:sldLayoutId id="2147483938" r:id="rId4"/>
    <p:sldLayoutId id="2147483924" r:id="rId5"/>
    <p:sldLayoutId id="2147483926" r:id="rId6"/>
    <p:sldLayoutId id="2147483936" r:id="rId7"/>
    <p:sldLayoutId id="2147483927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hyperlink" Target="http://www.google.at/url?sa=i&amp;rct=j&amp;q=&amp;esrc=s&amp;source=images&amp;cd=&amp;cad=rja&amp;uact=8&amp;ved=0ahUKEwjM6ejxzfDOAhWC6xQKHUAeD7kQjRwIBw&amp;url=http://www.naturheilpraxis-hollmann.de/Tonsillitis.htm&amp;bvm=bv.131669213,d.d24&amp;psig=AFQjCNEhI96CAio1jwnJVfbqDsE8tlstmQ&amp;ust=147290302468481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google.at/url?sa=i&amp;rct=j&amp;q=&amp;esrc=s&amp;source=images&amp;cd=&amp;cad=rja&amp;uact=8&amp;ved=0ahUKEwjLjaWozvDOAhXBORQKHcD9ASsQjRwIBw&amp;url=http://www.maedchen.de/bildergalerien/blasenentzuendung-2908069.html&amp;psig=AFQjCNFI0d4VHlszZoaSOVqAu2EXMS7Jaw&amp;ust=147290321446464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9" y="1547789"/>
            <a:ext cx="7381873" cy="1107996"/>
          </a:xfrm>
        </p:spPr>
        <p:txBody>
          <a:bodyPr/>
          <a:lstStyle/>
          <a:p>
            <a:r>
              <a:rPr lang="de-AT" sz="3600" dirty="0" smtClean="0"/>
              <a:t>Kalkulierte </a:t>
            </a:r>
            <a:r>
              <a:rPr lang="de-AT" sz="3600" dirty="0"/>
              <a:t>Antibiotikatherapie –</a:t>
            </a:r>
            <a:br>
              <a:rPr lang="de-AT" sz="3600" dirty="0"/>
            </a:br>
            <a:r>
              <a:rPr lang="de-AT" sz="3600" dirty="0"/>
              <a:t>Eine Einführung</a:t>
            </a:r>
            <a:endParaRPr lang="de-DE" sz="3600" dirty="0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150939" y="2955900"/>
            <a:ext cx="6400800" cy="4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tx1"/>
                </a:solidFill>
                <a:latin typeface="Abadi MT Condensed Extra Bold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tx1"/>
                </a:solidFill>
                <a:latin typeface="Abadi MT Condensed Extra Bold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tx1"/>
                </a:solidFill>
                <a:latin typeface="Abadi MT Condensed Extra Bold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tx1"/>
                </a:solidFill>
                <a:latin typeface="Abadi MT Condensed Extra Bold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badi MT Condensed Extra Bold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2000" dirty="0" smtClean="0"/>
              <a:t>OA Dr. Wolfgang Prammer</a:t>
            </a:r>
            <a:endParaRPr lang="de-A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328592" cy="367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14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522619" cy="379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4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513543" cy="382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82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228600" y="1282700"/>
            <a:ext cx="7594600" cy="49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6 Fragen: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Bakterielle Infektion? Infektionsort?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Erregerspektrum?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Welche AB wirken dagegen und kommen sie gut an den Infektionsort? Resistenzen?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 (Alter, Grunderkrankungen,…)</a:t>
            </a: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55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79" y="1144784"/>
            <a:ext cx="3899221" cy="260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4049390"/>
            <a:ext cx="4237462" cy="238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22" y="1340520"/>
            <a:ext cx="3429839" cy="228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2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77" y="2099786"/>
            <a:ext cx="8143853" cy="247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4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266700" y="1047751"/>
            <a:ext cx="7556500" cy="492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6 Fragen: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Bakterielle Infektion? Infektionsort?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Erregerspektrum?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Welche AB wirken dagegen und kommen sie gut an den Infektionsort? Resistenzen?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 (Alter, Grunderkrankungen,…)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Orale Applikation möglich? Dosierung?</a:t>
            </a: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3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2" y="1022773"/>
            <a:ext cx="422600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bodden-apotheke.de/images/big/1280184012850112700348923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5668" y="3628007"/>
            <a:ext cx="4176464" cy="2244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62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838"/>
            <a:ext cx="9144000" cy="58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273050" y="1035050"/>
            <a:ext cx="7689850" cy="51673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6 Fragen: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Bakterielle Infektion? Infektionsort?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Erregerspektrum?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Welche AB wirken dagegen und kommen sie gut an den Infektionsort? Resistenzen?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 (Alter, Grunderkrankungen,…)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Orale Applikation möglich? Dosierung?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Allergien?, Interaktionen? </a:t>
            </a:r>
            <a:r>
              <a:rPr kumimoji="0" lang="de-AT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(https://www.drugs.com/drug_interactions.html)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0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537394" y="1151807"/>
            <a:ext cx="8229600" cy="535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Gradwanderung zwischen Wunsch des Patienten auf ein Antibiotikum und dem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ablehnenden Verhalten gegenüber 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Schulmedizin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Indikation zur antibiotischen Behandlung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muss restriktiv sein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Wenn angezeigt, so sollte sie idealerweise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gezielt, aber zumindest kalkuliert sein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265004"/>
            <a:ext cx="1905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4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4" y="1160288"/>
            <a:ext cx="8675151" cy="56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427162" y="1054100"/>
            <a:ext cx="8602538" cy="529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 chronischen und rezidivierenden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Infektionen sowie schwerwiegenden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Krankheitsbildern: Mikrobiologische Untersuchung</a:t>
            </a:r>
            <a:r>
              <a:rPr kumimoji="0" lang="de-AT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 erster AB-Gabe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Behandlungsdauer bis 3 Tage nach 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Entfieberung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selten länger als 7 Tage notwendig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6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457200" y="1098550"/>
            <a:ext cx="7905750" cy="5154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AT" sz="4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Infektionen des Urogenitaltrakts</a:t>
            </a:r>
            <a:endParaRPr kumimoji="0" lang="de-AT" sz="4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de-AT" sz="32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Unkomplizierte </a:t>
            </a:r>
            <a:r>
              <a:rPr kumimoji="0" lang="de-AT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Cystitis</a:t>
            </a:r>
            <a:r>
              <a:rPr kumimoji="0" lang="de-AT" sz="32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(Frau)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Nitrofurantoin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Furadantin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-retard)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2 x 100mg f. 5d	 (7d Mann)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nicht bei Niereninsuffizienz!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Pivmecillinam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Selexid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2 x 400mg f. 3d	 (7d Mann)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Fosfomycin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trometamol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Monuril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1 x 3g, bei Multiresistenz jeden 2.Tag insgesamt 3x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nicht bei Niereninsuffizienz!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	</a:t>
            </a:r>
            <a:r>
              <a:rPr lang="de-AT" dirty="0">
                <a:solidFill>
                  <a:sysClr val="windowText" lastClr="000000"/>
                </a:solidFill>
              </a:rPr>
              <a:t>* auch in der SS möglich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59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552450" y="1327150"/>
            <a:ext cx="8483600" cy="494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Cefpodoxim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Biocef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)* 2 x 100mg f. 3d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(7d Mann)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Ciprofloxacin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x 500mg f. 3d	 (7d Mann)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Levofloxacin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Tavanic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2 x 250mg f.3d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(7d Mann)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77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70025"/>
            <a:ext cx="64643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09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317500" y="1117600"/>
            <a:ext cx="7766050" cy="5097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de-AT" sz="32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Akute </a:t>
            </a:r>
            <a:r>
              <a:rPr kumimoji="0" lang="de-AT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Epididymitis</a:t>
            </a:r>
            <a:r>
              <a:rPr kumimoji="0" lang="de-AT" sz="32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Prostatitis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Ciprofloxacin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x 500mg f. 14d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de-AT" sz="32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Gonorrhoische Urethritis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Ceftriaxon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1 x 1g iv/im  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Azithromycin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Zithromax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)* 1 x 1,5g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Cefixim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Tricef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)* 2 x 400mg im Abstand von 6h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5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273050" y="1073150"/>
            <a:ext cx="7778750" cy="5053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Akute Gastroenteritis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de-AT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 nur bei schwerem Verlauf (z.B. Fieber,  </a:t>
            </a:r>
            <a:endParaRPr kumimoji="0" lang="de-AT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blutiger Stuhl, protrahierter Verlauf),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&lt; 6mon und &gt;75a, Immunsuppression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Azithromycin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Zithromax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)* 1 x 500mg f. 3 (7)d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Alt. bei Salmonellen: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Ciprofloxacin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x 500mg f. 7d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9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336550" y="1003300"/>
            <a:ext cx="8089900" cy="549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Wässrige Diarrhoe, später 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Steatorrhoe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Blähungen, übelriechende, manchmal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schaumige Stühle: an </a:t>
            </a:r>
            <a:r>
              <a:rPr kumimoji="0" lang="de-AT" sz="3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Lambliasis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denken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Metronidazol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x 250mg f. 7d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Postantibiotische Diarrhoe: ev. </a:t>
            </a:r>
            <a:r>
              <a:rPr kumimoji="0" lang="de-AT" sz="3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Metronidazol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x 500mg f. 10d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Vancomycin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4 x 250mg f. 10d bei schwerem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Verlauf bzw. Rezidiv, SS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2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457200" y="1187450"/>
            <a:ext cx="7956550" cy="5346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HNO-Infektionen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de-AT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Angina </a:t>
            </a:r>
            <a:r>
              <a:rPr kumimoji="0" lang="de-AT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tonsillaris</a:t>
            </a:r>
            <a:endParaRPr kumimoji="0" lang="de-AT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Penicillin V (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Ospen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)* 3 x 1g f. 7 Tage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Cefalexin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Ospexin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)* 3 x 1g f. 5 Tage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Cefpodoxim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Biocef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)* 2 x 200mg f. 5 Tage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Clarithromycin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3 x 500mg f. 5 Tage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Bildergebnis für akute tonsill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226" y="1596064"/>
            <a:ext cx="1949328" cy="1902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58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273050" y="996950"/>
            <a:ext cx="7981950" cy="523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de-AT" sz="32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Akute Sinusitis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Amoxicillin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Clavulansäure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3 x 1g f. 7 Tage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Cefpodoxim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Biocef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)* 2 x 200mg f. 7 Tage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Moxifloxacin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Avelox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1 x 400mg f. 7 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AT" sz="32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Bildergebnis für akute sinus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3978" y="1524546"/>
            <a:ext cx="3591773" cy="2440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02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573460" y="1492251"/>
            <a:ext cx="7471990" cy="430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6 Fragen: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Bakterielle Infektion? Infektionsort?</a:t>
            </a:r>
          </a:p>
        </p:txBody>
      </p:sp>
    </p:spTree>
    <p:extLst>
      <p:ext uri="{BB962C8B-B14F-4D97-AF65-F5344CB8AC3E}">
        <p14:creationId xmlns:p14="http://schemas.microsoft.com/office/powerpoint/2010/main" val="34569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245294" y="1085850"/>
            <a:ext cx="8041456" cy="4972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de-AT" sz="3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Akute Otitis </a:t>
            </a:r>
            <a:r>
              <a:rPr kumimoji="0" lang="de-AT" sz="38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</a:t>
            </a:r>
            <a:r>
              <a:rPr kumimoji="0" lang="de-AT" sz="3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Amoxicillin</a:t>
            </a:r>
            <a:r>
              <a:rPr kumimoji="0" lang="de-AT" sz="3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de-A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Clavulansäure</a:t>
            </a:r>
            <a:r>
              <a:rPr kumimoji="0" lang="de-AT" sz="3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3 x 1g f. 7 Tage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Cefpodoxim</a:t>
            </a:r>
            <a:r>
              <a:rPr kumimoji="0" lang="de-AT" sz="3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Biocef</a:t>
            </a:r>
            <a:r>
              <a:rPr kumimoji="0" lang="de-AT" sz="3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)*+ 2 x 200mg f. 7 Tage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Moxifloxacin</a:t>
            </a:r>
            <a:r>
              <a:rPr kumimoji="0" lang="de-AT" sz="3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Avelox</a:t>
            </a:r>
            <a:r>
              <a:rPr kumimoji="0" lang="de-AT" sz="3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1 x 400mg f. 7 Tage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http://www.stuedeli.net/reto/medizin/kdb/content/HNO/Bilder/Ohren/OtitisMediaAcuta_SM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5114" y="774998"/>
            <a:ext cx="2128464" cy="2135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55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395536" y="1085850"/>
            <a:ext cx="7649914" cy="5834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Atemwegsinfektionen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de-AT" sz="32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Ambulant erworbene Pneumonie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Amoxicillin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Ospamox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)* 3 x 1g f. 5-7d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Doxycyclin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Vibramycin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1 x 200mg f. 5-7d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bei Risikofaktoren: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Amoxicillin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Clavulansäure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 3 x 1g f. 7d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Moxifloxacin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Avelox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1 x 400mg f. 7d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8" descr="Ähnliches 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974" y="971550"/>
            <a:ext cx="1708801" cy="2278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56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209550" y="1054100"/>
            <a:ext cx="8502650" cy="5072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Einweisung ins KH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CRB 65-Score: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Verwirrtheit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AF &gt; 30/min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RR syst. &lt; 90mmHg oder 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diast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&lt; 60mmHg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&gt; 65a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 smtClean="0">
                <a:solidFill>
                  <a:sysClr val="windowText" lastClr="000000"/>
                </a:solidFill>
                <a:latin typeface="Calibri"/>
              </a:rPr>
              <a:t>      	</a:t>
            </a: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je mehr Punkte, desto dringender </a:t>
            </a:r>
            <a:r>
              <a:rPr lang="de-AT" dirty="0">
                <a:solidFill>
                  <a:sysClr val="windowText" lastClr="000000"/>
                </a:solidFill>
              </a:rPr>
              <a:t>KH-Einweisung  	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0848"/>
            <a:ext cx="1584176" cy="125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2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ldergebnis für streptokokken angi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7" y="1228379"/>
            <a:ext cx="2737793" cy="162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Bildergebnis für harnwegsinfek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46" y="1477964"/>
            <a:ext cx="1790319" cy="26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4" y="3911601"/>
            <a:ext cx="3859883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428999"/>
            <a:ext cx="1901825" cy="25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42900" y="6108700"/>
            <a:ext cx="224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CRP-Schnelltest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5914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615950" y="1504950"/>
            <a:ext cx="82296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6 Fragen: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Bakterielle Infektion? Infektionsort?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Erregerspektrum?</a:t>
            </a:r>
          </a:p>
        </p:txBody>
      </p:sp>
    </p:spTree>
    <p:extLst>
      <p:ext uri="{BB962C8B-B14F-4D97-AF65-F5344CB8AC3E}">
        <p14:creationId xmlns:p14="http://schemas.microsoft.com/office/powerpoint/2010/main" val="298508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7" y="1083726"/>
            <a:ext cx="5189563" cy="28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3536170"/>
            <a:ext cx="4692650" cy="321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456508"/>
            <a:ext cx="15367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3902593"/>
            <a:ext cx="15367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4918075"/>
            <a:ext cx="15367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5756275"/>
            <a:ext cx="15367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6188075"/>
            <a:ext cx="15367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4137025"/>
            <a:ext cx="15367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>
          <a:xfrm>
            <a:off x="381000" y="1238250"/>
            <a:ext cx="6756400" cy="470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6 Fragen: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Bakterielle Infektion? Infektionsort?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Erregerspektrum?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Welche AB wirken dagegen und kommen sie gut an den Infektionsort? Resistenzen?</a:t>
            </a: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7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157288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1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1785542"/>
          </a:xfrm>
          <a:prstGeom prst="flowChartProcess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0" y="970439"/>
            <a:ext cx="752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/>
              <a:t>AURES: Österreichischer Resistenzbericht</a:t>
            </a:r>
            <a:endParaRPr lang="de-AT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1259632" y="23488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1259632" y="2276872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187624" y="234888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181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WG_Vorlage-Praesentation_4-3-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WGPPTVorlage_4zu3_V04" id="{347A13AB-3B8D-FD44-B9B5-3E54A300CE6F}" vid="{FECA13E9-85D1-BA44-AB48-69019E51E7C7}"/>
    </a:ext>
  </a:extLst>
</a:theme>
</file>

<file path=ppt/theme/theme2.xml><?xml version="1.0" encoding="utf-8"?>
<a:theme xmlns:a="http://schemas.openxmlformats.org/drawingml/2006/main" name="CONTENT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WGPPTVorlage_4zu3_V04" id="{347A13AB-3B8D-FD44-B9B5-3E54A300CE6F}" vid="{0EE2FC47-7009-084D-B6E6-1D4D9895C957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KWG_Vorlage-Praesentation_4-3-Format</Template>
  <TotalTime>0</TotalTime>
  <Words>731</Words>
  <Application>Microsoft Office PowerPoint</Application>
  <PresentationFormat>Bildschirmpräsentation (4:3)</PresentationFormat>
  <Paragraphs>151</Paragraphs>
  <Slides>32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42" baseType="lpstr">
      <vt:lpstr>ＭＳ Ｐゴシック</vt:lpstr>
      <vt:lpstr>Abadi MT Condensed Extra Bold</vt:lpstr>
      <vt:lpstr>Arial</vt:lpstr>
      <vt:lpstr>Calibri</vt:lpstr>
      <vt:lpstr>Courier New</vt:lpstr>
      <vt:lpstr>Palatino</vt:lpstr>
      <vt:lpstr>Palatino Linotype Fett</vt:lpstr>
      <vt:lpstr>Wingdings</vt:lpstr>
      <vt:lpstr>KWG_Vorlage-Praesentation_4-3-Format</vt:lpstr>
      <vt:lpstr>CONTENTMASTER</vt:lpstr>
      <vt:lpstr>Kalkulierte Antibiotikatherapie – Eine Einführung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Andreas Scharf</Manager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Rationelle Antibiotikatherapie – Eine Einführung</dc:title>
  <dc:creator>Katzinger Martina</dc:creator>
  <cp:lastModifiedBy>Prammer Wolfgang OA. Dr.</cp:lastModifiedBy>
  <cp:revision>31</cp:revision>
  <cp:lastPrinted>2021-11-08T08:10:37Z</cp:lastPrinted>
  <dcterms:created xsi:type="dcterms:W3CDTF">2018-10-30T13:13:37Z</dcterms:created>
  <dcterms:modified xsi:type="dcterms:W3CDTF">2021-11-09T07:18:58Z</dcterms:modified>
</cp:coreProperties>
</file>