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  <p:sldMasterId id="2147483803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9" r:id="rId4"/>
    <p:sldId id="331" r:id="rId5"/>
    <p:sldId id="262" r:id="rId6"/>
    <p:sldId id="260" r:id="rId7"/>
    <p:sldId id="328" r:id="rId8"/>
    <p:sldId id="330" r:id="rId9"/>
    <p:sldId id="329" r:id="rId10"/>
    <p:sldId id="326" r:id="rId11"/>
    <p:sldId id="320" r:id="rId12"/>
    <p:sldId id="294" r:id="rId13"/>
    <p:sldId id="279" r:id="rId14"/>
    <p:sldId id="276" r:id="rId15"/>
    <p:sldId id="327" r:id="rId16"/>
    <p:sldId id="285" r:id="rId17"/>
    <p:sldId id="282" r:id="rId18"/>
    <p:sldId id="325" r:id="rId19"/>
    <p:sldId id="332" r:id="rId20"/>
    <p:sldId id="333" r:id="rId21"/>
    <p:sldId id="334" r:id="rId22"/>
  </p:sldIdLst>
  <p:sldSz cx="9144000" cy="6858000" type="screen4x3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E" initials="NE" lastIdx="2" clrIdx="0">
    <p:extLst>
      <p:ext uri="{19B8F6BF-5375-455C-9EA6-DF929625EA0E}">
        <p15:presenceInfo xmlns:p15="http://schemas.microsoft.com/office/powerpoint/2012/main" userId="5b9167b77afb9c18" providerId="Windows Live"/>
      </p:ext>
    </p:extLst>
  </p:cmAuthor>
  <p:cmAuthor id="2" name="NE" initials="N" lastIdx="0" clrIdx="1">
    <p:extLst>
      <p:ext uri="{19B8F6BF-5375-455C-9EA6-DF929625EA0E}">
        <p15:presenceInfo xmlns:p15="http://schemas.microsoft.com/office/powerpoint/2012/main" userId="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98B4"/>
    <a:srgbClr val="13223D"/>
    <a:srgbClr val="E2AC00"/>
    <a:srgbClr val="809ECE"/>
    <a:srgbClr val="1D2A33"/>
    <a:srgbClr val="EAF468"/>
    <a:srgbClr val="F0F793"/>
    <a:srgbClr val="F6FABE"/>
    <a:srgbClr val="F9F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72" autoAdjust="0"/>
    <p:restoredTop sz="84022" autoAdjust="0"/>
  </p:normalViewPr>
  <p:slideViewPr>
    <p:cSldViewPr snapToGrid="0">
      <p:cViewPr>
        <p:scale>
          <a:sx n="75" d="100"/>
          <a:sy n="75" d="100"/>
        </p:scale>
        <p:origin x="432" y="-156"/>
      </p:cViewPr>
      <p:guideLst/>
    </p:cSldViewPr>
  </p:slideViewPr>
  <p:notesTextViewPr>
    <p:cViewPr>
      <p:scale>
        <a:sx n="3" d="2"/>
        <a:sy n="3" d="2"/>
      </p:scale>
      <p:origin x="0" y="-21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DFC308-625D-4625-BC59-2CA11751D4A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FAE8C5-CEF7-4373-ABB7-D2FE89B06FCC}">
      <dgm:prSet phldrT="[Text]" custT="1"/>
      <dgm:spPr>
        <a:solidFill>
          <a:srgbClr val="FFC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de-AT" sz="2000" b="1" dirty="0" smtClean="0">
              <a:latin typeface="Trebuchet MS" panose="020B0603020202020204" pitchFamily="34" charset="0"/>
            </a:rPr>
            <a:t>Sepsis</a:t>
          </a:r>
          <a:endParaRPr lang="en-US" sz="2000" b="1" dirty="0">
            <a:latin typeface="Trebuchet MS" panose="020B0603020202020204" pitchFamily="34" charset="0"/>
          </a:endParaRPr>
        </a:p>
      </dgm:t>
    </dgm:pt>
    <dgm:pt modelId="{CFF08827-7D91-430F-AB59-6556FBF5BE6A}" type="parTrans" cxnId="{3E00B4A8-7074-4D15-B8C4-F81D41B6CC2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120710C-0996-4EA9-A671-F1CA5A9DE8CA}" type="sibTrans" cxnId="{3E00B4A8-7074-4D15-B8C4-F81D41B6CC2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20FE3E9-A0E7-46AF-8123-9626BA49DACB}">
      <dgm:prSet phldrT="[Text]" custT="1"/>
      <dgm:spPr>
        <a:solidFill>
          <a:schemeClr val="accent5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de-AT" sz="2000" b="1" dirty="0" smtClean="0">
              <a:latin typeface="Trebuchet MS" panose="020B0603020202020204" pitchFamily="34" charset="0"/>
            </a:rPr>
            <a:t>Endokarditis</a:t>
          </a:r>
          <a:endParaRPr lang="en-US" sz="2000" b="1" dirty="0">
            <a:latin typeface="Trebuchet MS" panose="020B0603020202020204" pitchFamily="34" charset="0"/>
          </a:endParaRPr>
        </a:p>
      </dgm:t>
    </dgm:pt>
    <dgm:pt modelId="{C674D19F-2340-4317-8B3B-EB8142BCD4DC}" type="parTrans" cxnId="{ECB50361-A41E-47AC-898A-46853BE33BF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AB61395-C0AF-4F0E-9167-7C1789DBE03A}" type="sibTrans" cxnId="{ECB50361-A41E-47AC-898A-46853BE33BF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D073956-082C-4328-8B25-FB080C8F3D82}">
      <dgm:prSet phldrT="[Text]" custT="1"/>
      <dgm:spPr>
        <a:solidFill>
          <a:schemeClr val="accent2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de-AT" sz="2000" b="1" dirty="0" err="1" smtClean="0">
              <a:latin typeface="Trebuchet MS" panose="020B0603020202020204" pitchFamily="34" charset="0"/>
            </a:rPr>
            <a:t>Spondylodiscitis</a:t>
          </a:r>
          <a:r>
            <a:rPr lang="de-AT" sz="2000" b="1" dirty="0" smtClean="0">
              <a:latin typeface="Trebuchet MS" panose="020B0603020202020204" pitchFamily="34" charset="0"/>
            </a:rPr>
            <a:t>, </a:t>
          </a:r>
        </a:p>
        <a:p>
          <a:r>
            <a:rPr lang="de-AT" sz="2000" b="1" dirty="0" smtClean="0">
              <a:latin typeface="Trebuchet MS" panose="020B0603020202020204" pitchFamily="34" charset="0"/>
            </a:rPr>
            <a:t>Abszess</a:t>
          </a:r>
          <a:endParaRPr lang="en-US" sz="2000" b="1" dirty="0">
            <a:latin typeface="Trebuchet MS" panose="020B0603020202020204" pitchFamily="34" charset="0"/>
          </a:endParaRPr>
        </a:p>
      </dgm:t>
    </dgm:pt>
    <dgm:pt modelId="{555D7A4A-B57F-42C4-8670-642F0476CF1D}" type="parTrans" cxnId="{CCD7C77B-5C13-4455-8B0C-55BF36C47DF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A6D35265-5805-4A9C-BDCF-7610F746C70A}" type="sibTrans" cxnId="{CCD7C77B-5C13-4455-8B0C-55BF36C47DF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B2B20FF-E160-4C65-A8E8-AB7A3E9C48C3}">
      <dgm:prSet phldrT="[Text]" custT="1"/>
      <dgm:spPr>
        <a:solidFill>
          <a:schemeClr val="accent3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de-AT" sz="2000" b="1" dirty="0" smtClean="0">
              <a:latin typeface="Trebuchet MS" panose="020B0603020202020204" pitchFamily="34" charset="0"/>
            </a:rPr>
            <a:t>Pneumonie </a:t>
          </a:r>
          <a:endParaRPr lang="en-US" sz="2000" b="1" dirty="0">
            <a:latin typeface="Trebuchet MS" panose="020B0603020202020204" pitchFamily="34" charset="0"/>
          </a:endParaRPr>
        </a:p>
      </dgm:t>
    </dgm:pt>
    <dgm:pt modelId="{73DE4373-CCDC-4BAA-BFED-5B3104F9D4A9}" type="parTrans" cxnId="{08551AA1-0F58-491D-9185-84FEF0DADDB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A5BF414-18EB-4696-8E1A-9A178EE79354}" type="sibTrans" cxnId="{08551AA1-0F58-491D-9185-84FEF0DADDB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751786D-77AA-4AA8-94E1-56ED863FCA13}">
      <dgm:prSet phldrT="[Text]" custT="1"/>
      <dgm:spPr>
        <a:ln w="38100">
          <a:solidFill>
            <a:schemeClr val="bg1"/>
          </a:solidFill>
        </a:ln>
      </dgm:spPr>
      <dgm:t>
        <a:bodyPr/>
        <a:lstStyle/>
        <a:p>
          <a:r>
            <a:rPr lang="de-AT" sz="2000" b="1" dirty="0" err="1" smtClean="0">
              <a:latin typeface="Trebuchet MS" panose="020B0603020202020204" pitchFamily="34" charset="0"/>
            </a:rPr>
            <a:t>Urozystitis</a:t>
          </a:r>
          <a:endParaRPr lang="de-AT" sz="2000" b="1" dirty="0" smtClean="0">
            <a:latin typeface="Trebuchet MS" panose="020B0603020202020204" pitchFamily="34" charset="0"/>
          </a:endParaRPr>
        </a:p>
      </dgm:t>
    </dgm:pt>
    <dgm:pt modelId="{F4205109-9E2F-42B8-B66A-BD99D11314D9}" type="parTrans" cxnId="{E302C1C3-0FD3-4852-955D-22862366111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6E6A8621-9795-41A0-8197-91EF235A9B14}" type="sibTrans" cxnId="{E302C1C3-0FD3-4852-955D-22862366111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6FCC5D6-814B-48E2-98BF-9C107089785B}" type="pres">
      <dgm:prSet presAssocID="{61DFC308-625D-4625-BC59-2CA11751D4A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DABD31-6A84-4E01-A5D9-A92CF4C269D2}" type="pres">
      <dgm:prSet presAssocID="{61DFC308-625D-4625-BC59-2CA11751D4A9}" presName="matrix" presStyleCnt="0"/>
      <dgm:spPr/>
    </dgm:pt>
    <dgm:pt modelId="{67268AB5-C2A4-415F-8D6C-481F5C350303}" type="pres">
      <dgm:prSet presAssocID="{61DFC308-625D-4625-BC59-2CA11751D4A9}" presName="tile1" presStyleLbl="node1" presStyleIdx="0" presStyleCnt="4" custLinFactNeighborX="482"/>
      <dgm:spPr/>
      <dgm:t>
        <a:bodyPr/>
        <a:lstStyle/>
        <a:p>
          <a:endParaRPr lang="en-US"/>
        </a:p>
      </dgm:t>
    </dgm:pt>
    <dgm:pt modelId="{7D1A73A7-E590-476C-80FD-1F20F2E50F4D}" type="pres">
      <dgm:prSet presAssocID="{61DFC308-625D-4625-BC59-2CA11751D4A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9106-B518-4AFD-9F8C-C64A614B72EA}" type="pres">
      <dgm:prSet presAssocID="{61DFC308-625D-4625-BC59-2CA11751D4A9}" presName="tile2" presStyleLbl="node1" presStyleIdx="1" presStyleCnt="4" custLinFactNeighborX="536"/>
      <dgm:spPr/>
      <dgm:t>
        <a:bodyPr/>
        <a:lstStyle/>
        <a:p>
          <a:endParaRPr lang="en-US"/>
        </a:p>
      </dgm:t>
    </dgm:pt>
    <dgm:pt modelId="{A6722795-F844-44A8-A2E7-BA27AA7EA2AA}" type="pres">
      <dgm:prSet presAssocID="{61DFC308-625D-4625-BC59-2CA11751D4A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EDA27-5C22-48AE-AD03-198F466D3F35}" type="pres">
      <dgm:prSet presAssocID="{61DFC308-625D-4625-BC59-2CA11751D4A9}" presName="tile3" presStyleLbl="node1" presStyleIdx="2" presStyleCnt="4"/>
      <dgm:spPr/>
      <dgm:t>
        <a:bodyPr/>
        <a:lstStyle/>
        <a:p>
          <a:endParaRPr lang="en-US"/>
        </a:p>
      </dgm:t>
    </dgm:pt>
    <dgm:pt modelId="{280AEEAA-BEA7-4283-8105-963E1300FCC1}" type="pres">
      <dgm:prSet presAssocID="{61DFC308-625D-4625-BC59-2CA11751D4A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E4F2F-0901-4819-BB3D-6BDABCF723F1}" type="pres">
      <dgm:prSet presAssocID="{61DFC308-625D-4625-BC59-2CA11751D4A9}" presName="tile4" presStyleLbl="node1" presStyleIdx="3" presStyleCnt="4" custLinFactNeighborX="600" custLinFactNeighborY="3650"/>
      <dgm:spPr/>
      <dgm:t>
        <a:bodyPr/>
        <a:lstStyle/>
        <a:p>
          <a:endParaRPr lang="en-US"/>
        </a:p>
      </dgm:t>
    </dgm:pt>
    <dgm:pt modelId="{B495AE0C-E881-4746-8D65-2E494DDA3E88}" type="pres">
      <dgm:prSet presAssocID="{61DFC308-625D-4625-BC59-2CA11751D4A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F7CAB-A0E5-44AC-926E-05809EF5A1AC}" type="pres">
      <dgm:prSet presAssocID="{61DFC308-625D-4625-BC59-2CA11751D4A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E00B4A8-7074-4D15-B8C4-F81D41B6CC2B}" srcId="{61DFC308-625D-4625-BC59-2CA11751D4A9}" destId="{3FFAE8C5-CEF7-4373-ABB7-D2FE89B06FCC}" srcOrd="0" destOrd="0" parTransId="{CFF08827-7D91-430F-AB59-6556FBF5BE6A}" sibTransId="{E120710C-0996-4EA9-A671-F1CA5A9DE8CA}"/>
    <dgm:cxn modelId="{CC77D09A-AE89-44F5-A9D6-BA79DFD33DC4}" type="presOf" srcId="{8B2B20FF-E160-4C65-A8E8-AB7A3E9C48C3}" destId="{280AEEAA-BEA7-4283-8105-963E1300FCC1}" srcOrd="1" destOrd="0" presId="urn:microsoft.com/office/officeart/2005/8/layout/matrix1"/>
    <dgm:cxn modelId="{ECB50361-A41E-47AC-898A-46853BE33BF3}" srcId="{3FFAE8C5-CEF7-4373-ABB7-D2FE89B06FCC}" destId="{720FE3E9-A0E7-46AF-8123-9626BA49DACB}" srcOrd="0" destOrd="0" parTransId="{C674D19F-2340-4317-8B3B-EB8142BCD4DC}" sibTransId="{0AB61395-C0AF-4F0E-9167-7C1789DBE03A}"/>
    <dgm:cxn modelId="{C690E430-72AD-4F19-9210-BA0BC772D8AB}" type="presOf" srcId="{720FE3E9-A0E7-46AF-8123-9626BA49DACB}" destId="{7D1A73A7-E590-476C-80FD-1F20F2E50F4D}" srcOrd="1" destOrd="0" presId="urn:microsoft.com/office/officeart/2005/8/layout/matrix1"/>
    <dgm:cxn modelId="{69732AA6-2DBB-4E7E-9FB8-BA32E43964CD}" type="presOf" srcId="{61DFC308-625D-4625-BC59-2CA11751D4A9}" destId="{86FCC5D6-814B-48E2-98BF-9C107089785B}" srcOrd="0" destOrd="0" presId="urn:microsoft.com/office/officeart/2005/8/layout/matrix1"/>
    <dgm:cxn modelId="{641A5FF5-FD9B-4C6C-B6B2-9FF6593B53AB}" type="presOf" srcId="{3FFAE8C5-CEF7-4373-ABB7-D2FE89B06FCC}" destId="{3F5F7CAB-A0E5-44AC-926E-05809EF5A1AC}" srcOrd="0" destOrd="0" presId="urn:microsoft.com/office/officeart/2005/8/layout/matrix1"/>
    <dgm:cxn modelId="{E302C1C3-0FD3-4852-955D-22862366111C}" srcId="{3FFAE8C5-CEF7-4373-ABB7-D2FE89B06FCC}" destId="{3751786D-77AA-4AA8-94E1-56ED863FCA13}" srcOrd="3" destOrd="0" parTransId="{F4205109-9E2F-42B8-B66A-BD99D11314D9}" sibTransId="{6E6A8621-9795-41A0-8197-91EF235A9B14}"/>
    <dgm:cxn modelId="{12C9FC52-BA2A-49B3-8477-375322010AE5}" type="presOf" srcId="{720FE3E9-A0E7-46AF-8123-9626BA49DACB}" destId="{67268AB5-C2A4-415F-8D6C-481F5C350303}" srcOrd="0" destOrd="0" presId="urn:microsoft.com/office/officeart/2005/8/layout/matrix1"/>
    <dgm:cxn modelId="{CCD7C77B-5C13-4455-8B0C-55BF36C47DF3}" srcId="{3FFAE8C5-CEF7-4373-ABB7-D2FE89B06FCC}" destId="{DD073956-082C-4328-8B25-FB080C8F3D82}" srcOrd="1" destOrd="0" parTransId="{555D7A4A-B57F-42C4-8670-642F0476CF1D}" sibTransId="{A6D35265-5805-4A9C-BDCF-7610F746C70A}"/>
    <dgm:cxn modelId="{6EC7A590-A215-43AC-BAB5-0D2AD4349BED}" type="presOf" srcId="{3751786D-77AA-4AA8-94E1-56ED863FCA13}" destId="{953E4F2F-0901-4819-BB3D-6BDABCF723F1}" srcOrd="0" destOrd="0" presId="urn:microsoft.com/office/officeart/2005/8/layout/matrix1"/>
    <dgm:cxn modelId="{058F7DB5-0117-498A-BC35-F7B127F5F7EB}" type="presOf" srcId="{3751786D-77AA-4AA8-94E1-56ED863FCA13}" destId="{B495AE0C-E881-4746-8D65-2E494DDA3E88}" srcOrd="1" destOrd="0" presId="urn:microsoft.com/office/officeart/2005/8/layout/matrix1"/>
    <dgm:cxn modelId="{A04FC611-9F3A-4E68-B5F7-A2DFDFA43B7F}" type="presOf" srcId="{DD073956-082C-4328-8B25-FB080C8F3D82}" destId="{A6722795-F844-44A8-A2E7-BA27AA7EA2AA}" srcOrd="1" destOrd="0" presId="urn:microsoft.com/office/officeart/2005/8/layout/matrix1"/>
    <dgm:cxn modelId="{8F714F75-C66E-497E-9F72-0121C63C548C}" type="presOf" srcId="{8B2B20FF-E160-4C65-A8E8-AB7A3E9C48C3}" destId="{EFFEDA27-5C22-48AE-AD03-198F466D3F35}" srcOrd="0" destOrd="0" presId="urn:microsoft.com/office/officeart/2005/8/layout/matrix1"/>
    <dgm:cxn modelId="{08551AA1-0F58-491D-9185-84FEF0DADDBF}" srcId="{3FFAE8C5-CEF7-4373-ABB7-D2FE89B06FCC}" destId="{8B2B20FF-E160-4C65-A8E8-AB7A3E9C48C3}" srcOrd="2" destOrd="0" parTransId="{73DE4373-CCDC-4BAA-BFED-5B3104F9D4A9}" sibTransId="{0A5BF414-18EB-4696-8E1A-9A178EE79354}"/>
    <dgm:cxn modelId="{A32F0B13-FB9D-4920-8712-925D364C6EE8}" type="presOf" srcId="{DD073956-082C-4328-8B25-FB080C8F3D82}" destId="{F6FB9106-B518-4AFD-9F8C-C64A614B72EA}" srcOrd="0" destOrd="0" presId="urn:microsoft.com/office/officeart/2005/8/layout/matrix1"/>
    <dgm:cxn modelId="{89C4DF64-DD52-4621-B733-E37F2A686526}" type="presParOf" srcId="{86FCC5D6-814B-48E2-98BF-9C107089785B}" destId="{82DABD31-6A84-4E01-A5D9-A92CF4C269D2}" srcOrd="0" destOrd="0" presId="urn:microsoft.com/office/officeart/2005/8/layout/matrix1"/>
    <dgm:cxn modelId="{058E4EF9-ADBA-41B4-B61A-E0B837E61098}" type="presParOf" srcId="{82DABD31-6A84-4E01-A5D9-A92CF4C269D2}" destId="{67268AB5-C2A4-415F-8D6C-481F5C350303}" srcOrd="0" destOrd="0" presId="urn:microsoft.com/office/officeart/2005/8/layout/matrix1"/>
    <dgm:cxn modelId="{8D5E933D-607F-49CE-A609-E29FB1F84AF0}" type="presParOf" srcId="{82DABD31-6A84-4E01-A5D9-A92CF4C269D2}" destId="{7D1A73A7-E590-476C-80FD-1F20F2E50F4D}" srcOrd="1" destOrd="0" presId="urn:microsoft.com/office/officeart/2005/8/layout/matrix1"/>
    <dgm:cxn modelId="{0631C5F8-964B-4551-92B2-B21E43BDEC93}" type="presParOf" srcId="{82DABD31-6A84-4E01-A5D9-A92CF4C269D2}" destId="{F6FB9106-B518-4AFD-9F8C-C64A614B72EA}" srcOrd="2" destOrd="0" presId="urn:microsoft.com/office/officeart/2005/8/layout/matrix1"/>
    <dgm:cxn modelId="{61C6AE64-E9E8-48D1-BEEF-C8B9B02FB68A}" type="presParOf" srcId="{82DABD31-6A84-4E01-A5D9-A92CF4C269D2}" destId="{A6722795-F844-44A8-A2E7-BA27AA7EA2AA}" srcOrd="3" destOrd="0" presId="urn:microsoft.com/office/officeart/2005/8/layout/matrix1"/>
    <dgm:cxn modelId="{5884B738-D04A-48EB-888E-647BF93AEF92}" type="presParOf" srcId="{82DABD31-6A84-4E01-A5D9-A92CF4C269D2}" destId="{EFFEDA27-5C22-48AE-AD03-198F466D3F35}" srcOrd="4" destOrd="0" presId="urn:microsoft.com/office/officeart/2005/8/layout/matrix1"/>
    <dgm:cxn modelId="{98371239-081A-4D07-ACCA-513A78A9A213}" type="presParOf" srcId="{82DABD31-6A84-4E01-A5D9-A92CF4C269D2}" destId="{280AEEAA-BEA7-4283-8105-963E1300FCC1}" srcOrd="5" destOrd="0" presId="urn:microsoft.com/office/officeart/2005/8/layout/matrix1"/>
    <dgm:cxn modelId="{2B32FD1B-A361-44D4-ABC3-CE1C26F3A564}" type="presParOf" srcId="{82DABD31-6A84-4E01-A5D9-A92CF4C269D2}" destId="{953E4F2F-0901-4819-BB3D-6BDABCF723F1}" srcOrd="6" destOrd="0" presId="urn:microsoft.com/office/officeart/2005/8/layout/matrix1"/>
    <dgm:cxn modelId="{162D781C-AC9A-42E1-A5A2-DFBE290A8F8E}" type="presParOf" srcId="{82DABD31-6A84-4E01-A5D9-A92CF4C269D2}" destId="{B495AE0C-E881-4746-8D65-2E494DDA3E88}" srcOrd="7" destOrd="0" presId="urn:microsoft.com/office/officeart/2005/8/layout/matrix1"/>
    <dgm:cxn modelId="{3B60B677-CE54-4A73-A09E-2F6375492E02}" type="presParOf" srcId="{86FCC5D6-814B-48E2-98BF-9C107089785B}" destId="{3F5F7CAB-A0E5-44AC-926E-05809EF5A1A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68AB5-C2A4-415F-8D6C-481F5C350303}">
      <dsp:nvSpPr>
        <dsp:cNvPr id="0" name=""/>
        <dsp:cNvSpPr/>
      </dsp:nvSpPr>
      <dsp:spPr>
        <a:xfrm rot="16200000">
          <a:off x="359250" y="-347679"/>
          <a:ext cx="1705335" cy="2400693"/>
        </a:xfrm>
        <a:prstGeom prst="round1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smtClean="0">
              <a:latin typeface="Trebuchet MS" panose="020B0603020202020204" pitchFamily="34" charset="0"/>
            </a:rPr>
            <a:t>Endokarditis</a:t>
          </a:r>
          <a:endParaRPr lang="en-US" sz="2000" b="1" kern="1200" dirty="0">
            <a:latin typeface="Trebuchet MS" panose="020B0603020202020204" pitchFamily="34" charset="0"/>
          </a:endParaRPr>
        </a:p>
      </dsp:txBody>
      <dsp:txXfrm rot="5400000">
        <a:off x="11571" y="1"/>
        <a:ext cx="2400693" cy="1279001"/>
      </dsp:txXfrm>
    </dsp:sp>
    <dsp:sp modelId="{F6FB9106-B518-4AFD-9F8C-C64A614B72EA}">
      <dsp:nvSpPr>
        <dsp:cNvPr id="0" name=""/>
        <dsp:cNvSpPr/>
      </dsp:nvSpPr>
      <dsp:spPr>
        <a:xfrm>
          <a:off x="2400693" y="0"/>
          <a:ext cx="2400693" cy="1705335"/>
        </a:xfrm>
        <a:prstGeom prst="round1Rect">
          <a:avLst/>
        </a:prstGeom>
        <a:solidFill>
          <a:schemeClr val="accent2">
            <a:lumMod val="7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err="1" smtClean="0">
              <a:latin typeface="Trebuchet MS" panose="020B0603020202020204" pitchFamily="34" charset="0"/>
            </a:rPr>
            <a:t>Spondylodiscitis</a:t>
          </a:r>
          <a:r>
            <a:rPr lang="de-AT" sz="2000" b="1" kern="1200" dirty="0" smtClean="0">
              <a:latin typeface="Trebuchet MS" panose="020B0603020202020204" pitchFamily="34" charset="0"/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smtClean="0">
              <a:latin typeface="Trebuchet MS" panose="020B0603020202020204" pitchFamily="34" charset="0"/>
            </a:rPr>
            <a:t>Abszess</a:t>
          </a:r>
          <a:endParaRPr lang="en-US" sz="2000" b="1" kern="1200" dirty="0">
            <a:latin typeface="Trebuchet MS" panose="020B0603020202020204" pitchFamily="34" charset="0"/>
          </a:endParaRPr>
        </a:p>
      </dsp:txBody>
      <dsp:txXfrm>
        <a:off x="2400693" y="0"/>
        <a:ext cx="2400693" cy="1279001"/>
      </dsp:txXfrm>
    </dsp:sp>
    <dsp:sp modelId="{EFFEDA27-5C22-48AE-AD03-198F466D3F35}">
      <dsp:nvSpPr>
        <dsp:cNvPr id="0" name=""/>
        <dsp:cNvSpPr/>
      </dsp:nvSpPr>
      <dsp:spPr>
        <a:xfrm rot="10800000">
          <a:off x="0" y="1705335"/>
          <a:ext cx="2400693" cy="1705335"/>
        </a:xfrm>
        <a:prstGeom prst="round1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smtClean="0">
              <a:latin typeface="Trebuchet MS" panose="020B0603020202020204" pitchFamily="34" charset="0"/>
            </a:rPr>
            <a:t>Pneumonie </a:t>
          </a:r>
          <a:endParaRPr lang="en-US" sz="2000" b="1" kern="1200" dirty="0">
            <a:latin typeface="Trebuchet MS" panose="020B0603020202020204" pitchFamily="34" charset="0"/>
          </a:endParaRPr>
        </a:p>
      </dsp:txBody>
      <dsp:txXfrm rot="10800000">
        <a:off x="0" y="2131668"/>
        <a:ext cx="2400693" cy="1279001"/>
      </dsp:txXfrm>
    </dsp:sp>
    <dsp:sp modelId="{953E4F2F-0901-4819-BB3D-6BDABCF723F1}">
      <dsp:nvSpPr>
        <dsp:cNvPr id="0" name=""/>
        <dsp:cNvSpPr/>
      </dsp:nvSpPr>
      <dsp:spPr>
        <a:xfrm rot="5400000">
          <a:off x="2748372" y="1357655"/>
          <a:ext cx="1705335" cy="240069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err="1" smtClean="0">
              <a:latin typeface="Trebuchet MS" panose="020B0603020202020204" pitchFamily="34" charset="0"/>
            </a:rPr>
            <a:t>Urozystitis</a:t>
          </a:r>
          <a:endParaRPr lang="de-AT" sz="2000" b="1" kern="1200" dirty="0" smtClean="0">
            <a:latin typeface="Trebuchet MS" panose="020B0603020202020204" pitchFamily="34" charset="0"/>
          </a:endParaRPr>
        </a:p>
      </dsp:txBody>
      <dsp:txXfrm rot="-5400000">
        <a:off x="2400692" y="2131668"/>
        <a:ext cx="2400693" cy="1279001"/>
      </dsp:txXfrm>
    </dsp:sp>
    <dsp:sp modelId="{3F5F7CAB-A0E5-44AC-926E-05809EF5A1AC}">
      <dsp:nvSpPr>
        <dsp:cNvPr id="0" name=""/>
        <dsp:cNvSpPr/>
      </dsp:nvSpPr>
      <dsp:spPr>
        <a:xfrm>
          <a:off x="1680485" y="1279001"/>
          <a:ext cx="1440415" cy="852667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000" b="1" kern="1200" dirty="0" smtClean="0">
              <a:latin typeface="Trebuchet MS" panose="020B0603020202020204" pitchFamily="34" charset="0"/>
            </a:rPr>
            <a:t>Sepsis</a:t>
          </a:r>
          <a:endParaRPr lang="en-US" sz="2000" b="1" kern="1200" dirty="0">
            <a:latin typeface="Trebuchet MS" panose="020B0603020202020204" pitchFamily="34" charset="0"/>
          </a:endParaRPr>
        </a:p>
      </dsp:txBody>
      <dsp:txXfrm>
        <a:off x="1722109" y="1320625"/>
        <a:ext cx="1357167" cy="76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DFF9-DF75-4208-9459-A18C75ED9C78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37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42B6-A280-4E3B-843A-C8ADB91828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2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3E39-D43B-4A86-AB09-3B19D8D3BD0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33452-02AE-4F6A-BD5B-E8D18DAC32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Penicillinallergie</a:t>
            </a:r>
            <a:r>
              <a:rPr lang="de-AT" dirty="0" smtClean="0"/>
              <a:t> der Patientin!! Reiseanamnese </a:t>
            </a:r>
            <a:r>
              <a:rPr lang="de-AT" dirty="0" err="1" smtClean="0"/>
              <a:t>neg</a:t>
            </a:r>
            <a:r>
              <a:rPr lang="de-AT" dirty="0" smtClean="0"/>
              <a:t> ??</a:t>
            </a:r>
          </a:p>
          <a:p>
            <a:r>
              <a:rPr lang="de-AT" dirty="0" smtClean="0"/>
              <a:t>Steroide reduzierten den</a:t>
            </a:r>
            <a:r>
              <a:rPr lang="de-AT" baseline="0" dirty="0" smtClean="0"/>
              <a:t> Schaden durch die Entzündung, welche durch die </a:t>
            </a:r>
            <a:r>
              <a:rPr lang="de-AT" baseline="0" dirty="0" err="1" smtClean="0"/>
              <a:t>Lyse</a:t>
            </a:r>
            <a:r>
              <a:rPr lang="de-AT" baseline="0" dirty="0" smtClean="0"/>
              <a:t> der </a:t>
            </a:r>
            <a:r>
              <a:rPr lang="de-AT" baseline="0" dirty="0" err="1" smtClean="0"/>
              <a:t>Pneumokkokken</a:t>
            </a:r>
            <a:r>
              <a:rPr lang="de-AT" baseline="0" dirty="0" smtClean="0"/>
              <a:t> ausgeht im Rahmen der antibiotischen Therapie</a:t>
            </a:r>
          </a:p>
          <a:p>
            <a:r>
              <a:rPr lang="de-AT" baseline="0" dirty="0" smtClean="0"/>
              <a:t>-&gt; reduziert die Mortalität bei </a:t>
            </a:r>
            <a:r>
              <a:rPr lang="de-AT" baseline="0" dirty="0" err="1" smtClean="0"/>
              <a:t>Pneumokokkenmeningitis</a:t>
            </a:r>
            <a:r>
              <a:rPr lang="de-AT" baseline="0" dirty="0" smtClean="0"/>
              <a:t> und </a:t>
            </a:r>
            <a:r>
              <a:rPr lang="de-AT" baseline="0" dirty="0" err="1" smtClean="0"/>
              <a:t>neurolog</a:t>
            </a:r>
            <a:r>
              <a:rPr lang="de-AT" baseline="0" dirty="0" smtClean="0"/>
              <a:t>. Folgeschäden (Hörstörung)</a:t>
            </a:r>
            <a:endParaRPr lang="de-AT" baseline="0" dirty="0" smtClean="0"/>
          </a:p>
          <a:p>
            <a:r>
              <a:rPr lang="de-AT" baseline="0" dirty="0" smtClean="0"/>
              <a:t>Wenn </a:t>
            </a:r>
            <a:r>
              <a:rPr lang="de-AT" baseline="0" dirty="0" err="1" smtClean="0"/>
              <a:t>Pneumokokkenmeningitis</a:t>
            </a:r>
            <a:r>
              <a:rPr lang="de-AT" baseline="0" dirty="0" smtClean="0"/>
              <a:t> ausgeschlossen – </a:t>
            </a:r>
            <a:r>
              <a:rPr lang="de-AT" baseline="0" dirty="0" err="1" smtClean="0"/>
              <a:t>Dexa</a:t>
            </a:r>
            <a:r>
              <a:rPr lang="de-AT" baseline="0" dirty="0" smtClean="0"/>
              <a:t> wieder beenden</a:t>
            </a:r>
          </a:p>
          <a:p>
            <a:endParaRPr lang="de-AT" baseline="0" dirty="0" smtClean="0"/>
          </a:p>
          <a:p>
            <a:r>
              <a:rPr lang="de-AT" baseline="0" dirty="0" smtClean="0"/>
              <a:t>Gruppe 3a: </a:t>
            </a:r>
            <a:r>
              <a:rPr lang="de-AT" baseline="0" dirty="0" err="1" smtClean="0"/>
              <a:t>Ceftriaxon</a:t>
            </a:r>
            <a:r>
              <a:rPr lang="de-AT" baseline="0" dirty="0" smtClean="0"/>
              <a:t>, </a:t>
            </a:r>
            <a:r>
              <a:rPr lang="de-AT" baseline="0" dirty="0" err="1" smtClean="0"/>
              <a:t>Cefotaxim</a:t>
            </a:r>
            <a:endParaRPr lang="de-AT" baseline="0" dirty="0" smtClean="0"/>
          </a:p>
          <a:p>
            <a:r>
              <a:rPr lang="de-AT" baseline="0" dirty="0" smtClean="0"/>
              <a:t>Gruppe 3b: </a:t>
            </a:r>
            <a:r>
              <a:rPr lang="de-AT" baseline="0" dirty="0" err="1" smtClean="0"/>
              <a:t>Ceftazidim</a:t>
            </a:r>
            <a:r>
              <a:rPr lang="de-AT" baseline="0" dirty="0" smtClean="0"/>
              <a:t> (Wirksamkeit gegen </a:t>
            </a:r>
            <a:r>
              <a:rPr lang="de-AT" baseline="0" dirty="0" err="1" smtClean="0"/>
              <a:t>Pseudomonas</a:t>
            </a:r>
            <a:r>
              <a:rPr lang="de-AT" baseline="0" dirty="0" smtClean="0"/>
              <a:t> </a:t>
            </a:r>
            <a:r>
              <a:rPr lang="de-AT" baseline="0" dirty="0" err="1" smtClean="0"/>
              <a:t>aeruginosa</a:t>
            </a:r>
            <a:r>
              <a:rPr lang="de-AT" baseline="0" dirty="0" smtClean="0"/>
              <a:t>)</a:t>
            </a:r>
          </a:p>
          <a:p>
            <a:r>
              <a:rPr lang="de-AT" baseline="0" dirty="0" err="1" smtClean="0"/>
              <a:t>Ampicillin</a:t>
            </a:r>
            <a:r>
              <a:rPr lang="de-AT" baseline="0" dirty="0" smtClean="0"/>
              <a:t> </a:t>
            </a:r>
            <a:r>
              <a:rPr lang="de-AT" baseline="0" dirty="0" err="1" smtClean="0"/>
              <a:t>wg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Listerienlücke</a:t>
            </a:r>
            <a:endParaRPr lang="de-AT" baseline="0" dirty="0" smtClean="0"/>
          </a:p>
          <a:p>
            <a:r>
              <a:rPr lang="de-AT" baseline="0" dirty="0" err="1" smtClean="0"/>
              <a:t>Meropenem</a:t>
            </a:r>
            <a:r>
              <a:rPr lang="de-AT" baseline="0" dirty="0" smtClean="0"/>
              <a:t> und </a:t>
            </a:r>
            <a:r>
              <a:rPr lang="de-AT" baseline="0" dirty="0" err="1" smtClean="0"/>
              <a:t>Vancomycin</a:t>
            </a:r>
            <a:r>
              <a:rPr lang="de-AT" baseline="0" dirty="0" smtClean="0"/>
              <a:t> </a:t>
            </a:r>
            <a:r>
              <a:rPr lang="de-AT" baseline="0" dirty="0" smtClean="0"/>
              <a:t>bei </a:t>
            </a:r>
            <a:r>
              <a:rPr lang="de-AT" baseline="0" dirty="0" err="1" smtClean="0"/>
              <a:t>Listerien</a:t>
            </a:r>
            <a:r>
              <a:rPr lang="de-AT" baseline="0" dirty="0" smtClean="0"/>
              <a:t> wirksam</a:t>
            </a:r>
          </a:p>
          <a:p>
            <a:r>
              <a:rPr lang="de-AT" baseline="0" dirty="0" smtClean="0"/>
              <a:t>Penicillin-resistent MHC&gt;0.06 µg/</a:t>
            </a:r>
            <a:r>
              <a:rPr lang="de-AT" baseline="0" dirty="0" err="1" smtClean="0"/>
              <a:t>mL</a:t>
            </a:r>
            <a:endParaRPr lang="de-AT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3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Höchste Letalität bei Pneumokokken- und </a:t>
            </a:r>
            <a:r>
              <a:rPr lang="de-AT" dirty="0" err="1" smtClean="0"/>
              <a:t>Listerien</a:t>
            </a:r>
            <a:r>
              <a:rPr lang="de-AT" dirty="0" smtClean="0"/>
              <a:t>- Meningitiden mit 15-20% bzw. 20-30%. 3-10% bei </a:t>
            </a:r>
            <a:r>
              <a:rPr lang="de-AT" dirty="0" err="1" smtClean="0"/>
              <a:t>Meningokokken</a:t>
            </a:r>
            <a:r>
              <a:rPr lang="de-AT" dirty="0" smtClean="0"/>
              <a:t>-Meningitis</a:t>
            </a:r>
          </a:p>
          <a:p>
            <a:r>
              <a:rPr lang="de-AT" dirty="0" smtClean="0"/>
              <a:t>Tuberkulöse Meningitis: bis zu 30% je nach Therapiebeginn, unbehandelt ebenfalls bis zu 100% (Altersgipfel</a:t>
            </a:r>
            <a:r>
              <a:rPr lang="de-AT" baseline="0" dirty="0" smtClean="0"/>
              <a:t> bei Kindern zw. 6 Monaten und 4 Jahren)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7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90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CHEMOPROPHYLAXE: Möglichst früh – jedoch bis zu 10 Tage nach Exposition sinnvoll</a:t>
            </a:r>
          </a:p>
          <a:p>
            <a:r>
              <a:rPr lang="de-AT" dirty="0" smtClean="0"/>
              <a:t>Haushaltsmitglieder,</a:t>
            </a:r>
            <a:r>
              <a:rPr lang="de-AT" baseline="0" dirty="0" smtClean="0"/>
              <a:t> Personen mit Kontakt zu Sekreten, …</a:t>
            </a:r>
          </a:p>
          <a:p>
            <a:r>
              <a:rPr lang="de-AT" baseline="0" dirty="0" smtClean="0"/>
              <a:t>Kontakt in den letzten 7 Tagen vor Erkrankungsbeginn</a:t>
            </a:r>
          </a:p>
          <a:p>
            <a:r>
              <a:rPr lang="de-AT" baseline="0" dirty="0" err="1" smtClean="0"/>
              <a:t>Rifampicin</a:t>
            </a:r>
            <a:r>
              <a:rPr lang="de-AT" baseline="0" dirty="0" smtClean="0"/>
              <a:t> 2x 600 mg für 2 Tage oder</a:t>
            </a:r>
          </a:p>
          <a:p>
            <a:r>
              <a:rPr lang="de-AT" b="1" baseline="0" dirty="0" err="1" smtClean="0"/>
              <a:t>Ciprofloxazin</a:t>
            </a:r>
            <a:r>
              <a:rPr lang="de-AT" b="1" baseline="0" dirty="0" smtClean="0"/>
              <a:t> 500 mg 1xig</a:t>
            </a:r>
          </a:p>
          <a:p>
            <a:r>
              <a:rPr lang="de-AT" baseline="0" dirty="0" err="1" smtClean="0"/>
              <a:t>Ceftriaxon</a:t>
            </a:r>
            <a:r>
              <a:rPr lang="de-AT" baseline="0" dirty="0" smtClean="0"/>
              <a:t> 250 mg </a:t>
            </a:r>
            <a:r>
              <a:rPr lang="de-AT" baseline="0" dirty="0" err="1" smtClean="0"/>
              <a:t>i.m</a:t>
            </a:r>
            <a:r>
              <a:rPr lang="de-AT" baseline="0" dirty="0" smtClean="0"/>
              <a:t>. (bei Schwangeren)</a:t>
            </a:r>
            <a:endParaRPr lang="de-AT" dirty="0" smtClean="0"/>
          </a:p>
          <a:p>
            <a:r>
              <a:rPr lang="de-AT" dirty="0" smtClean="0"/>
              <a:t>KH-Personal: nur wenn Kontakt ohne Maske</a:t>
            </a:r>
          </a:p>
          <a:p>
            <a:r>
              <a:rPr lang="de-AT" dirty="0" smtClean="0"/>
              <a:t>-&gt; Kontaktpersonen dokumentieren,</a:t>
            </a:r>
            <a:r>
              <a:rPr lang="de-AT" baseline="0" dirty="0" smtClean="0"/>
              <a:t> Postexpositionsprophylaxe wird nach Meldung durch das Gesundheitsamt organisiert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6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Tarragona Strategie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 smtClean="0"/>
              <a:t>LP</a:t>
            </a:r>
            <a:r>
              <a:rPr lang="de-AT" baseline="0" dirty="0" smtClean="0"/>
              <a:t> </a:t>
            </a:r>
            <a:r>
              <a:rPr lang="de-AT" baseline="0" dirty="0" smtClean="0"/>
              <a:t>soll nach </a:t>
            </a:r>
            <a:r>
              <a:rPr lang="de-AT" baseline="0" dirty="0" smtClean="0"/>
              <a:t>AB- Beginn erfolgen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baseline="0" dirty="0" smtClean="0"/>
              <a:t>AB- Therapie so rasch wie möglich, weil einzige lebensrettende Maßnahme – jede Verzögerung ist prognostisch ungünstig</a:t>
            </a: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01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Kinder bis 5. LJ kostenlos, empfohlen 3 Teilimpfungen 3., 5. und 12.-14. Monat</a:t>
            </a:r>
            <a:r>
              <a:rPr lang="de-AT" baseline="0" dirty="0" smtClean="0"/>
              <a:t> mit </a:t>
            </a:r>
            <a:r>
              <a:rPr lang="de-AT" baseline="0" dirty="0" err="1" smtClean="0"/>
              <a:t>Prevenar</a:t>
            </a:r>
            <a:r>
              <a:rPr lang="de-AT" baseline="0" dirty="0" smtClean="0"/>
              <a:t> 13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7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74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5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3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dirty="0" smtClean="0"/>
              <a:t>Häufigste</a:t>
            </a:r>
            <a:r>
              <a:rPr lang="de-AT" b="1" baseline="0" dirty="0" smtClean="0"/>
              <a:t> </a:t>
            </a:r>
            <a:r>
              <a:rPr lang="de-AT" b="1" baseline="0" dirty="0" smtClean="0"/>
              <a:t>Erreger einer Sepsis: E. coli (45%), Staphylokokkus </a:t>
            </a:r>
            <a:r>
              <a:rPr lang="de-AT" b="1" baseline="0" dirty="0" err="1" smtClean="0"/>
              <a:t>aureus</a:t>
            </a:r>
            <a:r>
              <a:rPr lang="de-AT" b="1" baseline="0" dirty="0" smtClean="0"/>
              <a:t> (27%), Streptokokkus </a:t>
            </a:r>
            <a:r>
              <a:rPr lang="de-AT" b="1" baseline="0" dirty="0" err="1" smtClean="0"/>
              <a:t>spp</a:t>
            </a:r>
            <a:r>
              <a:rPr lang="de-AT" b="1" baseline="0" dirty="0" smtClean="0"/>
              <a:t>. (18,7%), </a:t>
            </a:r>
            <a:r>
              <a:rPr lang="de-AT" b="1" baseline="0" dirty="0" err="1" smtClean="0"/>
              <a:t>Pseudomonas</a:t>
            </a:r>
            <a:r>
              <a:rPr lang="de-AT" b="1" baseline="0" dirty="0" smtClean="0"/>
              <a:t> (</a:t>
            </a:r>
            <a:r>
              <a:rPr lang="de-AT" b="1" baseline="0" dirty="0" smtClean="0"/>
              <a:t>14,6%)</a:t>
            </a:r>
            <a:endParaRPr lang="de-AT" b="1" baseline="0" dirty="0" smtClean="0"/>
          </a:p>
          <a:p>
            <a:r>
              <a:rPr lang="de-AT" b="1" baseline="0" dirty="0" smtClean="0"/>
              <a:t>Häufigste Infektionsorte: Respirationstrakt (Pneumonie), </a:t>
            </a:r>
            <a:r>
              <a:rPr lang="de-AT" b="1" baseline="0" dirty="0" err="1" smtClean="0"/>
              <a:t>pneumogene</a:t>
            </a:r>
            <a:r>
              <a:rPr lang="de-AT" b="1" baseline="0" dirty="0" smtClean="0"/>
              <a:t> Sepsis, Abdomen, Blutstrominfektion, Niere und ableitende Harnwege, Haut und Weichteile, Katheter-assoziierte Infektionen, ZNS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15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KEIN</a:t>
            </a:r>
            <a:r>
              <a:rPr lang="de-AT" baseline="0" dirty="0" smtClean="0"/>
              <a:t> Kopfschmerz</a:t>
            </a:r>
          </a:p>
          <a:p>
            <a:r>
              <a:rPr lang="de-AT" baseline="0" dirty="0" err="1" smtClean="0"/>
              <a:t>Neglect</a:t>
            </a:r>
            <a:r>
              <a:rPr lang="de-AT" baseline="0" dirty="0" smtClean="0"/>
              <a:t>? – bei Enzephalitis können an Entzündungsherden Ausfälle in Form von Paresen, Sehstörungen und anderen neurologischen Störungen auftreten</a:t>
            </a:r>
          </a:p>
          <a:p>
            <a:r>
              <a:rPr lang="de-AT" baseline="0" dirty="0" smtClean="0"/>
              <a:t>Diagnose einer Enzephalitis: LP mit </a:t>
            </a:r>
            <a:r>
              <a:rPr lang="de-AT" baseline="0" dirty="0" err="1" smtClean="0"/>
              <a:t>Pleozytose</a:t>
            </a:r>
            <a:r>
              <a:rPr lang="de-AT" baseline="0" dirty="0" smtClean="0"/>
              <a:t>, Erregernachweis, auffälliges EEG, MRT!</a:t>
            </a:r>
          </a:p>
          <a:p>
            <a:r>
              <a:rPr lang="de-AT" baseline="0" dirty="0" smtClean="0"/>
              <a:t>Isolation bis </a:t>
            </a:r>
            <a:r>
              <a:rPr lang="de-AT" baseline="0" dirty="0" err="1" smtClean="0"/>
              <a:t>Meningokokken</a:t>
            </a:r>
            <a:r>
              <a:rPr lang="de-AT" baseline="0" dirty="0" smtClean="0"/>
              <a:t>-Meningitis ausgeschlossen</a:t>
            </a:r>
          </a:p>
          <a:p>
            <a:r>
              <a:rPr lang="de-AT" baseline="0" dirty="0" smtClean="0"/>
              <a:t>Bei </a:t>
            </a:r>
            <a:r>
              <a:rPr lang="de-AT" baseline="0" dirty="0" err="1" smtClean="0"/>
              <a:t>Meningokokken</a:t>
            </a:r>
            <a:r>
              <a:rPr lang="de-AT" baseline="0" dirty="0" smtClean="0"/>
              <a:t>: 24 h Isolation (Einzelzimmer, Maske) nach AB Beginn</a:t>
            </a:r>
          </a:p>
          <a:p>
            <a:endParaRPr lang="de-AT" baseline="0" dirty="0" smtClean="0"/>
          </a:p>
          <a:p>
            <a:r>
              <a:rPr lang="de-AT" baseline="0" dirty="0" smtClean="0"/>
              <a:t>CCT + KM auch zum Ausschluss einer Sinusvenenthrombose als häufiger Komplikation bei Meningitis</a:t>
            </a:r>
          </a:p>
          <a:p>
            <a:endParaRPr lang="de-AT" baseline="0" dirty="0" smtClean="0"/>
          </a:p>
          <a:p>
            <a:r>
              <a:rPr lang="de-AT" baseline="0" dirty="0" err="1" smtClean="0"/>
              <a:t>Nw</a:t>
            </a:r>
            <a:r>
              <a:rPr lang="de-AT" baseline="0" dirty="0" smtClean="0"/>
              <a:t> wird akut Gramfärbung durchgeführt – jedoch außerhalb der Regeldienstzeit </a:t>
            </a:r>
            <a:r>
              <a:rPr lang="de-AT" baseline="0" dirty="0" smtClean="0"/>
              <a:t>nicht</a:t>
            </a:r>
          </a:p>
          <a:p>
            <a:endParaRPr lang="de-AT" baseline="0" dirty="0" smtClean="0"/>
          </a:p>
          <a:p>
            <a:r>
              <a:rPr lang="de-AT" baseline="0" dirty="0" err="1" smtClean="0"/>
              <a:t>Xanthochromer</a:t>
            </a:r>
            <a:r>
              <a:rPr lang="de-AT" baseline="0" dirty="0" smtClean="0"/>
              <a:t> Liquor: Ursachen: erhöhte </a:t>
            </a:r>
            <a:r>
              <a:rPr lang="de-AT" baseline="0" dirty="0" err="1" smtClean="0"/>
              <a:t>Eiweißkonz</a:t>
            </a:r>
            <a:r>
              <a:rPr lang="de-AT" baseline="0" dirty="0" smtClean="0"/>
              <a:t>., bestimmte Erreger (u.a. Staphylokokken, Streptokokken, </a:t>
            </a:r>
            <a:r>
              <a:rPr lang="de-AT" baseline="0" dirty="0" err="1" smtClean="0"/>
              <a:t>Meningokokken</a:t>
            </a:r>
            <a:r>
              <a:rPr lang="de-AT" baseline="0" dirty="0" smtClean="0"/>
              <a:t>, Leptospiren), punktionsbedingte Einblutung, </a:t>
            </a:r>
            <a:r>
              <a:rPr lang="de-AT" baseline="0" smtClean="0"/>
              <a:t>Subarachnoidalblutung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Glucose: Liquor-Serum</a:t>
            </a:r>
            <a:r>
              <a:rPr lang="de-AT" baseline="0" dirty="0" smtClean="0"/>
              <a:t> Quotient &gt;0,5</a:t>
            </a:r>
          </a:p>
          <a:p>
            <a:endParaRPr lang="de-AT" baseline="0" dirty="0" smtClean="0"/>
          </a:p>
          <a:p>
            <a:r>
              <a:rPr lang="de-AT" baseline="0" dirty="0" smtClean="0"/>
              <a:t>Proteinkonzentration im Liquor hängt von Konz. Im Serum ab &gt;&gt; beides </a:t>
            </a:r>
            <a:r>
              <a:rPr lang="de-AT" baseline="0" dirty="0" err="1" smtClean="0"/>
              <a:t>glz</a:t>
            </a:r>
            <a:r>
              <a:rPr lang="de-AT" baseline="0" dirty="0" smtClean="0"/>
              <a:t>. bestimmen</a:t>
            </a:r>
          </a:p>
          <a:p>
            <a:r>
              <a:rPr lang="de-AT" baseline="0" dirty="0" err="1" smtClean="0"/>
              <a:t>Weiters</a:t>
            </a:r>
            <a:r>
              <a:rPr lang="de-AT" baseline="0" dirty="0" smtClean="0"/>
              <a:t> um Schrankenstörung zu beurteilen außer Albumin </a:t>
            </a:r>
            <a:r>
              <a:rPr lang="de-AT" baseline="0" dirty="0" err="1" smtClean="0"/>
              <a:t>Ig</a:t>
            </a:r>
            <a:r>
              <a:rPr lang="de-AT" baseline="0" dirty="0" smtClean="0"/>
              <a:t> betrachten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4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7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Intramuskulärer Abszess links </a:t>
            </a:r>
            <a:r>
              <a:rPr lang="de-AT" dirty="0" err="1" smtClean="0"/>
              <a:t>lumbosakral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3452-02AE-4F6A-BD5B-E8D18DAC32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132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92075" y="6473826"/>
            <a:ext cx="1136650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-209550" y="5791200"/>
            <a:ext cx="9436100" cy="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19"/>
          <p:cNvSpPr>
            <a:spLocks noGrp="1"/>
          </p:cNvSpPr>
          <p:nvPr>
            <p:ph type="body" sz="quarter" idx="13"/>
          </p:nvPr>
        </p:nvSpPr>
        <p:spPr>
          <a:xfrm>
            <a:off x="660400" y="977900"/>
            <a:ext cx="7854950" cy="3378200"/>
          </a:xfrm>
        </p:spPr>
        <p:txBody>
          <a:bodyPr/>
          <a:lstStyle>
            <a:lvl1pPr marL="171450" indent="-171450"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>
                <a:latin typeface="Trebuchet MS" panose="020B0603020202020204" pitchFamily="34" charset="0"/>
              </a:defRPr>
            </a:lvl1pPr>
            <a:lvl2pPr marL="514350" indent="-171450"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/>
            </a:lvl2pPr>
            <a:lvl3pPr marL="857250" indent="-171450">
              <a:buClr>
                <a:srgbClr val="13223D"/>
              </a:buClr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228725" y="5661818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132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latin typeface="Trebuchet MS" panose="020B06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1496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1800" b="1">
                <a:latin typeface="Trebuchet MS" panose="020B0603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1496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-1009650" y="6492875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-209550" y="5791200"/>
            <a:ext cx="9436100" cy="0"/>
          </a:xfrm>
          <a:prstGeom prst="line">
            <a:avLst/>
          </a:prstGeom>
          <a:ln w="139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30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2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7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9C05C-D6B3-4746-8F88-D3FF2D01888A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E324-999C-4D3F-85E2-228F3892F0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5677" y="1095374"/>
            <a:ext cx="7335323" cy="2153929"/>
          </a:xfrm>
        </p:spPr>
        <p:txBody>
          <a:bodyPr>
            <a:normAutofit/>
          </a:bodyPr>
          <a:lstStyle/>
          <a:p>
            <a:pPr algn="r"/>
            <a:r>
              <a:rPr lang="de-A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FALLPRÄSENTATION</a:t>
            </a:r>
            <a:r>
              <a:rPr lang="de-AT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AT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3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 Patientin mit Bewusstseinstrübung</a:t>
            </a:r>
            <a:endParaRPr lang="en-US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7127" y="3868819"/>
            <a:ext cx="7163873" cy="1677335"/>
          </a:xfrm>
        </p:spPr>
        <p:txBody>
          <a:bodyPr>
            <a:normAutofit/>
          </a:bodyPr>
          <a:lstStyle/>
          <a:p>
            <a:pPr algn="r"/>
            <a:endParaRPr lang="de-A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de-A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de-A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Nadine </a:t>
            </a:r>
            <a:r>
              <a:rPr lang="de-A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Eberherr</a:t>
            </a:r>
            <a:endParaRPr lang="de-A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endParaRPr lang="de-A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5" name="Gerader Verbinder 4"/>
          <p:cNvCxnSpPr/>
          <p:nvPr/>
        </p:nvCxnSpPr>
        <p:spPr>
          <a:xfrm flipV="1">
            <a:off x="0" y="5731099"/>
            <a:ext cx="9144000" cy="12878"/>
          </a:xfrm>
          <a:prstGeom prst="line">
            <a:avLst/>
          </a:prstGeom>
          <a:ln w="793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0" y="5743977"/>
            <a:ext cx="9337183" cy="1114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4095482" y="5830909"/>
            <a:ext cx="5048518" cy="10270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593983" y="6173135"/>
            <a:ext cx="1407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10/11/2021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6"/>
          <a:stretch/>
        </p:blipFill>
        <p:spPr>
          <a:xfrm>
            <a:off x="665677" y="5792077"/>
            <a:ext cx="2614656" cy="9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713334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473860" y="2276489"/>
            <a:ext cx="10743488" cy="4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126175" y="1409489"/>
            <a:ext cx="8889036" cy="711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1"/>
          <p:cNvSpPr txBox="1">
            <a:spLocks/>
          </p:cNvSpPr>
          <p:nvPr/>
        </p:nvSpPr>
        <p:spPr>
          <a:xfrm>
            <a:off x="4961764" y="1738566"/>
            <a:ext cx="3849105" cy="446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endParaRPr lang="de-AT" sz="1200" dirty="0" smtClean="0"/>
          </a:p>
          <a:p>
            <a:pPr marL="0" indent="0">
              <a:buNone/>
            </a:pPr>
            <a:endParaRPr lang="de-AT" sz="1200" i="1" dirty="0" smtClean="0"/>
          </a:p>
        </p:txBody>
      </p:sp>
      <p:sp>
        <p:nvSpPr>
          <p:cNvPr id="15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26175" y="1583005"/>
            <a:ext cx="9932225" cy="3293865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</a:t>
            </a:r>
            <a:r>
              <a:rPr lang="de-AT" sz="2000" dirty="0" err="1" smtClean="0"/>
              <a:t>Pneumokokkenmeningitis</a:t>
            </a:r>
            <a:r>
              <a:rPr lang="de-AT" sz="2000" dirty="0" smtClean="0"/>
              <a:t> bei Abszess der autochthonen Rückenmuskulatur</a:t>
            </a:r>
          </a:p>
          <a:p>
            <a:endParaRPr lang="de-AT" sz="2000" dirty="0"/>
          </a:p>
          <a:p>
            <a:endParaRPr lang="de-AT" sz="2000" dirty="0" smtClean="0"/>
          </a:p>
          <a:p>
            <a:r>
              <a:rPr lang="de-AT" sz="2000" dirty="0" smtClean="0"/>
              <a:t> 2xig US-gezielte Punktion: kein Erreger nachweisbar</a:t>
            </a:r>
          </a:p>
          <a:p>
            <a:r>
              <a:rPr lang="de-AT" sz="2000" dirty="0" smtClean="0"/>
              <a:t> TEE: keine Vegetationen</a:t>
            </a:r>
          </a:p>
          <a:p>
            <a:r>
              <a:rPr lang="de-AT" sz="2000" dirty="0"/>
              <a:t> </a:t>
            </a:r>
            <a:r>
              <a:rPr lang="de-AT" sz="2000" dirty="0" smtClean="0"/>
              <a:t>HNO: </a:t>
            </a:r>
            <a:r>
              <a:rPr lang="de-AT" sz="2000" dirty="0" err="1" smtClean="0"/>
              <a:t>bland</a:t>
            </a:r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endParaRPr lang="de-AT" sz="2000" dirty="0" smtClean="0"/>
          </a:p>
        </p:txBody>
      </p:sp>
      <p:sp>
        <p:nvSpPr>
          <p:cNvPr id="16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69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713334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Therapie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2429" y="5180251"/>
            <a:ext cx="37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04071" y="901050"/>
            <a:ext cx="8497807" cy="4648533"/>
          </a:xfrm>
        </p:spPr>
        <p:txBody>
          <a:bodyPr>
            <a:normAutofit fontScale="92500" lnSpcReduction="20000"/>
          </a:bodyPr>
          <a:lstStyle/>
          <a:p>
            <a:r>
              <a:rPr lang="de-AT" sz="2000" dirty="0" smtClean="0"/>
              <a:t> </a:t>
            </a:r>
            <a:r>
              <a:rPr lang="de-AT" sz="2000" dirty="0" err="1" smtClean="0"/>
              <a:t>Dexamethason</a:t>
            </a:r>
            <a:r>
              <a:rPr lang="de-AT" sz="2000" dirty="0" smtClean="0"/>
              <a:t> </a:t>
            </a:r>
            <a:r>
              <a:rPr lang="de-AT" sz="2000" dirty="0"/>
              <a:t>10 mg </a:t>
            </a:r>
            <a:r>
              <a:rPr lang="de-AT" sz="2000" dirty="0" err="1"/>
              <a:t>i.v.</a:t>
            </a:r>
            <a:r>
              <a:rPr lang="de-AT" sz="2000" dirty="0"/>
              <a:t> 4x tgl</a:t>
            </a:r>
            <a:r>
              <a:rPr lang="de-AT" sz="2000" dirty="0" smtClean="0"/>
              <a:t>.</a:t>
            </a:r>
          </a:p>
          <a:p>
            <a:r>
              <a:rPr lang="de-AT" sz="2000" dirty="0" smtClean="0"/>
              <a:t> </a:t>
            </a:r>
            <a:r>
              <a:rPr lang="de-AT" sz="2000" dirty="0" err="1" smtClean="0"/>
              <a:t>i.v.</a:t>
            </a:r>
            <a:r>
              <a:rPr lang="de-AT" sz="2000" dirty="0" smtClean="0"/>
              <a:t> Antibiose mit </a:t>
            </a:r>
            <a:r>
              <a:rPr lang="de-AT" sz="2000" dirty="0" err="1" smtClean="0"/>
              <a:t>Meropenem</a:t>
            </a:r>
            <a:r>
              <a:rPr lang="de-AT" sz="2000" dirty="0" smtClean="0"/>
              <a:t> und </a:t>
            </a:r>
            <a:r>
              <a:rPr lang="de-AT" sz="2000" dirty="0" err="1" smtClean="0"/>
              <a:t>Vancomycin</a:t>
            </a:r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 marL="0" indent="0">
              <a:buNone/>
            </a:pPr>
            <a:endParaRPr lang="de-AT" sz="2000" dirty="0"/>
          </a:p>
          <a:p>
            <a:r>
              <a:rPr lang="de-AT" sz="2000" dirty="0" smtClean="0"/>
              <a:t>Ambulant erworben: </a:t>
            </a:r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	</a:t>
            </a:r>
            <a:r>
              <a:rPr lang="de-AT" sz="2000" dirty="0" err="1" smtClean="0"/>
              <a:t>Cephalosporin</a:t>
            </a:r>
            <a:r>
              <a:rPr lang="de-AT" sz="2000" dirty="0" smtClean="0"/>
              <a:t> Gruppe 3a (</a:t>
            </a:r>
            <a:r>
              <a:rPr lang="de-AT" sz="2000" dirty="0" err="1" smtClean="0"/>
              <a:t>Ceftriaxon</a:t>
            </a:r>
            <a:r>
              <a:rPr lang="de-AT" sz="2000" dirty="0" smtClean="0"/>
              <a:t>) + </a:t>
            </a:r>
            <a:r>
              <a:rPr lang="de-AT" sz="2000" dirty="0" err="1" smtClean="0"/>
              <a:t>Ampicillin</a:t>
            </a:r>
            <a:endParaRPr lang="de-AT" sz="2000" dirty="0"/>
          </a:p>
          <a:p>
            <a:r>
              <a:rPr lang="de-AT" sz="2000" dirty="0" smtClean="0"/>
              <a:t>Nosokomial (</a:t>
            </a:r>
            <a:r>
              <a:rPr lang="de-AT" sz="2000" dirty="0" err="1" smtClean="0"/>
              <a:t>neurochir</a:t>
            </a:r>
            <a:r>
              <a:rPr lang="de-AT" sz="2000" dirty="0" smtClean="0"/>
              <a:t>. OP, SHT): </a:t>
            </a:r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	</a:t>
            </a:r>
            <a:r>
              <a:rPr lang="de-AT" sz="2000" dirty="0" err="1" smtClean="0"/>
              <a:t>Vancomycin</a:t>
            </a:r>
            <a:r>
              <a:rPr lang="de-AT" sz="2000" dirty="0"/>
              <a:t> </a:t>
            </a:r>
            <a:r>
              <a:rPr lang="de-AT" sz="2000" dirty="0" smtClean="0"/>
              <a:t>+ </a:t>
            </a:r>
            <a:r>
              <a:rPr lang="de-AT" sz="2000" dirty="0" err="1" smtClean="0"/>
              <a:t>Meropenem</a:t>
            </a:r>
            <a:endParaRPr lang="de-AT" sz="2000" dirty="0"/>
          </a:p>
          <a:p>
            <a:pPr marL="0" indent="0">
              <a:buNone/>
            </a:pPr>
            <a:r>
              <a:rPr lang="de-AT" sz="2000" dirty="0" smtClean="0"/>
              <a:t>		</a:t>
            </a:r>
            <a:r>
              <a:rPr lang="de-AT" sz="2000" dirty="0" err="1" smtClean="0"/>
              <a:t>Vancomycin</a:t>
            </a:r>
            <a:r>
              <a:rPr lang="de-AT" sz="2000" dirty="0" smtClean="0"/>
              <a:t> + </a:t>
            </a:r>
            <a:r>
              <a:rPr lang="de-AT" sz="2000" dirty="0" err="1" smtClean="0"/>
              <a:t>Ceftazidim</a:t>
            </a:r>
            <a:endParaRPr lang="de-AT" sz="2000" dirty="0" smtClean="0"/>
          </a:p>
          <a:p>
            <a:pPr marL="0" indent="0">
              <a:buNone/>
            </a:pPr>
            <a:endParaRPr lang="de-AT" sz="2000" dirty="0" smtClean="0"/>
          </a:p>
          <a:p>
            <a:pPr marL="0" indent="0">
              <a:buNone/>
            </a:pPr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Pneumokokken</a:t>
            </a:r>
            <a:r>
              <a:rPr lang="de-AT" sz="20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de-AT" sz="2000" dirty="0" smtClean="0"/>
              <a:t>Antibiose für 10-14 d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 smtClean="0"/>
              <a:t>	Penicillin-empfindlich: Pen G, </a:t>
            </a:r>
            <a:r>
              <a:rPr lang="de-AT" sz="2000" dirty="0" err="1" smtClean="0"/>
              <a:t>Ceftriaxon</a:t>
            </a:r>
            <a:r>
              <a:rPr lang="de-AT" sz="2000" dirty="0" smtClean="0"/>
              <a:t>/</a:t>
            </a:r>
            <a:r>
              <a:rPr lang="de-AT" sz="2000" dirty="0" err="1" smtClean="0"/>
              <a:t>Cefotaxim</a:t>
            </a:r>
            <a:endParaRPr lang="de-AT" sz="2000" dirty="0" smtClean="0"/>
          </a:p>
          <a:p>
            <a:pPr marL="0" indent="0">
              <a:buNone/>
            </a:pPr>
            <a:r>
              <a:rPr lang="de-AT" sz="2000" dirty="0"/>
              <a:t>	</a:t>
            </a:r>
            <a:r>
              <a:rPr lang="de-AT" sz="2000" dirty="0" smtClean="0"/>
              <a:t>Penicillin-resistent: z.B. </a:t>
            </a:r>
            <a:r>
              <a:rPr lang="de-AT" sz="2000" dirty="0" err="1" smtClean="0"/>
              <a:t>Cefotaxim</a:t>
            </a:r>
            <a:r>
              <a:rPr lang="de-AT" sz="2000" dirty="0" smtClean="0"/>
              <a:t>/</a:t>
            </a:r>
            <a:r>
              <a:rPr lang="de-AT" sz="2000" dirty="0" err="1" smtClean="0"/>
              <a:t>Ceftriaxon</a:t>
            </a:r>
            <a:r>
              <a:rPr lang="de-AT" sz="2000" dirty="0" smtClean="0"/>
              <a:t> + </a:t>
            </a:r>
            <a:r>
              <a:rPr lang="de-AT" sz="2000" dirty="0" err="1" smtClean="0"/>
              <a:t>Vancomycin</a:t>
            </a:r>
            <a:endParaRPr lang="de-AT" sz="2000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1134345" y="1407232"/>
            <a:ext cx="6436251" cy="755662"/>
            <a:chOff x="562429" y="1432632"/>
            <a:chExt cx="6436251" cy="755662"/>
          </a:xfrm>
        </p:grpSpPr>
        <p:sp>
          <p:nvSpPr>
            <p:cNvPr id="17" name="Rechteck 16"/>
            <p:cNvSpPr/>
            <p:nvPr/>
          </p:nvSpPr>
          <p:spPr>
            <a:xfrm>
              <a:off x="562429" y="1738955"/>
              <a:ext cx="6436251" cy="44933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platzhalter 1"/>
            <p:cNvSpPr txBox="1">
              <a:spLocks/>
            </p:cNvSpPr>
            <p:nvPr/>
          </p:nvSpPr>
          <p:spPr>
            <a:xfrm>
              <a:off x="921186" y="1432632"/>
              <a:ext cx="5718736" cy="7556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Clr>
                  <a:srgbClr val="13223D"/>
                </a:buClr>
                <a:buSzPct val="110000"/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3223D"/>
                </a:buClr>
                <a:buSzPct val="50000"/>
                <a:buFont typeface="Wingdings" panose="05000000000000000000" pitchFamily="2" charset="2"/>
                <a:buChar char="q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Clr>
                  <a:srgbClr val="13223D"/>
                </a:buClr>
                <a:buFont typeface="Wingdings" panose="05000000000000000000" pitchFamily="2" charset="2"/>
                <a:buChar char="§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de-AT" sz="2000" b="1" dirty="0">
                <a:solidFill>
                  <a:srgbClr val="002060"/>
                </a:solidFill>
              </a:endParaRPr>
            </a:p>
            <a:p>
              <a:pPr marL="0" indent="0" algn="ctr">
                <a:buNone/>
              </a:pPr>
              <a:r>
                <a:rPr lang="de-AT" sz="2000" b="1" dirty="0" smtClean="0"/>
                <a:t>Systemische Therapie bei Meningitis</a:t>
              </a:r>
            </a:p>
            <a:p>
              <a:pPr marL="0" indent="0">
                <a:buNone/>
              </a:pPr>
              <a:endParaRPr lang="de-AT" sz="1200" i="1" dirty="0" smtClean="0"/>
            </a:p>
            <a:p>
              <a:pPr marL="0" indent="0">
                <a:buNone/>
              </a:pPr>
              <a:endParaRPr lang="de-AT" sz="12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19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713334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473860" y="2276489"/>
            <a:ext cx="10743488" cy="4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Meningitiden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06906" y="1249467"/>
            <a:ext cx="8517307" cy="4463867"/>
          </a:xfrm>
        </p:spPr>
        <p:txBody>
          <a:bodyPr>
            <a:normAutofit/>
          </a:bodyPr>
          <a:lstStyle/>
          <a:p>
            <a:pPr algn="ctr"/>
            <a:r>
              <a:rPr lang="de-AT" sz="2200" dirty="0" smtClean="0"/>
              <a:t> </a:t>
            </a:r>
            <a:r>
              <a:rPr lang="de-AT" sz="2200" dirty="0" smtClean="0"/>
              <a:t>Welche Meningitis hat die schlechteste Prognose</a:t>
            </a:r>
            <a:r>
              <a:rPr lang="de-AT" sz="2200" dirty="0" smtClean="0"/>
              <a:t>?</a:t>
            </a:r>
            <a:endParaRPr lang="de-AT" sz="2200" dirty="0" smtClean="0"/>
          </a:p>
          <a:p>
            <a:endParaRPr lang="de-AT" sz="22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de-AT" sz="2200" dirty="0" smtClean="0"/>
              <a:t>      a) bakteriell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AT" sz="2200" dirty="0"/>
              <a:t> </a:t>
            </a:r>
            <a:r>
              <a:rPr lang="de-AT" sz="2200" dirty="0" smtClean="0"/>
              <a:t>     b) tuberkulös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AT" sz="2200" dirty="0"/>
              <a:t> </a:t>
            </a:r>
            <a:r>
              <a:rPr lang="de-AT" sz="2200" dirty="0" smtClean="0"/>
              <a:t>     c) viral</a:t>
            </a:r>
            <a:endParaRPr lang="en-US" sz="2200" dirty="0"/>
          </a:p>
        </p:txBody>
      </p:sp>
      <p:sp>
        <p:nvSpPr>
          <p:cNvPr id="9" name="Ellipse 8"/>
          <p:cNvSpPr/>
          <p:nvPr/>
        </p:nvSpPr>
        <p:spPr>
          <a:xfrm>
            <a:off x="3748741" y="2061882"/>
            <a:ext cx="2205317" cy="627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3748740" y="2689411"/>
            <a:ext cx="2205317" cy="6275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713334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Meningitiden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2429" y="5180251"/>
            <a:ext cx="37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528811"/>
              </p:ext>
            </p:extLst>
          </p:nvPr>
        </p:nvGraphicFramePr>
        <p:xfrm>
          <a:off x="309005" y="1210936"/>
          <a:ext cx="8513109" cy="4119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703"/>
                <a:gridCol w="2837703"/>
                <a:gridCol w="2837703"/>
              </a:tblGrid>
              <a:tr h="10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Inkubationszeit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Klinischer Verlauf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</a:tr>
              <a:tr h="1025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>
                          <a:effectLst/>
                        </a:rPr>
                        <a:t>bakterielle Meningitis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effectLst/>
                        </a:rPr>
                        <a:t>Ca</a:t>
                      </a:r>
                      <a:r>
                        <a:rPr lang="de-AT" sz="1600" dirty="0">
                          <a:effectLst/>
                        </a:rPr>
                        <a:t> 2-4 (-10) Tage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>
                          <a:effectLst/>
                        </a:rPr>
                        <a:t>Hochakuter Verlauf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 err="1">
                          <a:effectLst/>
                        </a:rPr>
                        <a:t>Untherapiert</a:t>
                      </a:r>
                      <a:r>
                        <a:rPr lang="de-AT" sz="1600" dirty="0">
                          <a:effectLst/>
                        </a:rPr>
                        <a:t> meist innerhalb von Stunden bis Tagen letal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</a:tr>
              <a:tr h="1000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Virale Meningitis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Ca 2-14 Tage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>
                          <a:effectLst/>
                        </a:rPr>
                        <a:t>Akuter Verlauf über wenige Stunden bis Tage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>
                          <a:effectLst/>
                        </a:rPr>
                        <a:t>Bei Immunkompetenten oft spontanes Abklingen der Symptome (auch ohne kausale Therapie)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</a:tr>
              <a:tr h="12673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>
                          <a:effectLst/>
                        </a:rPr>
                        <a:t>Tuberkulöse Meningitis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AT" sz="1600" dirty="0" err="1">
                          <a:effectLst/>
                        </a:rPr>
                        <a:t>Ca</a:t>
                      </a:r>
                      <a:r>
                        <a:rPr lang="de-AT" sz="1600" dirty="0">
                          <a:effectLst/>
                        </a:rPr>
                        <a:t> 6-8 Wochen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>
                          <a:effectLst/>
                        </a:rPr>
                        <a:t>Eher schleichender Beginn mit Fieberschüben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AT" sz="1600" dirty="0">
                          <a:effectLst/>
                        </a:rPr>
                        <a:t>Subakuter Verlauf über mehrere Wochen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57" marR="3465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57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713334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Verlauf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62429" y="5180251"/>
            <a:ext cx="3790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08136" y="743805"/>
            <a:ext cx="6398637" cy="5025947"/>
          </a:xfrm>
        </p:spPr>
        <p:txBody>
          <a:bodyPr>
            <a:normAutofit fontScale="77500" lnSpcReduction="20000"/>
          </a:bodyPr>
          <a:lstStyle/>
          <a:p>
            <a:r>
              <a:rPr lang="de-AT" sz="2400" dirty="0" smtClean="0"/>
              <a:t> 3 Wochen stationär</a:t>
            </a:r>
          </a:p>
          <a:p>
            <a:r>
              <a:rPr lang="de-AT" sz="2400" dirty="0" smtClean="0"/>
              <a:t> Pat. nach 4 Wochen beschwerdefrei</a:t>
            </a:r>
          </a:p>
          <a:p>
            <a:pPr marL="0" indent="0">
              <a:buNone/>
            </a:pPr>
            <a:endParaRPr lang="de-AT" sz="2400" dirty="0" smtClean="0"/>
          </a:p>
          <a:p>
            <a:pPr marL="0" indent="0">
              <a:buNone/>
            </a:pPr>
            <a:r>
              <a:rPr lang="de-AT" sz="2400" b="1" dirty="0" smtClean="0"/>
              <a:t>MR-LWS: </a:t>
            </a:r>
          </a:p>
          <a:p>
            <a:r>
              <a:rPr lang="de-AT" sz="2400" dirty="0" smtClean="0"/>
              <a:t> nach 2 Wochen: kaum Besserung, </a:t>
            </a:r>
            <a:r>
              <a:rPr lang="de-AT" sz="2400" dirty="0" err="1" smtClean="0"/>
              <a:t>fragl</a:t>
            </a:r>
            <a:r>
              <a:rPr lang="de-AT" sz="2400" dirty="0" smtClean="0"/>
              <a:t>. </a:t>
            </a:r>
            <a:r>
              <a:rPr lang="de-AT" sz="2400" dirty="0" err="1" smtClean="0"/>
              <a:t>epidurale</a:t>
            </a:r>
            <a:r>
              <a:rPr lang="de-AT" sz="2400" dirty="0" smtClean="0"/>
              <a:t>, </a:t>
            </a:r>
            <a:r>
              <a:rPr lang="de-AT" sz="2400" dirty="0" err="1" smtClean="0"/>
              <a:t>abszesssuspekte</a:t>
            </a:r>
            <a:r>
              <a:rPr lang="de-AT" sz="2400" dirty="0" smtClean="0"/>
              <a:t> Formation, keine OP- Indikation</a:t>
            </a:r>
          </a:p>
          <a:p>
            <a:pPr marL="0" indent="0">
              <a:buNone/>
            </a:pPr>
            <a:r>
              <a:rPr lang="de-AT" sz="2400" dirty="0" smtClean="0"/>
              <a:t>-&gt; Umstellung der Antibiose: </a:t>
            </a:r>
            <a:r>
              <a:rPr lang="de-AT" sz="2400" b="1" dirty="0" err="1" smtClean="0"/>
              <a:t>Clindamycin</a:t>
            </a:r>
            <a:r>
              <a:rPr lang="de-AT" sz="2400" b="1" dirty="0" smtClean="0"/>
              <a:t> </a:t>
            </a:r>
            <a:r>
              <a:rPr lang="de-AT" sz="2400" b="1" dirty="0"/>
              <a:t>600 mg </a:t>
            </a:r>
            <a:r>
              <a:rPr lang="de-AT" sz="2400" dirty="0"/>
              <a:t>3x tgl.</a:t>
            </a:r>
            <a:endParaRPr lang="en-US" sz="2400" dirty="0"/>
          </a:p>
          <a:p>
            <a:pPr marL="0" indent="0">
              <a:buNone/>
            </a:pPr>
            <a:endParaRPr lang="de-AT" sz="2400" dirty="0" smtClean="0"/>
          </a:p>
          <a:p>
            <a:r>
              <a:rPr lang="de-AT" sz="2400" dirty="0" smtClean="0"/>
              <a:t> Nach 4 Wochen: Befundbesserung, intramuskulärer Abszess </a:t>
            </a:r>
            <a:r>
              <a:rPr lang="de-AT" sz="2400" dirty="0"/>
              <a:t>rückläufig (0,4 cm) </a:t>
            </a:r>
            <a:r>
              <a:rPr lang="de-AT" sz="2400" dirty="0" smtClean="0"/>
              <a:t>Weichteilödem, </a:t>
            </a:r>
            <a:r>
              <a:rPr lang="de-AT" sz="2400" dirty="0" err="1" smtClean="0"/>
              <a:t>epidurale</a:t>
            </a:r>
            <a:r>
              <a:rPr lang="de-AT" sz="2400" dirty="0" smtClean="0"/>
              <a:t> KM-Anreicherung (kleines Empyem), </a:t>
            </a:r>
            <a:r>
              <a:rPr lang="de-AT" sz="2400" dirty="0" err="1" smtClean="0"/>
              <a:t>geringgradiges</a:t>
            </a:r>
            <a:r>
              <a:rPr lang="de-AT" sz="2400" dirty="0" smtClean="0"/>
              <a:t> CRP (5 mg/L)</a:t>
            </a:r>
          </a:p>
          <a:p>
            <a:endParaRPr lang="de-AT" sz="2400" dirty="0"/>
          </a:p>
          <a:p>
            <a:r>
              <a:rPr lang="de-AT" sz="2400" dirty="0" smtClean="0"/>
              <a:t> </a:t>
            </a:r>
            <a:r>
              <a:rPr lang="de-AT" sz="2400" dirty="0" smtClean="0"/>
              <a:t>erneute </a:t>
            </a:r>
            <a:r>
              <a:rPr lang="de-AT" sz="2400" dirty="0" smtClean="0"/>
              <a:t>Kontrolle nach insgesamt 8-wöchiger Antibiose, wöchentliche Laborkontrollen</a:t>
            </a:r>
          </a:p>
          <a:p>
            <a:endParaRPr lang="de-AT" sz="2400" dirty="0"/>
          </a:p>
          <a:p>
            <a:r>
              <a:rPr lang="de-AT" sz="2400" dirty="0" smtClean="0"/>
              <a:t> Pneumokokken- Impfung im Verlauf empfohlen</a:t>
            </a:r>
          </a:p>
          <a:p>
            <a:endParaRPr lang="en-US" sz="2000" dirty="0"/>
          </a:p>
        </p:txBody>
      </p:sp>
      <p:pic>
        <p:nvPicPr>
          <p:cNvPr id="10" name="Grafik 9"/>
          <p:cNvPicPr/>
          <p:nvPr/>
        </p:nvPicPr>
        <p:blipFill rotWithShape="1">
          <a:blip r:embed="rId3"/>
          <a:srcRect l="30589" t="18519" r="40311" b="19841"/>
          <a:stretch/>
        </p:blipFill>
        <p:spPr bwMode="auto">
          <a:xfrm>
            <a:off x="6606773" y="582478"/>
            <a:ext cx="2537227" cy="2849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692150" y="1392316"/>
            <a:ext cx="7854950" cy="4722018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Prävention: Impfungen gegen Influenza, Pneumokokken, </a:t>
            </a:r>
            <a:r>
              <a:rPr lang="de-AT" sz="2000" dirty="0" err="1" smtClean="0"/>
              <a:t>Meningokokken</a:t>
            </a:r>
            <a:r>
              <a:rPr lang="de-AT" sz="2000" dirty="0" smtClean="0"/>
              <a:t> und </a:t>
            </a:r>
            <a:r>
              <a:rPr lang="de-AT" sz="2000" dirty="0" err="1" smtClean="0"/>
              <a:t>HiB</a:t>
            </a:r>
            <a:endParaRPr lang="de-AT" sz="2000" dirty="0" smtClean="0"/>
          </a:p>
          <a:p>
            <a:endParaRPr lang="de-AT" sz="2000" dirty="0"/>
          </a:p>
          <a:p>
            <a:r>
              <a:rPr lang="de-AT" sz="2000" dirty="0"/>
              <a:t> </a:t>
            </a:r>
            <a:r>
              <a:rPr lang="de-AT" sz="2000" dirty="0" smtClean="0"/>
              <a:t>Postexpositionsprophylaxe (</a:t>
            </a:r>
            <a:r>
              <a:rPr lang="de-AT" sz="2000" dirty="0" err="1" smtClean="0"/>
              <a:t>Meningokokken</a:t>
            </a:r>
            <a:r>
              <a:rPr lang="de-AT" sz="2000" dirty="0" smtClean="0"/>
              <a:t>) </a:t>
            </a:r>
            <a:r>
              <a:rPr lang="de-AT" sz="2000" dirty="0"/>
              <a:t>für enge </a:t>
            </a:r>
            <a:r>
              <a:rPr lang="de-AT" sz="2000" dirty="0" smtClean="0"/>
              <a:t>Kontaktpersonen – </a:t>
            </a:r>
            <a:r>
              <a:rPr lang="de-AT" sz="2000" dirty="0" smtClean="0"/>
              <a:t>antibiotisch</a:t>
            </a:r>
            <a:endParaRPr lang="de-AT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699918"/>
            <a:ext cx="7886700" cy="1325563"/>
          </a:xfrm>
        </p:spPr>
        <p:txBody>
          <a:bodyPr/>
          <a:lstStyle/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2879" y="-12996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Prophylaxe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50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45000"/>
                <a:lumOff val="55000"/>
              </a:schemeClr>
            </a:gs>
            <a:gs pos="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60400" y="5699918"/>
            <a:ext cx="7886700" cy="1325563"/>
          </a:xfrm>
        </p:spPr>
        <p:txBody>
          <a:bodyPr/>
          <a:lstStyle/>
          <a:p>
            <a:pPr algn="r"/>
            <a:r>
              <a:rPr lang="de-AT" dirty="0" smtClean="0">
                <a:latin typeface="Trebuchet MS" panose="020B0603020202020204" pitchFamily="34" charset="0"/>
              </a:rPr>
              <a:t>CONCLUSIO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5713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platzhalter 1"/>
          <p:cNvSpPr txBox="1">
            <a:spLocks/>
          </p:cNvSpPr>
          <p:nvPr/>
        </p:nvSpPr>
        <p:spPr>
          <a:xfrm>
            <a:off x="463370" y="1016780"/>
            <a:ext cx="8280759" cy="4493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AT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eningitisches</a:t>
            </a: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Syndrom = Notfall -&gt; rasche Diagnostik und Therapie (1-Hour Bundle)</a:t>
            </a:r>
          </a:p>
          <a:p>
            <a:pPr marL="0" indent="0">
              <a:spcAft>
                <a:spcPts val="600"/>
              </a:spcAft>
              <a:buNone/>
            </a:pPr>
            <a:endParaRPr lang="de-A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rasche </a:t>
            </a:r>
            <a:r>
              <a:rPr lang="de-AT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Asservierung</a:t>
            </a: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Blutkulturen und weiteren Materialien (je nach Fokus) VOR Einleitung der antibiotischen </a:t>
            </a: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Therapie</a:t>
            </a:r>
            <a:r>
              <a:rPr lang="de-AT" sz="11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e-A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de-A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A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Jede </a:t>
            </a: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Stunde Verzögerung erhöht die Letalität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A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-&gt; AB Therapie so rasch wie möglich</a:t>
            </a:r>
          </a:p>
          <a:p>
            <a:pPr>
              <a:spcAft>
                <a:spcPts val="600"/>
              </a:spcAft>
            </a:pPr>
            <a:endParaRPr lang="de-A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platzhalter 1"/>
          <p:cNvSpPr txBox="1">
            <a:spLocks/>
          </p:cNvSpPr>
          <p:nvPr/>
        </p:nvSpPr>
        <p:spPr>
          <a:xfrm>
            <a:off x="825500" y="91913"/>
            <a:ext cx="7854950" cy="73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Take Home Messages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70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848898" y="834018"/>
            <a:ext cx="7787564" cy="39898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de-AT" b="1" dirty="0" smtClean="0"/>
          </a:p>
          <a:p>
            <a:pPr marL="0" indent="0">
              <a:spcAft>
                <a:spcPts val="1200"/>
              </a:spcAft>
              <a:buNone/>
            </a:pPr>
            <a:endParaRPr lang="de-AT" b="1" dirty="0"/>
          </a:p>
          <a:p>
            <a:pPr marL="0" indent="0">
              <a:spcAft>
                <a:spcPts val="1200"/>
              </a:spcAft>
              <a:buNone/>
            </a:pPr>
            <a:endParaRPr lang="de-AT" b="1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de-AT" b="1" dirty="0" smtClean="0"/>
              <a:t>VIELEN DANK FÜR DIE AUFMERKSAMKEIT!</a:t>
            </a:r>
            <a:endParaRPr lang="de-A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A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A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A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de-AT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505137" y="191096"/>
            <a:ext cx="7854950" cy="3378200"/>
          </a:xfrm>
        </p:spPr>
        <p:txBody>
          <a:bodyPr/>
          <a:lstStyle/>
          <a:p>
            <a:r>
              <a:rPr lang="de-AT" dirty="0" smtClean="0"/>
              <a:t> </a:t>
            </a:r>
            <a:r>
              <a:rPr lang="de-AT" dirty="0" err="1" smtClean="0"/>
              <a:t>Pneumokokkenimpfung</a:t>
            </a:r>
            <a:r>
              <a:rPr lang="de-AT" dirty="0" smtClean="0"/>
              <a:t> - Erwachsene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02035"/>
              </p:ext>
            </p:extLst>
          </p:nvPr>
        </p:nvGraphicFramePr>
        <p:xfrm>
          <a:off x="0" y="752517"/>
          <a:ext cx="9126071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94"/>
                <a:gridCol w="2384612"/>
                <a:gridCol w="4428565"/>
              </a:tblGrid>
              <a:tr h="370840"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Gesunde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Erhöhtes Risiko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Hohes Risiko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Nikotin, C2, </a:t>
                      </a:r>
                      <a:r>
                        <a:rPr lang="de-AT" sz="2000" dirty="0" err="1" smtClean="0"/>
                        <a:t>aHT</a:t>
                      </a:r>
                      <a:r>
                        <a:rPr lang="de-AT" sz="2000" dirty="0" smtClean="0"/>
                        <a:t>, </a:t>
                      </a:r>
                      <a:r>
                        <a:rPr lang="de-AT" sz="2000" dirty="0" err="1" smtClean="0"/>
                        <a:t>Atherosklerose</a:t>
                      </a:r>
                      <a:r>
                        <a:rPr lang="de-AT" sz="2000" dirty="0" smtClean="0"/>
                        <a:t>, </a:t>
                      </a:r>
                      <a:r>
                        <a:rPr lang="de-AT" sz="2000" dirty="0" err="1" smtClean="0"/>
                        <a:t>subchon</a:t>
                      </a:r>
                      <a:r>
                        <a:rPr lang="de-AT" sz="2000" dirty="0" smtClean="0"/>
                        <a:t>. Bronchitis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Angeb. Oder erworbener Immundefekt,</a:t>
                      </a:r>
                      <a:r>
                        <a:rPr lang="de-AT" sz="2000" baseline="0" dirty="0" smtClean="0"/>
                        <a:t> </a:t>
                      </a:r>
                      <a:r>
                        <a:rPr lang="de-AT" sz="2000" baseline="0" dirty="0" err="1" smtClean="0"/>
                        <a:t>Z.n</a:t>
                      </a:r>
                      <a:r>
                        <a:rPr lang="de-AT" sz="2000" baseline="0" dirty="0" smtClean="0"/>
                        <a:t>. </a:t>
                      </a:r>
                      <a:r>
                        <a:rPr lang="de-AT" sz="2000" baseline="0" dirty="0" err="1" smtClean="0"/>
                        <a:t>Splenektomie</a:t>
                      </a:r>
                      <a:r>
                        <a:rPr lang="de-AT" sz="2000" baseline="0" dirty="0" smtClean="0"/>
                        <a:t>, HIV- Infektion, </a:t>
                      </a:r>
                      <a:r>
                        <a:rPr lang="de-AT" sz="2000" baseline="0" dirty="0" err="1" smtClean="0"/>
                        <a:t>Liquorfistel</a:t>
                      </a:r>
                      <a:r>
                        <a:rPr lang="de-AT" sz="2000" baseline="0" dirty="0" smtClean="0"/>
                        <a:t>, </a:t>
                      </a:r>
                      <a:r>
                        <a:rPr lang="de-AT" sz="2000" baseline="0" dirty="0" err="1" smtClean="0"/>
                        <a:t>Cochleaimplantat</a:t>
                      </a:r>
                      <a:r>
                        <a:rPr lang="de-AT" sz="2000" baseline="0" dirty="0" smtClean="0"/>
                        <a:t>, vor </a:t>
                      </a:r>
                      <a:r>
                        <a:rPr lang="de-AT" sz="2000" baseline="0" dirty="0" err="1" smtClean="0"/>
                        <a:t>Immunsuppr</a:t>
                      </a:r>
                      <a:r>
                        <a:rPr lang="de-AT" sz="2000" baseline="0" dirty="0" smtClean="0"/>
                        <a:t>. Therapie/Organ-TX, Asthma, COPD, Herzinsuffizienz, Diabetes, </a:t>
                      </a:r>
                      <a:r>
                        <a:rPr lang="de-AT" sz="2000" baseline="0" dirty="0" err="1" smtClean="0"/>
                        <a:t>Neoplasien</a:t>
                      </a:r>
                      <a:r>
                        <a:rPr lang="de-AT" sz="2000" baseline="0" dirty="0" smtClean="0"/>
                        <a:t>, chron. NINS etc.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sz="2000" b="1" dirty="0" smtClean="0"/>
                        <a:t>ab 60. LJ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/>
                        <a:t>ab 51. LJ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="1" dirty="0" smtClean="0"/>
                        <a:t>alle Altersgruppen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Prevenar®13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Pneumovax®23 nach </a:t>
                      </a:r>
                      <a:r>
                        <a:rPr lang="en-US" sz="2000" dirty="0" smtClean="0"/>
                        <a:t>≤ </a:t>
                      </a:r>
                      <a:r>
                        <a:rPr lang="de-AT" sz="2000" dirty="0" smtClean="0"/>
                        <a:t>1</a:t>
                      </a:r>
                      <a:r>
                        <a:rPr lang="de-AT" sz="2000" baseline="0" dirty="0" smtClean="0"/>
                        <a:t> Jahr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Prevenar®13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Pneumovax®23 nach </a:t>
                      </a:r>
                      <a:r>
                        <a:rPr lang="en-US" sz="2000" dirty="0" smtClean="0"/>
                        <a:t>≤ </a:t>
                      </a:r>
                      <a:r>
                        <a:rPr lang="de-AT" sz="2000" dirty="0" smtClean="0"/>
                        <a:t>1</a:t>
                      </a:r>
                      <a:r>
                        <a:rPr lang="de-AT" sz="2000" baseline="0" dirty="0" smtClean="0"/>
                        <a:t> Jahr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Prevenar®13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de-AT" sz="2000" dirty="0" smtClean="0"/>
                        <a:t>Pneumovax®23 nach </a:t>
                      </a:r>
                      <a:r>
                        <a:rPr lang="en-US" sz="2000" dirty="0" smtClean="0"/>
                        <a:t>≥ 8 </a:t>
                      </a:r>
                      <a:r>
                        <a:rPr lang="en-US" sz="2000" dirty="0" err="1" smtClean="0"/>
                        <a:t>Wochen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AT" sz="2000" dirty="0" smtClean="0"/>
                        <a:t>Auffrischung nach 60. LJ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dirty="0" smtClean="0"/>
                        <a:t>Auffrischung nach 6 Jahren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938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505137" y="191096"/>
            <a:ext cx="7854950" cy="3378200"/>
          </a:xfrm>
        </p:spPr>
        <p:txBody>
          <a:bodyPr/>
          <a:lstStyle/>
          <a:p>
            <a:r>
              <a:rPr lang="de-AT" dirty="0" smtClean="0"/>
              <a:t> Algorithmus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3" y="842682"/>
            <a:ext cx="8341480" cy="417699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27687" y="5019675"/>
            <a:ext cx="7013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https://www.awmf.org/uploads/tx_szleitlinien/030-089l_S2k_Ambulant_erworbene_Meningoenzephalitis_2016-08-abgelaufen.pdf</a:t>
            </a:r>
          </a:p>
        </p:txBody>
      </p:sp>
    </p:spTree>
    <p:extLst>
      <p:ext uri="{BB962C8B-B14F-4D97-AF65-F5344CB8AC3E}">
        <p14:creationId xmlns:p14="http://schemas.microsoft.com/office/powerpoint/2010/main" val="97589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522943"/>
            <a:ext cx="9144000" cy="5713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5754067"/>
            <a:ext cx="7886700" cy="1256333"/>
          </a:xfrm>
        </p:spPr>
        <p:txBody>
          <a:bodyPr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69744" y="2054799"/>
            <a:ext cx="8274256" cy="4001856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Transfer von Reha Bad </a:t>
            </a:r>
            <a:r>
              <a:rPr lang="de-AT" dirty="0" err="1" smtClean="0"/>
              <a:t>Schallerbach</a:t>
            </a: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Seit heute Schüttelfrost und Erbrechen (kein Fieber) -&gt; weiterer Verfall im Rettungswagen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Rückenschmerzen </a:t>
            </a:r>
            <a:r>
              <a:rPr lang="de-AT" dirty="0"/>
              <a:t>(LWS</a:t>
            </a:r>
            <a:r>
              <a:rPr lang="de-AT" dirty="0" smtClean="0"/>
              <a:t>)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Vigilanz: somnolent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b="1" dirty="0" smtClean="0"/>
              <a:t>Vitalwerte: </a:t>
            </a:r>
            <a:r>
              <a:rPr lang="de-AT" dirty="0" smtClean="0"/>
              <a:t>37.5°C, RR 136/67 </a:t>
            </a:r>
            <a:r>
              <a:rPr lang="de-AT" dirty="0" err="1" smtClean="0"/>
              <a:t>mmHg</a:t>
            </a:r>
            <a:r>
              <a:rPr lang="de-AT" dirty="0" smtClean="0"/>
              <a:t>, </a:t>
            </a:r>
            <a:r>
              <a:rPr lang="de-AT" dirty="0" err="1" smtClean="0"/>
              <a:t>Frequ</a:t>
            </a:r>
            <a:r>
              <a:rPr lang="de-AT" dirty="0" smtClean="0"/>
              <a:t>. 83/min, </a:t>
            </a:r>
            <a:r>
              <a:rPr lang="de-AT" dirty="0" err="1" smtClean="0"/>
              <a:t>Sätt</a:t>
            </a:r>
            <a:r>
              <a:rPr lang="de-AT" dirty="0" smtClean="0"/>
              <a:t> 99%</a:t>
            </a:r>
            <a:endParaRPr lang="de-AT" dirty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97352" y="20547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platzhalter 1"/>
          <p:cNvSpPr txBox="1">
            <a:spLocks/>
          </p:cNvSpPr>
          <p:nvPr/>
        </p:nvSpPr>
        <p:spPr>
          <a:xfrm>
            <a:off x="644525" y="650447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Patientin S. G. (56a)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8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1063624" y="5033455"/>
            <a:ext cx="70130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https://www.awmf.org/uploads/tx_szleitlinien/030-089l_S2k_Ambulant_erworbene_Meningoenzephalitis_2016-08-abgelaufen.pdf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4" y="466725"/>
            <a:ext cx="70580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522943"/>
            <a:ext cx="9144000" cy="5713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5754067"/>
            <a:ext cx="7886700" cy="1256333"/>
          </a:xfrm>
        </p:spPr>
        <p:txBody>
          <a:bodyPr/>
          <a:lstStyle/>
          <a:p>
            <a:pPr algn="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4525" y="1232456"/>
            <a:ext cx="8274256" cy="4001856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b="1" dirty="0" smtClean="0"/>
              <a:t>Vorerkrankungen:  </a:t>
            </a:r>
            <a:r>
              <a:rPr lang="de-AT" dirty="0" smtClean="0"/>
              <a:t>Arterielle Hypertonie</a:t>
            </a:r>
          </a:p>
          <a:p>
            <a:pPr marL="0" lvl="1" indent="0">
              <a:spcBef>
                <a:spcPts val="750"/>
              </a:spcBef>
              <a:buClr>
                <a:srgbClr val="13223D"/>
              </a:buClr>
              <a:buSzPct val="50000"/>
              <a:buNone/>
            </a:pPr>
            <a:r>
              <a:rPr lang="de-AT" dirty="0" smtClean="0"/>
              <a:t>			 Adipositas (BMI 35)</a:t>
            </a:r>
          </a:p>
          <a:p>
            <a:pPr marL="0" lvl="1" indent="0">
              <a:spcBef>
                <a:spcPts val="750"/>
              </a:spcBef>
              <a:buClr>
                <a:srgbClr val="13223D"/>
              </a:buClr>
              <a:buSzPct val="50000"/>
              <a:buNone/>
            </a:pPr>
            <a:r>
              <a:rPr lang="de-AT" dirty="0"/>
              <a:t>	</a:t>
            </a:r>
            <a:r>
              <a:rPr lang="de-AT" dirty="0" smtClean="0"/>
              <a:t>		 AC-Gelenksarthrose + </a:t>
            </a:r>
            <a:r>
              <a:rPr lang="de-AT" dirty="0" err="1" smtClean="0"/>
              <a:t>Z.n</a:t>
            </a:r>
            <a:r>
              <a:rPr lang="de-AT" dirty="0" smtClean="0"/>
              <a:t>.  ASK bei Abriss SSP-Sehne rechts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b="1" dirty="0" smtClean="0"/>
              <a:t>Medikation: </a:t>
            </a:r>
            <a:r>
              <a:rPr lang="de-AT" dirty="0" err="1" smtClean="0"/>
              <a:t>Bisoprolol</a:t>
            </a:r>
            <a:r>
              <a:rPr lang="de-AT" dirty="0" smtClean="0"/>
              <a:t>, </a:t>
            </a:r>
            <a:r>
              <a:rPr lang="de-AT" dirty="0" err="1" smtClean="0"/>
              <a:t>Valsartan</a:t>
            </a:r>
            <a:r>
              <a:rPr lang="de-AT" dirty="0" smtClean="0"/>
              <a:t>/</a:t>
            </a:r>
            <a:r>
              <a:rPr lang="de-AT" dirty="0" err="1" smtClean="0"/>
              <a:t>Hct</a:t>
            </a:r>
            <a:r>
              <a:rPr lang="de-AT" dirty="0" smtClean="0"/>
              <a:t>, </a:t>
            </a:r>
            <a:r>
              <a:rPr lang="de-AT" dirty="0" err="1" smtClean="0"/>
              <a:t>Seractil</a:t>
            </a:r>
            <a:r>
              <a:rPr lang="de-AT" dirty="0" smtClean="0"/>
              <a:t> </a:t>
            </a:r>
            <a:r>
              <a:rPr lang="de-AT" dirty="0" err="1" smtClean="0"/>
              <a:t>fte</a:t>
            </a:r>
            <a:r>
              <a:rPr lang="de-AT" dirty="0" smtClean="0"/>
              <a:t> 3x tgl., </a:t>
            </a:r>
            <a:r>
              <a:rPr lang="de-AT" dirty="0" err="1" smtClean="0"/>
              <a:t>Tramal</a:t>
            </a:r>
            <a:r>
              <a:rPr lang="de-AT" dirty="0" smtClean="0"/>
              <a:t> </a:t>
            </a:r>
            <a:r>
              <a:rPr lang="de-AT" dirty="0" err="1" smtClean="0"/>
              <a:t>Tr</a:t>
            </a:r>
            <a:r>
              <a:rPr lang="de-AT" dirty="0" smtClean="0"/>
              <a:t>. b. </a:t>
            </a:r>
            <a:r>
              <a:rPr lang="de-AT" dirty="0" err="1" smtClean="0"/>
              <a:t>Bed</a:t>
            </a:r>
            <a:r>
              <a:rPr lang="de-AT" dirty="0" smtClean="0"/>
              <a:t>., 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Anamnese: nicht möglich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Status: Schmerzen </a:t>
            </a:r>
            <a:r>
              <a:rPr lang="de-AT" dirty="0" err="1" smtClean="0"/>
              <a:t>re</a:t>
            </a:r>
            <a:r>
              <a:rPr lang="de-AT" dirty="0" smtClean="0"/>
              <a:t> </a:t>
            </a:r>
            <a:r>
              <a:rPr lang="de-AT" dirty="0" smtClean="0"/>
              <a:t>Schulter, diffus</a:t>
            </a: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smtClean="0"/>
              <a:t>Labor: </a:t>
            </a:r>
            <a:r>
              <a:rPr lang="de-AT" b="1" dirty="0" smtClean="0"/>
              <a:t>Leu 25.6, CRP 370, </a:t>
            </a:r>
            <a:r>
              <a:rPr lang="de-AT" dirty="0" smtClean="0"/>
              <a:t>keine </a:t>
            </a:r>
            <a:r>
              <a:rPr lang="de-AT" dirty="0" err="1" smtClean="0"/>
              <a:t>Thrombopenie</a:t>
            </a:r>
            <a:endParaRPr lang="de-AT" dirty="0" smtClean="0"/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r>
              <a:rPr lang="de-AT" dirty="0" err="1" smtClean="0"/>
              <a:t>Astrup</a:t>
            </a:r>
            <a:r>
              <a:rPr lang="de-AT" dirty="0" smtClean="0"/>
              <a:t>: </a:t>
            </a:r>
            <a:r>
              <a:rPr lang="de-AT" b="1" dirty="0" smtClean="0"/>
              <a:t>Na 128, K 2.5, Lactat: </a:t>
            </a:r>
            <a:r>
              <a:rPr lang="de-AT" b="1" dirty="0" err="1" smtClean="0"/>
              <a:t>unauff</a:t>
            </a:r>
            <a:r>
              <a:rPr lang="de-AT" b="1" dirty="0" smtClean="0"/>
              <a:t>.</a:t>
            </a:r>
          </a:p>
          <a:p>
            <a:pPr marL="285750" lvl="1" indent="-285750">
              <a:spcBef>
                <a:spcPts val="750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</a:pPr>
            <a:endParaRPr lang="de-AT" dirty="0" smtClean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97352" y="20547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platzhalter 1"/>
          <p:cNvSpPr txBox="1">
            <a:spLocks/>
          </p:cNvSpPr>
          <p:nvPr/>
        </p:nvSpPr>
        <p:spPr>
          <a:xfrm>
            <a:off x="644525" y="650447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Patientin S. G. (56a)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935087" y="5077626"/>
            <a:ext cx="2815214" cy="455950"/>
            <a:chOff x="5935087" y="5077626"/>
            <a:chExt cx="2815214" cy="455950"/>
          </a:xfrm>
        </p:grpSpPr>
        <p:sp>
          <p:nvSpPr>
            <p:cNvPr id="8" name="Rechteck 7"/>
            <p:cNvSpPr/>
            <p:nvPr/>
          </p:nvSpPr>
          <p:spPr>
            <a:xfrm>
              <a:off x="5935087" y="5077626"/>
              <a:ext cx="2815214" cy="455950"/>
            </a:xfrm>
            <a:prstGeom prst="rect">
              <a:avLst/>
            </a:prstGeom>
            <a:gradFill flip="none" rotWithShape="1">
              <a:gsLst>
                <a:gs pos="89000">
                  <a:srgbClr val="13223D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 w="19050">
              <a:solidFill>
                <a:srgbClr val="7B98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 </a:t>
              </a:r>
              <a:r>
                <a:rPr lang="de-AT" sz="2000" b="1" dirty="0" smtClean="0">
                  <a:solidFill>
                    <a:srgbClr val="FFC000"/>
                  </a:solidFill>
                </a:rPr>
                <a:t>SEPSIS</a:t>
              </a:r>
              <a:endParaRPr 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3" name="Pfeil nach rechts 2"/>
            <p:cNvSpPr/>
            <p:nvPr/>
          </p:nvSpPr>
          <p:spPr>
            <a:xfrm>
              <a:off x="6362700" y="5226775"/>
              <a:ext cx="482600" cy="188588"/>
            </a:xfrm>
            <a:prstGeom prst="rightArrow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3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551424"/>
            <a:ext cx="9144000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36083" y="5702667"/>
            <a:ext cx="8892777" cy="1325563"/>
          </a:xfrm>
        </p:spPr>
        <p:txBody>
          <a:bodyPr/>
          <a:lstStyle/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5428" y="1529058"/>
            <a:ext cx="95881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644525" y="650447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Differentialdiagnosen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95920" y="1438063"/>
            <a:ext cx="8152160" cy="652897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SOFA-Score: 2 -&gt; Septisches Zustandsbild</a:t>
            </a:r>
            <a:endParaRPr lang="en-US" sz="1300" dirty="0"/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1088846764"/>
              </p:ext>
            </p:extLst>
          </p:nvPr>
        </p:nvGraphicFramePr>
        <p:xfrm>
          <a:off x="924158" y="1956937"/>
          <a:ext cx="4801386" cy="341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hteck 10"/>
          <p:cNvSpPr/>
          <p:nvPr/>
        </p:nvSpPr>
        <p:spPr>
          <a:xfrm>
            <a:off x="6005177" y="5069527"/>
            <a:ext cx="2983695" cy="455950"/>
          </a:xfrm>
          <a:prstGeom prst="rect">
            <a:avLst/>
          </a:prstGeom>
          <a:gradFill flip="none" rotWithShape="1">
            <a:gsLst>
              <a:gs pos="89000">
                <a:srgbClr val="13223D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9050">
            <a:solidFill>
              <a:srgbClr val="7B9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Weitere Diagnostik?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51424"/>
            <a:ext cx="9144000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14325" y="5721861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763800" y="684023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932763" y="2065566"/>
            <a:ext cx="7896912" cy="3799616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Harnstreifen: </a:t>
            </a:r>
            <a:r>
              <a:rPr lang="de-AT" sz="2000" dirty="0" err="1" smtClean="0"/>
              <a:t>unauff</a:t>
            </a:r>
            <a:r>
              <a:rPr lang="de-AT" sz="2000" dirty="0" smtClean="0"/>
              <a:t>.</a:t>
            </a:r>
          </a:p>
          <a:p>
            <a:r>
              <a:rPr lang="de-AT" sz="2000" dirty="0" smtClean="0"/>
              <a:t>Ganzkörper-CT </a:t>
            </a:r>
            <a:r>
              <a:rPr lang="de-AT" sz="2000" dirty="0" smtClean="0"/>
              <a:t>(Cerebrum, Abdomen, Thorax): o.B.</a:t>
            </a:r>
          </a:p>
          <a:p>
            <a:endParaRPr lang="de-AT" sz="2000" dirty="0"/>
          </a:p>
          <a:p>
            <a:r>
              <a:rPr lang="de-AT" sz="2000" dirty="0" smtClean="0"/>
              <a:t> Abnahme von Blutkulturen (2x2) vor AB</a:t>
            </a:r>
          </a:p>
          <a:p>
            <a:r>
              <a:rPr lang="de-AT" sz="2000" dirty="0" smtClean="0"/>
              <a:t> </a:t>
            </a:r>
            <a:r>
              <a:rPr lang="de-AT" sz="2000" b="1" dirty="0" smtClean="0"/>
              <a:t>kalkulierte antibiotische Therapie</a:t>
            </a:r>
            <a:endParaRPr lang="de-AT" sz="2000" b="1" dirty="0"/>
          </a:p>
          <a:p>
            <a:pPr marL="0" indent="0">
              <a:buNone/>
            </a:pPr>
            <a:r>
              <a:rPr lang="de-AT" sz="2000" dirty="0" smtClean="0"/>
              <a:t>	</a:t>
            </a:r>
            <a:r>
              <a:rPr lang="de-AT" sz="2000" b="1" dirty="0" err="1" smtClean="0"/>
              <a:t>Meropenem</a:t>
            </a:r>
            <a:r>
              <a:rPr lang="de-AT" sz="2000" b="1" dirty="0" smtClean="0"/>
              <a:t> </a:t>
            </a:r>
            <a:r>
              <a:rPr lang="de-AT" sz="2000" dirty="0" smtClean="0"/>
              <a:t>(Penicillin-Allergie) bei septischem Zustandsbild 	begonnen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042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51424"/>
            <a:ext cx="9144000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14325" y="5721861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763800" y="684023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763800" y="1730752"/>
            <a:ext cx="7700323" cy="3799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2000" dirty="0"/>
          </a:p>
          <a:p>
            <a:r>
              <a:rPr lang="de-AT" sz="2000" dirty="0" smtClean="0"/>
              <a:t> Neurologie: soporös, GCS 9, </a:t>
            </a:r>
            <a:r>
              <a:rPr lang="de-AT" sz="2000" dirty="0" err="1" smtClean="0"/>
              <a:t>meningeal</a:t>
            </a:r>
            <a:r>
              <a:rPr lang="de-AT" sz="2000" dirty="0" smtClean="0"/>
              <a:t>, </a:t>
            </a:r>
            <a:r>
              <a:rPr lang="de-AT" sz="2000" dirty="0"/>
              <a:t>Kernig </a:t>
            </a:r>
            <a:r>
              <a:rPr lang="de-AT" sz="2000" dirty="0" smtClean="0"/>
              <a:t>positiv, </a:t>
            </a:r>
            <a:r>
              <a:rPr lang="de-AT" sz="2000" dirty="0" err="1" smtClean="0"/>
              <a:t>Neglect</a:t>
            </a:r>
            <a:r>
              <a:rPr lang="de-AT" sz="2000" dirty="0" smtClean="0"/>
              <a:t> links</a:t>
            </a:r>
            <a:endParaRPr lang="de-AT" sz="2000" dirty="0" smtClean="0"/>
          </a:p>
          <a:p>
            <a:r>
              <a:rPr lang="de-AT" sz="2000" dirty="0" smtClean="0"/>
              <a:t> </a:t>
            </a:r>
            <a:r>
              <a:rPr lang="de-AT" sz="2000" dirty="0" err="1" smtClean="0"/>
              <a:t>IntInt</a:t>
            </a:r>
            <a:r>
              <a:rPr lang="de-AT" sz="2000" dirty="0" smtClean="0"/>
              <a:t> -&gt; Lumbalpunktion nach CCT</a:t>
            </a:r>
          </a:p>
          <a:p>
            <a:endParaRPr lang="de-AT" sz="2000" dirty="0"/>
          </a:p>
          <a:p>
            <a:r>
              <a:rPr lang="de-AT" sz="2000" dirty="0" smtClean="0"/>
              <a:t> trüber, leicht gelblicher Liquor</a:t>
            </a:r>
          </a:p>
          <a:p>
            <a:endParaRPr lang="de-AT" sz="2000" dirty="0"/>
          </a:p>
          <a:p>
            <a:pPr marL="0" indent="0">
              <a:buNone/>
            </a:pPr>
            <a:endParaRPr lang="de-AT" sz="2000" dirty="0" smtClean="0"/>
          </a:p>
          <a:p>
            <a:endParaRPr lang="de-AT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37" y="2795456"/>
            <a:ext cx="1252818" cy="167042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16837" y="4525362"/>
            <a:ext cx="12528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dirty="0"/>
              <a:t>https://de.wikipedia.org/wiki/Liquor_cerebrospinalis</a:t>
            </a:r>
          </a:p>
        </p:txBody>
      </p:sp>
    </p:spTree>
    <p:extLst>
      <p:ext uri="{BB962C8B-B14F-4D97-AF65-F5344CB8AC3E}">
        <p14:creationId xmlns:p14="http://schemas.microsoft.com/office/powerpoint/2010/main" val="301613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51424"/>
            <a:ext cx="9144000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14325" y="5721861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763800" y="684023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Liquordiagnostik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256479" y="1709134"/>
            <a:ext cx="3390242" cy="3414633"/>
            <a:chOff x="2276713" y="1335670"/>
            <a:chExt cx="4291511" cy="4073457"/>
          </a:xfrm>
        </p:grpSpPr>
        <p:pic>
          <p:nvPicPr>
            <p:cNvPr id="11" name="Grafik 10"/>
            <p:cNvPicPr/>
            <p:nvPr/>
          </p:nvPicPr>
          <p:blipFill rotWithShape="1">
            <a:blip r:embed="rId3"/>
            <a:srcRect l="31605" t="47373" r="45735" b="17062"/>
            <a:stretch/>
          </p:blipFill>
          <p:spPr bwMode="auto">
            <a:xfrm>
              <a:off x="2276713" y="1335670"/>
              <a:ext cx="4291511" cy="407345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Grafik 11"/>
            <p:cNvPicPr/>
            <p:nvPr/>
          </p:nvPicPr>
          <p:blipFill rotWithShape="1">
            <a:blip r:embed="rId3"/>
            <a:srcRect l="17420" t="47665" r="72470" b="50362"/>
            <a:stretch/>
          </p:blipFill>
          <p:spPr bwMode="auto">
            <a:xfrm>
              <a:off x="3640894" y="1391851"/>
              <a:ext cx="1511631" cy="1843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94657"/>
              </p:ext>
            </p:extLst>
          </p:nvPr>
        </p:nvGraphicFramePr>
        <p:xfrm>
          <a:off x="3884108" y="1702454"/>
          <a:ext cx="4997267" cy="341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093"/>
                <a:gridCol w="760939"/>
                <a:gridCol w="1033589"/>
                <a:gridCol w="998751"/>
                <a:gridCol w="1463895"/>
              </a:tblGrid>
              <a:tr h="48066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smtClean="0"/>
                        <a:t>Referenz-</a:t>
                      </a:r>
                      <a:r>
                        <a:rPr lang="de-AT" sz="1100" baseline="0" dirty="0" smtClean="0"/>
                        <a:t> </a:t>
                      </a:r>
                      <a:r>
                        <a:rPr lang="de-AT" sz="1100" dirty="0" smtClean="0"/>
                        <a:t>werte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smtClean="0"/>
                        <a:t>bakteriell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smtClean="0"/>
                        <a:t>viral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100" dirty="0" smtClean="0"/>
                        <a:t>tuberkulös</a:t>
                      </a:r>
                      <a:endParaRPr lang="en-US" sz="1100" dirty="0"/>
                    </a:p>
                  </a:txBody>
                  <a:tcPr/>
                </a:tc>
              </a:tr>
              <a:tr h="626811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err="1" smtClean="0"/>
                        <a:t>Zellart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Massive </a:t>
                      </a:r>
                    </a:p>
                    <a:p>
                      <a:r>
                        <a:rPr lang="de-AT" sz="1100" dirty="0" err="1" smtClean="0"/>
                        <a:t>Granulozytose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Lymphozytose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Lymphozytose</a:t>
                      </a:r>
                      <a:r>
                        <a:rPr lang="de-AT" sz="1100" baseline="0" dirty="0" smtClean="0"/>
                        <a:t> aber auch </a:t>
                      </a:r>
                      <a:r>
                        <a:rPr lang="de-AT" sz="1100" baseline="0" dirty="0" err="1" smtClean="0"/>
                        <a:t>Granulo</a:t>
                      </a:r>
                      <a:r>
                        <a:rPr lang="de-AT" sz="1100" baseline="0" dirty="0" smtClean="0"/>
                        <a:t>- u. Monozytose</a:t>
                      </a:r>
                      <a:endParaRPr lang="en-US" sz="1100" dirty="0"/>
                    </a:p>
                  </a:txBody>
                  <a:tcPr/>
                </a:tc>
              </a:tr>
              <a:tr h="626811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Zellzahl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&lt;4/µL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1.000</a:t>
                      </a:r>
                      <a:r>
                        <a:rPr lang="de-AT" sz="1100" baseline="0" dirty="0" smtClean="0"/>
                        <a:t> – 6.000/µL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&lt;1000/µL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Mehrere</a:t>
                      </a:r>
                      <a:r>
                        <a:rPr lang="de-AT" sz="1100" baseline="0" dirty="0" smtClean="0"/>
                        <a:t> 100 /µL</a:t>
                      </a:r>
                    </a:p>
                    <a:p>
                      <a:r>
                        <a:rPr lang="de-AT" sz="1100" baseline="0" dirty="0" smtClean="0"/>
                        <a:t>(&lt;1000/µL)</a:t>
                      </a:r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/>
                </a:tc>
              </a:tr>
              <a:tr h="626811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Eiweiß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erhöht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Normal bis leicht erhöht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erhöht</a:t>
                      </a:r>
                      <a:endParaRPr lang="en-US" sz="1100" dirty="0"/>
                    </a:p>
                  </a:txBody>
                  <a:tcPr/>
                </a:tc>
              </a:tr>
              <a:tr h="626811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Lactat</a:t>
                      </a:r>
                    </a:p>
                    <a:p>
                      <a:pPr algn="ctr"/>
                      <a:r>
                        <a:rPr lang="de-AT" sz="1100" b="1" dirty="0" smtClean="0"/>
                        <a:t>[mmol/l]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1,1 - 2,4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&gt; 3,5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&lt; 3,5 (normal)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&gt; 3,5</a:t>
                      </a:r>
                      <a:endParaRPr lang="en-US" sz="1100" dirty="0"/>
                    </a:p>
                  </a:txBody>
                  <a:tcPr/>
                </a:tc>
              </a:tr>
              <a:tr h="338614">
                <a:tc>
                  <a:txBody>
                    <a:bodyPr/>
                    <a:lstStyle/>
                    <a:p>
                      <a:pPr algn="ctr"/>
                      <a:r>
                        <a:rPr lang="de-AT" sz="1100" b="1" dirty="0" smtClean="0"/>
                        <a:t>Glucose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dirty="0" smtClean="0"/>
                        <a:t>[mg/dl]</a:t>
                      </a:r>
                      <a:endParaRPr lang="en-US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40-70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vermindert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normal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1100" dirty="0" smtClean="0"/>
                        <a:t>vermindert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4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87300" y="1695125"/>
            <a:ext cx="7854950" cy="3966693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LP</a:t>
            </a:r>
            <a:r>
              <a:rPr lang="de-AT" sz="2000" dirty="0"/>
              <a:t>: </a:t>
            </a:r>
            <a:r>
              <a:rPr lang="de-AT" sz="2000" dirty="0" err="1" smtClean="0"/>
              <a:t>Strept</a:t>
            </a:r>
            <a:r>
              <a:rPr lang="de-AT" sz="2000" dirty="0" smtClean="0"/>
              <a:t>. </a:t>
            </a:r>
            <a:r>
              <a:rPr lang="de-AT" sz="2000" dirty="0" err="1"/>
              <a:t>p</a:t>
            </a:r>
            <a:r>
              <a:rPr lang="de-AT" sz="2000" dirty="0" err="1" smtClean="0"/>
              <a:t>neumoniae</a:t>
            </a:r>
            <a:r>
              <a:rPr lang="de-AT" sz="2000" dirty="0" smtClean="0"/>
              <a:t> DNA +</a:t>
            </a:r>
            <a:endParaRPr lang="de-AT" sz="2000" dirty="0"/>
          </a:p>
          <a:p>
            <a:r>
              <a:rPr lang="de-AT" sz="2000" dirty="0"/>
              <a:t> </a:t>
            </a:r>
            <a:r>
              <a:rPr lang="de-AT" sz="2000" dirty="0" smtClean="0"/>
              <a:t>BK</a:t>
            </a:r>
            <a:r>
              <a:rPr lang="de-AT" sz="2000" dirty="0"/>
              <a:t>: </a:t>
            </a:r>
            <a:r>
              <a:rPr lang="de-AT" sz="2000" dirty="0" err="1"/>
              <a:t>Strept</a:t>
            </a:r>
            <a:r>
              <a:rPr lang="de-AT" sz="2000" dirty="0"/>
              <a:t>. </a:t>
            </a:r>
            <a:r>
              <a:rPr lang="de-AT" sz="2000" dirty="0" err="1"/>
              <a:t>pneumoniae</a:t>
            </a:r>
            <a:r>
              <a:rPr lang="de-AT" sz="2000" dirty="0" smtClean="0"/>
              <a:t> </a:t>
            </a:r>
            <a:r>
              <a:rPr lang="de-AT" sz="2000" dirty="0"/>
              <a:t>+</a:t>
            </a:r>
          </a:p>
          <a:p>
            <a:r>
              <a:rPr lang="de-AT" sz="2000" dirty="0"/>
              <a:t> Harn: Pneumokokken </a:t>
            </a:r>
            <a:r>
              <a:rPr lang="de-AT" sz="2000" dirty="0" err="1"/>
              <a:t>Ag</a:t>
            </a:r>
            <a:r>
              <a:rPr lang="de-AT" sz="2000" dirty="0"/>
              <a:t> </a:t>
            </a:r>
            <a:r>
              <a:rPr lang="de-AT" sz="2000" dirty="0" smtClean="0"/>
              <a:t>+</a:t>
            </a:r>
          </a:p>
          <a:p>
            <a:endParaRPr lang="de-AT" sz="2000" dirty="0"/>
          </a:p>
          <a:p>
            <a:r>
              <a:rPr lang="de-AT" sz="2000" dirty="0" smtClean="0"/>
              <a:t> Fokus?</a:t>
            </a:r>
          </a:p>
          <a:p>
            <a:pPr lvl="1"/>
            <a:r>
              <a:rPr lang="de-AT" dirty="0" smtClean="0"/>
              <a:t>Lumbago seit 1 Woche</a:t>
            </a:r>
          </a:p>
          <a:p>
            <a:pPr lvl="1"/>
            <a:r>
              <a:rPr lang="de-AT" dirty="0" err="1" smtClean="0"/>
              <a:t>Z.n</a:t>
            </a:r>
            <a:r>
              <a:rPr lang="de-AT" dirty="0" smtClean="0"/>
              <a:t>. 2xigen Infiltrationen während Reha</a:t>
            </a:r>
          </a:p>
          <a:p>
            <a:pPr marL="342900" lvl="1" indent="0">
              <a:buNone/>
            </a:pPr>
            <a:endParaRPr lang="de-AT" dirty="0"/>
          </a:p>
          <a:p>
            <a:pPr marL="0" indent="0">
              <a:buNone/>
            </a:pPr>
            <a:endParaRPr lang="de-AT" sz="20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hteck 3"/>
          <p:cNvSpPr/>
          <p:nvPr/>
        </p:nvSpPr>
        <p:spPr>
          <a:xfrm>
            <a:off x="-12880" y="246871"/>
            <a:ext cx="9156879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759494" y="369807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11905" t="14550" r="57341" b="23545"/>
          <a:stretch/>
        </p:blipFill>
        <p:spPr bwMode="auto">
          <a:xfrm>
            <a:off x="5438506" y="965281"/>
            <a:ext cx="3548132" cy="4513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llipse 6"/>
          <p:cNvSpPr/>
          <p:nvPr/>
        </p:nvSpPr>
        <p:spPr>
          <a:xfrm>
            <a:off x="5288381" y="2801705"/>
            <a:ext cx="1835750" cy="3509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551424"/>
            <a:ext cx="9144000" cy="5954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314325" y="5721861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763800" y="684023"/>
            <a:ext cx="7854950" cy="458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AT" sz="2000" dirty="0" smtClean="0"/>
              <a:t> </a:t>
            </a:r>
            <a:r>
              <a:rPr lang="de-A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14326" y="1600871"/>
            <a:ext cx="3446306" cy="4463867"/>
          </a:xfrm>
        </p:spPr>
        <p:txBody>
          <a:bodyPr>
            <a:normAutofit/>
          </a:bodyPr>
          <a:lstStyle/>
          <a:p>
            <a:r>
              <a:rPr lang="de-AT" sz="2000" dirty="0" smtClean="0"/>
              <a:t> MR LWS</a:t>
            </a:r>
          </a:p>
          <a:p>
            <a:endParaRPr lang="de-AT" sz="2000" dirty="0"/>
          </a:p>
          <a:p>
            <a:endParaRPr lang="en-US" sz="2000" dirty="0"/>
          </a:p>
        </p:txBody>
      </p:sp>
      <p:pic>
        <p:nvPicPr>
          <p:cNvPr id="9" name="Grafik 8"/>
          <p:cNvPicPr/>
          <p:nvPr/>
        </p:nvPicPr>
        <p:blipFill rotWithShape="1">
          <a:blip r:embed="rId3"/>
          <a:srcRect l="31416" t="19578" r="33367" b="20635"/>
          <a:stretch/>
        </p:blipFill>
        <p:spPr bwMode="auto">
          <a:xfrm>
            <a:off x="1665432" y="1725769"/>
            <a:ext cx="3615005" cy="3780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platzhalter 1"/>
          <p:cNvSpPr txBox="1">
            <a:spLocks/>
          </p:cNvSpPr>
          <p:nvPr/>
        </p:nvSpPr>
        <p:spPr>
          <a:xfrm>
            <a:off x="5759473" y="1895017"/>
            <a:ext cx="3070202" cy="176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13223D"/>
              </a:buClr>
              <a:buSzPct val="11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SzPct val="5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13223D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2000" dirty="0"/>
          </a:p>
          <a:p>
            <a:r>
              <a:rPr lang="de-AT" sz="2000" dirty="0" smtClean="0"/>
              <a:t>Abszess mit 2x2,7x5 cm</a:t>
            </a:r>
          </a:p>
          <a:p>
            <a:endParaRPr lang="de-AT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7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1117</Words>
  <Application>Microsoft Office PowerPoint</Application>
  <PresentationFormat>Bildschirmpräsentation (4:3)</PresentationFormat>
  <Paragraphs>254</Paragraphs>
  <Slides>20</Slides>
  <Notes>19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Larissa</vt:lpstr>
      <vt:lpstr>Benutzerdefiniertes Design</vt:lpstr>
      <vt:lpstr>FALLPRÄSENTATION  Eine Patientin mit Bewusstseinstrübung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E</dc:creator>
  <cp:lastModifiedBy>NE</cp:lastModifiedBy>
  <cp:revision>750</cp:revision>
  <cp:lastPrinted>2019-03-13T13:21:54Z</cp:lastPrinted>
  <dcterms:created xsi:type="dcterms:W3CDTF">2015-09-16T12:45:08Z</dcterms:created>
  <dcterms:modified xsi:type="dcterms:W3CDTF">2021-11-09T20:47:31Z</dcterms:modified>
</cp:coreProperties>
</file>