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256" r:id="rId2"/>
    <p:sldId id="258" r:id="rId3"/>
    <p:sldId id="267" r:id="rId4"/>
    <p:sldId id="266" r:id="rId5"/>
    <p:sldId id="263" r:id="rId6"/>
    <p:sldId id="264" r:id="rId7"/>
    <p:sldId id="273" r:id="rId8"/>
    <p:sldId id="265" r:id="rId9"/>
    <p:sldId id="268" r:id="rId10"/>
    <p:sldId id="270" r:id="rId11"/>
    <p:sldId id="269" r:id="rId12"/>
    <p:sldId id="272" r:id="rId13"/>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83838"/>
    <a:srgbClr val="004E90"/>
    <a:srgbClr val="922C32"/>
    <a:srgbClr val="003865"/>
    <a:srgbClr val="144E88"/>
    <a:srgbClr val="073F79"/>
    <a:srgbClr val="0E3876"/>
    <a:srgbClr val="264B89"/>
    <a:srgbClr val="325582"/>
    <a:srgbClr val="193A7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5" autoAdjust="0"/>
    <p:restoredTop sz="86146" autoAdjust="0"/>
  </p:normalViewPr>
  <p:slideViewPr>
    <p:cSldViewPr snapToGrid="0" snapToObjects="1">
      <p:cViewPr varScale="1">
        <p:scale>
          <a:sx n="59" d="100"/>
          <a:sy n="59" d="100"/>
        </p:scale>
        <p:origin x="-169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Arbeitsblatt1.xlsx"/></Relationships>
</file>

<file path=ppt/charts/chart1.xml><?xml version="1.0" encoding="utf-8"?>
<c:chartSpace xmlns:c="http://schemas.openxmlformats.org/drawingml/2006/chart" xmlns:a="http://schemas.openxmlformats.org/drawingml/2006/main" xmlns:r="http://schemas.openxmlformats.org/officeDocument/2006/relationships">
  <c:lang val="de-AT"/>
  <c:style val="3"/>
  <c:chart>
    <c:autoTitleDeleted val="1"/>
    <c:plotArea>
      <c:layout/>
      <c:barChart>
        <c:barDir val="bar"/>
        <c:grouping val="clustered"/>
        <c:ser>
          <c:idx val="0"/>
          <c:order val="0"/>
          <c:tx>
            <c:strRef>
              <c:f>Blatt1!$B$1</c:f>
              <c:strCache>
                <c:ptCount val="1"/>
                <c:pt idx="0">
                  <c:v>Datenreihe 1</c:v>
                </c:pt>
              </c:strCache>
            </c:strRef>
          </c:tx>
          <c:spPr>
            <a:solidFill>
              <a:srgbClr val="922C32"/>
            </a:solidFill>
          </c:spPr>
          <c:cat>
            <c:strRef>
              <c:f>Blatt1!$A$2:$A$5</c:f>
              <c:strCache>
                <c:ptCount val="4"/>
                <c:pt idx="0">
                  <c:v>Kategorie 1</c:v>
                </c:pt>
                <c:pt idx="1">
                  <c:v>Kategorie 2</c:v>
                </c:pt>
                <c:pt idx="2">
                  <c:v>Kategorie 3</c:v>
                </c:pt>
                <c:pt idx="3">
                  <c:v>Kategorie 4</c:v>
                </c:pt>
              </c:strCache>
            </c:strRef>
          </c:cat>
          <c:val>
            <c:numRef>
              <c:f>Blatt1!$B$2:$B$5</c:f>
              <c:numCache>
                <c:formatCode>General</c:formatCode>
                <c:ptCount val="4"/>
                <c:pt idx="0">
                  <c:v>4.3</c:v>
                </c:pt>
                <c:pt idx="1">
                  <c:v>2.5</c:v>
                </c:pt>
                <c:pt idx="2">
                  <c:v>3.5</c:v>
                </c:pt>
                <c:pt idx="3">
                  <c:v>4.5</c:v>
                </c:pt>
              </c:numCache>
            </c:numRef>
          </c:val>
        </c:ser>
        <c:ser>
          <c:idx val="1"/>
          <c:order val="1"/>
          <c:tx>
            <c:strRef>
              <c:f>Blatt1!$C$1</c:f>
              <c:strCache>
                <c:ptCount val="1"/>
                <c:pt idx="0">
                  <c:v>Datenreihe 2</c:v>
                </c:pt>
              </c:strCache>
            </c:strRef>
          </c:tx>
          <c:cat>
            <c:strRef>
              <c:f>Blatt1!$A$2:$A$5</c:f>
              <c:strCache>
                <c:ptCount val="4"/>
                <c:pt idx="0">
                  <c:v>Kategorie 1</c:v>
                </c:pt>
                <c:pt idx="1">
                  <c:v>Kategorie 2</c:v>
                </c:pt>
                <c:pt idx="2">
                  <c:v>Kategorie 3</c:v>
                </c:pt>
                <c:pt idx="3">
                  <c:v>Kategorie 4</c:v>
                </c:pt>
              </c:strCache>
            </c:strRef>
          </c:cat>
          <c:val>
            <c:numRef>
              <c:f>Blatt1!$C$2:$C$5</c:f>
              <c:numCache>
                <c:formatCode>General</c:formatCode>
                <c:ptCount val="4"/>
                <c:pt idx="0">
                  <c:v>2.4</c:v>
                </c:pt>
                <c:pt idx="1">
                  <c:v>4.4000000000000004</c:v>
                </c:pt>
                <c:pt idx="2">
                  <c:v>1.8</c:v>
                </c:pt>
                <c:pt idx="3">
                  <c:v>2.8</c:v>
                </c:pt>
              </c:numCache>
            </c:numRef>
          </c:val>
        </c:ser>
        <c:ser>
          <c:idx val="2"/>
          <c:order val="2"/>
          <c:tx>
            <c:strRef>
              <c:f>Blatt1!$D$1</c:f>
              <c:strCache>
                <c:ptCount val="1"/>
                <c:pt idx="0">
                  <c:v>Datenreihe 3</c:v>
                </c:pt>
              </c:strCache>
            </c:strRef>
          </c:tx>
          <c:cat>
            <c:strRef>
              <c:f>Blatt1!$A$2:$A$5</c:f>
              <c:strCache>
                <c:ptCount val="4"/>
                <c:pt idx="0">
                  <c:v>Kategorie 1</c:v>
                </c:pt>
                <c:pt idx="1">
                  <c:v>Kategorie 2</c:v>
                </c:pt>
                <c:pt idx="2">
                  <c:v>Kategorie 3</c:v>
                </c:pt>
                <c:pt idx="3">
                  <c:v>Kategorie 4</c:v>
                </c:pt>
              </c:strCache>
            </c:strRef>
          </c:cat>
          <c:val>
            <c:numRef>
              <c:f>Blatt1!$D$2:$D$5</c:f>
              <c:numCache>
                <c:formatCode>General</c:formatCode>
                <c:ptCount val="4"/>
                <c:pt idx="0">
                  <c:v>2</c:v>
                </c:pt>
                <c:pt idx="1">
                  <c:v>2</c:v>
                </c:pt>
                <c:pt idx="2">
                  <c:v>3</c:v>
                </c:pt>
                <c:pt idx="3">
                  <c:v>5</c:v>
                </c:pt>
              </c:numCache>
            </c:numRef>
          </c:val>
        </c:ser>
        <c:axId val="118600832"/>
        <c:axId val="118602368"/>
      </c:barChart>
      <c:catAx>
        <c:axId val="118600832"/>
        <c:scaling>
          <c:orientation val="minMax"/>
        </c:scaling>
        <c:axPos val="l"/>
        <c:majorTickMark val="none"/>
        <c:tickLblPos val="nextTo"/>
        <c:spPr>
          <a:ln>
            <a:solidFill>
              <a:srgbClr val="004E90"/>
            </a:solidFill>
          </a:ln>
        </c:spPr>
        <c:txPr>
          <a:bodyPr/>
          <a:lstStyle/>
          <a:p>
            <a:pPr>
              <a:defRPr lang="de-DE"/>
            </a:pPr>
            <a:endParaRPr lang="de-DE"/>
          </a:p>
        </c:txPr>
        <c:crossAx val="118602368"/>
        <c:crosses val="autoZero"/>
        <c:auto val="1"/>
        <c:lblAlgn val="ctr"/>
        <c:lblOffset val="100"/>
      </c:catAx>
      <c:valAx>
        <c:axId val="118602368"/>
        <c:scaling>
          <c:orientation val="minMax"/>
        </c:scaling>
        <c:axPos val="b"/>
        <c:majorGridlines>
          <c:spPr>
            <a:ln>
              <a:solidFill>
                <a:srgbClr val="004E90">
                  <a:alpha val="50000"/>
                </a:srgbClr>
              </a:solidFill>
            </a:ln>
          </c:spPr>
        </c:majorGridlines>
        <c:numFmt formatCode="General" sourceLinked="1"/>
        <c:majorTickMark val="none"/>
        <c:tickLblPos val="nextTo"/>
        <c:spPr>
          <a:ln>
            <a:solidFill>
              <a:srgbClr val="004E90"/>
            </a:solidFill>
          </a:ln>
        </c:spPr>
        <c:txPr>
          <a:bodyPr/>
          <a:lstStyle/>
          <a:p>
            <a:pPr>
              <a:defRPr lang="de-DE"/>
            </a:pPr>
            <a:endParaRPr lang="de-DE"/>
          </a:p>
        </c:txPr>
        <c:crossAx val="118600832"/>
        <c:crosses val="autoZero"/>
        <c:crossBetween val="between"/>
      </c:valAx>
      <c:spPr>
        <a:ln>
          <a:noFill/>
        </a:ln>
      </c:spPr>
    </c:plotArea>
    <c:legend>
      <c:legendPos val="r"/>
      <c:txPr>
        <a:bodyPr/>
        <a:lstStyle/>
        <a:p>
          <a:pPr>
            <a:defRPr lang="de-DE"/>
          </a:pPr>
          <a:endParaRPr lang="de-DE"/>
        </a:p>
      </c:txPr>
    </c:legend>
    <c:plotVisOnly val="1"/>
    <c:dispBlanksAs val="gap"/>
  </c:chart>
  <c:txPr>
    <a:bodyPr/>
    <a:lstStyle/>
    <a:p>
      <a:pPr>
        <a:defRPr sz="1200">
          <a:solidFill>
            <a:srgbClr val="004E90"/>
          </a:solidFill>
        </a:defRPr>
      </a:pPr>
      <a:endParaRPr lang="de-DE"/>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FE9B2A-F148-6049-AFA8-2778433591D9}" type="datetimeFigureOut">
              <a:rPr lang="de-DE" smtClean="0"/>
              <a:pPr/>
              <a:t>09.11.2021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78CC92-9475-6848-B871-4CBDDDA83040}" type="slidenum">
              <a:rPr lang="de-DE" smtClean="0"/>
              <a:pPr/>
              <a:t>‹Nr.›</a:t>
            </a:fld>
            <a:endParaRPr lang="de-DE"/>
          </a:p>
        </p:txBody>
      </p:sp>
    </p:spTree>
    <p:extLst>
      <p:ext uri="{BB962C8B-B14F-4D97-AF65-F5344CB8AC3E}">
        <p14:creationId xmlns:p14="http://schemas.microsoft.com/office/powerpoint/2010/main" xmlns="" val="3187680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077140-C6DC-BF4D-8DB9-C8CB7F43A72A}" type="datetimeFigureOut">
              <a:rPr lang="de-DE" smtClean="0"/>
              <a:pPr/>
              <a:t>09.11.2021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B093CF-F64A-284C-8095-E4EE1285F3DD}" type="slidenum">
              <a:rPr lang="de-DE" smtClean="0"/>
              <a:pPr/>
              <a:t>‹Nr.›</a:t>
            </a:fld>
            <a:endParaRPr lang="de-DE"/>
          </a:p>
        </p:txBody>
      </p:sp>
    </p:spTree>
    <p:extLst>
      <p:ext uri="{BB962C8B-B14F-4D97-AF65-F5344CB8AC3E}">
        <p14:creationId xmlns:p14="http://schemas.microsoft.com/office/powerpoint/2010/main" xmlns="" val="28085745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rztakademie.at/pruefungen/oeaek-allgemeinmedizin/musterfrage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Die nachfolgende „Vorlage“ ist ein Vorschlag für diejenigen,</a:t>
            </a:r>
            <a:r>
              <a:rPr lang="de-AT" baseline="0" dirty="0" smtClean="0"/>
              <a:t> die wenig Erfahrung im Präsentieren von Fällen haben. Frau kann jederzeit davon abweichen, andere Fotos oder Abbildungen einsetzen, oder diese auch einfach weglassen.</a:t>
            </a:r>
            <a:endParaRPr lang="de-AT" dirty="0" smtClean="0"/>
          </a:p>
          <a:p>
            <a:r>
              <a:rPr lang="de-AT" dirty="0" smtClean="0"/>
              <a:t>Der Titel soll „griffig sein“, das im Vordergrundstehende</a:t>
            </a:r>
            <a:r>
              <a:rPr lang="de-AT" baseline="0" dirty="0" smtClean="0"/>
              <a:t> Leitsymptom beinhalten und/oder neugierig machen</a:t>
            </a:r>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1</a:t>
            </a:fld>
            <a:endParaRPr lang="de-DE"/>
          </a:p>
        </p:txBody>
      </p:sp>
    </p:spTree>
    <p:extLst>
      <p:ext uri="{BB962C8B-B14F-4D97-AF65-F5344CB8AC3E}">
        <p14:creationId xmlns:p14="http://schemas.microsoft.com/office/powerpoint/2010/main" xmlns="" val="248522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11</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Musterfälle wie sie die Ärztekammer zur</a:t>
            </a:r>
            <a:r>
              <a:rPr lang="de-AT" baseline="0" dirty="0" smtClean="0"/>
              <a:t> Verfügung stellt findet man unter: </a:t>
            </a:r>
            <a:r>
              <a:rPr lang="de-AT" sz="1200" u="sng" kern="1200" dirty="0" smtClean="0">
                <a:solidFill>
                  <a:schemeClr val="tx1"/>
                </a:solidFill>
                <a:effectLst/>
                <a:latin typeface="+mn-lt"/>
                <a:ea typeface="+mn-ea"/>
                <a:cs typeface="+mn-cs"/>
                <a:hlinkClick r:id="rId3"/>
              </a:rPr>
              <a:t>http://www.arztakademie.at/pruefungen/oeaek-allgemeinmedizin/musterfragen/</a:t>
            </a:r>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12</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Hier gehört zuerst die Spontananamnese dargestellt, danach anamnestische</a:t>
            </a:r>
            <a:r>
              <a:rPr lang="de-AT" baseline="0" dirty="0" smtClean="0"/>
              <a:t> Angaben, die man auf gezieltes Befragen bekommen hat bzw. was für den Fall sonst noch wichtig ist. Selbstverständlich kann man die Anamnese auch auf mehrere Folien aufteilen.</a:t>
            </a:r>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2</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3</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AT" dirty="0" smtClean="0"/>
              <a:t>Beim Medienservice (Tel.92918) kann man bitten, dass im Haus gemachte Röntgen, CT, MR usw. einem als JPG-file per email zugeschickt</a:t>
            </a:r>
            <a:r>
              <a:rPr lang="de-AT" baseline="0" dirty="0" smtClean="0"/>
              <a:t> werden, damit man diese dann mit der Funktion „Einfügen“, weiter zu Graphik in die Folien bringt. Auch selbst gemachte Fotos vom Patienten, z.B. von einem Hautausschlag, einer auffälligen Blickdiagnose machen sich gut.</a:t>
            </a:r>
            <a:endParaRPr lang="de-AT" dirty="0" smtClean="0"/>
          </a:p>
          <a:p>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4</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Hier könnten weitere Befunde vom Labor, Bildgebung, von </a:t>
            </a:r>
            <a:r>
              <a:rPr lang="de-AT" dirty="0" err="1" smtClean="0"/>
              <a:t>Konsiliaruntersuchungen</a:t>
            </a:r>
            <a:r>
              <a:rPr lang="de-AT" baseline="0" dirty="0" smtClean="0"/>
              <a:t> usw. stehen.</a:t>
            </a:r>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5</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smtClean="0"/>
              <a:t>Welche Verdachtsdiagnosen ergeben sich aus den bisherigen Informationen, was sind die Untersuchungen, mit denen eine Differentialdiagnose ausgeschlossen oder bewiesen werden kann.</a:t>
            </a:r>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6</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8</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9</a:t>
            </a:fld>
            <a:endParaRPr lang="de-DE"/>
          </a:p>
        </p:txBody>
      </p:sp>
    </p:spTree>
    <p:extLst>
      <p:ext uri="{BB962C8B-B14F-4D97-AF65-F5344CB8AC3E}">
        <p14:creationId xmlns:p14="http://schemas.microsoft.com/office/powerpoint/2010/main" xmlns="" val="198022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2DB093CF-F64A-284C-8095-E4EE1285F3DD}" type="slidenum">
              <a:rPr lang="de-DE" smtClean="0"/>
              <a:pPr/>
              <a:t>10</a:t>
            </a:fld>
            <a:endParaRPr lang="de-DE"/>
          </a:p>
        </p:txBody>
      </p:sp>
    </p:spTree>
    <p:extLst>
      <p:ext uri="{BB962C8B-B14F-4D97-AF65-F5344CB8AC3E}">
        <p14:creationId xmlns:p14="http://schemas.microsoft.com/office/powerpoint/2010/main" xmlns="" val="1980221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56116" y="166461"/>
            <a:ext cx="6906982"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2672634"/>
            <a:ext cx="6400800" cy="697887"/>
          </a:xfrm>
          <a:prstGeom prst="rect">
            <a:avLst/>
          </a:prstGeom>
        </p:spPr>
        <p:txBody>
          <a:bodyPr>
            <a:noAutofit/>
          </a:bodyPr>
          <a:lstStyle>
            <a:lvl1pPr marL="0" indent="0" algn="l">
              <a:buNone/>
              <a:defRPr sz="1800" b="0"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b1.jpg"/>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1" y="3466439"/>
            <a:ext cx="4403290" cy="2867737"/>
          </a:xfrm>
          <a:prstGeom prst="rect">
            <a:avLst/>
          </a:prstGeom>
        </p:spPr>
      </p:pic>
      <p:pic>
        <p:nvPicPr>
          <p:cNvPr id="9" name="Bild 8" descr="b2.jpg"/>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4748699" y="3466439"/>
            <a:ext cx="4403290" cy="2867737"/>
          </a:xfrm>
          <a:prstGeom prst="rect">
            <a:avLst/>
          </a:prstGeom>
        </p:spPr>
      </p:pic>
      <p:sp>
        <p:nvSpPr>
          <p:cNvPr id="10" name="Rechteck 9"/>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1_Titelfolie">
    <p:bg>
      <p:bgPr>
        <a:solidFill>
          <a:schemeClr val="bg1"/>
        </a:solidFill>
        <a:effectLst/>
      </p:bgPr>
    </p:bg>
    <p:spTree>
      <p:nvGrpSpPr>
        <p:cNvPr id="1" name=""/>
        <p:cNvGrpSpPr/>
        <p:nvPr/>
      </p:nvGrpSpPr>
      <p:grpSpPr>
        <a:xfrm>
          <a:off x="0" y="0"/>
          <a:ext cx="0" cy="0"/>
          <a:chOff x="0" y="0"/>
          <a:chExt cx="0" cy="0"/>
        </a:xfrm>
      </p:grpSpPr>
      <p:pic>
        <p:nvPicPr>
          <p:cNvPr id="12" name="Picture 11" descr="mask.png"/>
          <p:cNvPicPr>
            <a:picLocks noChangeAspect="1"/>
          </p:cNvPicPr>
          <p:nvPr userDrawn="1"/>
        </p:nvPicPr>
        <p:blipFill>
          <a:blip r:embed="rId2" cstate="screen"/>
          <a:stretch>
            <a:fillRect/>
          </a:stretch>
        </p:blipFill>
        <p:spPr>
          <a:xfrm>
            <a:off x="3092504" y="1206788"/>
            <a:ext cx="6051495" cy="5054984"/>
          </a:xfrm>
          <a:prstGeom prst="rect">
            <a:avLst/>
          </a:prstGeom>
        </p:spPr>
      </p:pic>
      <p:sp>
        <p:nvSpPr>
          <p:cNvPr id="2" name="Titel 1"/>
          <p:cNvSpPr>
            <a:spLocks noGrp="1"/>
          </p:cNvSpPr>
          <p:nvPr>
            <p:ph type="ctrTitle" hasCustomPrompt="1"/>
          </p:nvPr>
        </p:nvSpPr>
        <p:spPr>
          <a:xfrm>
            <a:off x="1356116" y="1866917"/>
            <a:ext cx="437741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5300260"/>
            <a:ext cx="4392911" cy="855991"/>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5246920"/>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Grafik 1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394541" y="266090"/>
            <a:ext cx="906260" cy="513170"/>
          </a:xfrm>
          <a:prstGeom prst="rect">
            <a:avLst/>
          </a:prstGeom>
        </p:spPr>
      </p:pic>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1 Sp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3" name="Inhaltsplatzhalter 2"/>
          <p:cNvSpPr>
            <a:spLocks noGrp="1"/>
          </p:cNvSpPr>
          <p:nvPr>
            <p:ph sz="half" idx="1" hasCustomPrompt="1"/>
          </p:nvPr>
        </p:nvSpPr>
        <p:spPr>
          <a:xfrm>
            <a:off x="457200" y="2184400"/>
            <a:ext cx="8229600" cy="3926275"/>
          </a:xfrm>
          <a:prstGeom prst="rect">
            <a:avLst/>
          </a:prstGeom>
        </p:spPr>
        <p:txBody>
          <a:bodyPr>
            <a:noAutofit/>
          </a:bodyPr>
          <a:lstStyle>
            <a:lvl1pPr marL="0" indent="-216000" algn="l" defTabSz="457200" rtl="0" eaLnBrk="1" latinLnBrk="0" hangingPunct="1">
              <a:spcBef>
                <a:spcPct val="20000"/>
              </a:spcBef>
              <a:buFont typeface="Arial" pitchFamily="34" charset="0"/>
              <a:buNone/>
              <a:defRPr sz="2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smtClean="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Tree>
    <p:extLst>
      <p:ext uri="{BB962C8B-B14F-4D97-AF65-F5344CB8AC3E}">
        <p14:creationId xmlns:p14="http://schemas.microsoft.com/office/powerpoint/2010/main" xmlns="" val="28405499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 1 Sp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1079500"/>
            <a:ext cx="8229600" cy="1129924"/>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11" name="Textplatzhalter 10"/>
          <p:cNvSpPr>
            <a:spLocks noGrp="1"/>
          </p:cNvSpPr>
          <p:nvPr>
            <p:ph type="body" sz="quarter" idx="13" hasCustomPrompt="1"/>
          </p:nvPr>
        </p:nvSpPr>
        <p:spPr>
          <a:xfrm>
            <a:off x="457200" y="2547913"/>
            <a:ext cx="8229600" cy="3535387"/>
          </a:xfrm>
          <a:prstGeom prst="rect">
            <a:avLst/>
          </a:prstGeom>
        </p:spPr>
        <p:txBody>
          <a:bodyPr vert="horz"/>
          <a:lstStyle>
            <a:lvl1pPr marL="176213" indent="-176213">
              <a:defRPr sz="2400">
                <a:solidFill>
                  <a:schemeClr val="tx1"/>
                </a:solidFill>
              </a:defRPr>
            </a:lvl1pPr>
            <a:lvl2pPr marL="180975" indent="127000">
              <a:buFont typeface="Arial" pitchFamily="34" charset="0"/>
              <a:buChar char="•"/>
              <a:defRPr sz="2400"/>
            </a:lvl2pPr>
          </a:lstStyle>
          <a:p>
            <a:pPr lvl="0"/>
            <a:r>
              <a:rPr lang="de-DE" dirty="0" smtClean="0"/>
              <a:t>Mastertextformat bearbeiten</a:t>
            </a:r>
          </a:p>
          <a:p>
            <a:pPr lvl="1"/>
            <a:r>
              <a:rPr lang="de-DE" dirty="0" smtClean="0"/>
              <a:t>Mastertextformat</a:t>
            </a:r>
          </a:p>
        </p:txBody>
      </p:sp>
    </p:spTree>
    <p:extLst>
      <p:ext uri="{BB962C8B-B14F-4D97-AF65-F5344CB8AC3E}">
        <p14:creationId xmlns:p14="http://schemas.microsoft.com/office/powerpoint/2010/main" xmlns="" val="16628495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2 Spalten">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3" name="Inhaltsplatzhalter 2"/>
          <p:cNvSpPr>
            <a:spLocks noGrp="1"/>
          </p:cNvSpPr>
          <p:nvPr>
            <p:ph sz="half" idx="1"/>
          </p:nvPr>
        </p:nvSpPr>
        <p:spPr>
          <a:xfrm>
            <a:off x="457200" y="2120900"/>
            <a:ext cx="4038600" cy="3989775"/>
          </a:xfrm>
          <a:prstGeom prst="rect">
            <a:avLst/>
          </a:prstGeom>
        </p:spPr>
        <p:txBody>
          <a:bodyPr>
            <a:noAutofit/>
          </a:bodyPr>
          <a:lstStyle>
            <a:lvl1pPr marL="0" indent="180975" algn="l" defTabSz="540000" rtl="0" eaLnBrk="1" latinLnBrk="0" hangingPunct="1">
              <a:spcBef>
                <a:spcPct val="20000"/>
              </a:spcBef>
              <a:buFont typeface="Arial" pitchFamily="34" charset="0"/>
              <a:buNone/>
              <a:tabLst/>
              <a:defRPr sz="2400" spc="-20">
                <a:solidFill>
                  <a:schemeClr val="tx1"/>
                </a:solidFill>
              </a:defRPr>
            </a:lvl1pPr>
            <a:lvl2pPr marL="612000" indent="-285750" defTabSz="324000">
              <a:buFont typeface="Arial"/>
              <a:buChar char="•"/>
              <a:tabLst>
                <a:tab pos="360000" algn="l"/>
              </a:tabLst>
              <a:defRPr sz="1400">
                <a:solidFill>
                  <a:srgbClr val="004E90"/>
                </a:solidFill>
              </a:defRPr>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smtClean="0"/>
              <a:t>Mastertextformat bearbeiten</a:t>
            </a:r>
          </a:p>
        </p:txBody>
      </p:sp>
      <p:sp>
        <p:nvSpPr>
          <p:cNvPr id="4" name="Inhaltsplatzhalter 3"/>
          <p:cNvSpPr>
            <a:spLocks noGrp="1"/>
          </p:cNvSpPr>
          <p:nvPr>
            <p:ph sz="half" idx="2" hasCustomPrompt="1"/>
          </p:nvPr>
        </p:nvSpPr>
        <p:spPr>
          <a:xfrm>
            <a:off x="4648200" y="2120900"/>
            <a:ext cx="4038600" cy="4005263"/>
          </a:xfrm>
          <a:prstGeom prst="rect">
            <a:avLst/>
          </a:prstGeom>
        </p:spPr>
        <p:txBody>
          <a:bodyPr>
            <a:normAutofit/>
          </a:bodyPr>
          <a:lstStyle>
            <a:lvl1pPr marL="0" indent="0" algn="l" defTabSz="457200" rtl="0" eaLnBrk="1" latinLnBrk="0" hangingPunct="1">
              <a:spcBef>
                <a:spcPct val="20000"/>
              </a:spcBef>
              <a:buFont typeface="Arial" pitchFamily="34" charset="0"/>
              <a:buNone/>
              <a:defRPr lang="de-DE" sz="2400" kern="1200" spc="-20" dirty="0">
                <a:solidFill>
                  <a:schemeClr val="tx1"/>
                </a:solidFill>
                <a:latin typeface="+mn-lt"/>
                <a:ea typeface="+mn-ea"/>
                <a:cs typeface="+mn-cs"/>
              </a:defRPr>
            </a:lvl1pPr>
            <a:lvl2pPr marL="0" indent="0">
              <a:spcBef>
                <a:spcPts val="936"/>
              </a:spcBef>
              <a:buClr>
                <a:srgbClr val="004E90"/>
              </a:buClr>
              <a:buFont typeface="Arial" pitchFamily="34" charset="0"/>
              <a:buChar char="•"/>
              <a:defRPr sz="1400">
                <a:solidFill>
                  <a:srgbClr val="004E90"/>
                </a:solidFill>
              </a:defRPr>
            </a:lvl2pPr>
            <a:lvl3pPr marL="361950" indent="-180975">
              <a:buFont typeface="Calibri" pitchFamily="34" charset="0"/>
              <a:buChar char="-"/>
              <a:defRPr sz="1400"/>
            </a:lvl3pPr>
            <a:lvl4pPr>
              <a:defRPr sz="1800"/>
            </a:lvl4pPr>
            <a:lvl5pPr>
              <a:defRPr sz="18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smtClean="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Tree>
    <p:extLst>
      <p:ext uri="{BB962C8B-B14F-4D97-AF65-F5344CB8AC3E}">
        <p14:creationId xmlns:p14="http://schemas.microsoft.com/office/powerpoint/2010/main" xmlns="" val="34433559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und Bild  - 2 Spalten">
    <p:spTree>
      <p:nvGrpSpPr>
        <p:cNvPr id="1" name=""/>
        <p:cNvGrpSpPr/>
        <p:nvPr/>
      </p:nvGrpSpPr>
      <p:grpSpPr>
        <a:xfrm>
          <a:off x="0" y="0"/>
          <a:ext cx="0" cy="0"/>
          <a:chOff x="0" y="0"/>
          <a:chExt cx="0" cy="0"/>
        </a:xfrm>
      </p:grpSpPr>
      <p:sp>
        <p:nvSpPr>
          <p:cNvPr id="4" name="Inhaltsplatzhalter 3"/>
          <p:cNvSpPr>
            <a:spLocks noGrp="1"/>
          </p:cNvSpPr>
          <p:nvPr>
            <p:ph sz="half" idx="2" hasCustomPrompt="1"/>
          </p:nvPr>
        </p:nvSpPr>
        <p:spPr>
          <a:xfrm>
            <a:off x="4648200" y="2095500"/>
            <a:ext cx="4038600" cy="1907985"/>
          </a:xfrm>
          <a:prstGeom prst="rect">
            <a:avLst/>
          </a:prstGeom>
        </p:spPr>
        <p:txBody>
          <a:bodyPr>
            <a:normAutofit/>
          </a:bodyPr>
          <a:lstStyle>
            <a:lvl1pPr marL="0" indent="0" algn="l" defTabSz="457200" rtl="0" eaLnBrk="1" latinLnBrk="0" hangingPunct="1">
              <a:spcBef>
                <a:spcPct val="20000"/>
              </a:spcBef>
              <a:buNone/>
              <a:defRPr lang="de-DE" sz="2400" kern="1200" spc="-20" dirty="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smtClean="0"/>
              <a:t>Mastertextformat bearbeiten</a:t>
            </a:r>
          </a:p>
        </p:txBody>
      </p:sp>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3" name="Inhaltsplatzhalter 2"/>
          <p:cNvSpPr>
            <a:spLocks noGrp="1"/>
          </p:cNvSpPr>
          <p:nvPr>
            <p:ph sz="half" idx="1" hasCustomPrompt="1"/>
          </p:nvPr>
        </p:nvSpPr>
        <p:spPr>
          <a:xfrm>
            <a:off x="457200" y="2095500"/>
            <a:ext cx="4038600" cy="4015175"/>
          </a:xfrm>
          <a:prstGeom prst="rect">
            <a:avLst/>
          </a:prstGeom>
        </p:spPr>
        <p:txBody>
          <a:bodyPr>
            <a:noAutofit/>
          </a:bodyPr>
          <a:lstStyle>
            <a:lvl1pPr marL="0" indent="0" algn="l" defTabSz="457200" rtl="0" eaLnBrk="1" latinLnBrk="0" hangingPunct="1">
              <a:spcBef>
                <a:spcPct val="20000"/>
              </a:spcBef>
              <a:buFont typeface="Arial" pitchFamily="34" charset="0"/>
              <a:buNone/>
              <a:defRPr sz="2400" spc="-20">
                <a:solidFill>
                  <a:schemeClr val="tx1"/>
                </a:solidFill>
              </a:defRPr>
            </a:lvl1pPr>
            <a:lvl2pPr marL="361950" indent="-180975">
              <a:buFont typeface="Arial" pitchFamily="34" charset="0"/>
              <a:buChar cha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smtClean="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9" name="Bildplatzhalter 8"/>
          <p:cNvSpPr>
            <a:spLocks noGrp="1"/>
          </p:cNvSpPr>
          <p:nvPr>
            <p:ph type="pic" sz="quarter" idx="13"/>
          </p:nvPr>
        </p:nvSpPr>
        <p:spPr>
          <a:xfrm>
            <a:off x="4648200" y="4127501"/>
            <a:ext cx="4038600" cy="1982788"/>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Tree>
    <p:extLst>
      <p:ext uri="{BB962C8B-B14F-4D97-AF65-F5344CB8AC3E}">
        <p14:creationId xmlns:p14="http://schemas.microsoft.com/office/powerpoint/2010/main" xmlns="" val="347481823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und Bild  - 2 Spalten">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3" name="Inhaltsplatzhalter 2"/>
          <p:cNvSpPr>
            <a:spLocks noGrp="1"/>
          </p:cNvSpPr>
          <p:nvPr>
            <p:ph sz="half" idx="1" hasCustomPrompt="1"/>
          </p:nvPr>
        </p:nvSpPr>
        <p:spPr>
          <a:xfrm>
            <a:off x="457200" y="2159000"/>
            <a:ext cx="4038600" cy="3951675"/>
          </a:xfrm>
          <a:prstGeom prst="rect">
            <a:avLst/>
          </a:prstGeom>
        </p:spPr>
        <p:txBody>
          <a:bodyPr>
            <a:noAutofit/>
          </a:bodyPr>
          <a:lstStyle>
            <a:lvl1pPr marL="0" indent="0" algn="l" defTabSz="457200" rtl="0" eaLnBrk="1" latinLnBrk="0" hangingPunct="1">
              <a:spcBef>
                <a:spcPct val="20000"/>
              </a:spcBef>
              <a:buFontTx/>
              <a:buNone/>
              <a:defRPr sz="2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smtClean="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9" name="Bildplatzhalter 8"/>
          <p:cNvSpPr>
            <a:spLocks noGrp="1"/>
          </p:cNvSpPr>
          <p:nvPr>
            <p:ph type="pic" sz="quarter" idx="13"/>
          </p:nvPr>
        </p:nvSpPr>
        <p:spPr>
          <a:xfrm>
            <a:off x="4731726" y="2159000"/>
            <a:ext cx="3955074" cy="3951289"/>
          </a:xfrm>
          <a:prstGeom prst="rect">
            <a:avLst/>
          </a:prstGeom>
          <a:solidFill>
            <a:schemeClr val="tx2">
              <a:lumMod val="20000"/>
              <a:lumOff val="80000"/>
            </a:schemeClr>
          </a:solidFill>
        </p:spPr>
        <p:txBody>
          <a:bodyPr anchor="ctr"/>
          <a:lstStyle>
            <a:lvl1pPr marL="0" indent="0" algn="ctr">
              <a:buNone/>
              <a:defRPr sz="2400" b="1">
                <a:solidFill>
                  <a:schemeClr val="bg1"/>
                </a:solidFill>
              </a:defRPr>
            </a:lvl1pPr>
          </a:lstStyle>
          <a:p>
            <a:r>
              <a:rPr lang="de-DE" dirty="0" smtClean="0"/>
              <a:t>Bild</a:t>
            </a:r>
            <a:endParaRPr lang="de-DE" dirty="0"/>
          </a:p>
        </p:txBody>
      </p:sp>
    </p:spTree>
    <p:extLst>
      <p:ext uri="{BB962C8B-B14F-4D97-AF65-F5344CB8AC3E}">
        <p14:creationId xmlns:p14="http://schemas.microsoft.com/office/powerpoint/2010/main" xmlns="" val="25088779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rsonen">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3" name="Inhaltsplatzhalter 2"/>
          <p:cNvSpPr>
            <a:spLocks noGrp="1"/>
          </p:cNvSpPr>
          <p:nvPr>
            <p:ph sz="half" idx="1"/>
          </p:nvPr>
        </p:nvSpPr>
        <p:spPr>
          <a:xfrm>
            <a:off x="1339753" y="5125615"/>
            <a:ext cx="2067710" cy="1021647"/>
          </a:xfrm>
          <a:prstGeom prst="rect">
            <a:avLst/>
          </a:prstGeom>
        </p:spPr>
        <p:txBody>
          <a:bodyPr>
            <a:noAutofit/>
          </a:bodyPr>
          <a:lstStyle>
            <a:lvl1pPr marL="0" indent="0" algn="l" defTabSz="457200" rtl="0" eaLnBrk="1" latinLnBrk="0" hangingPunct="1">
              <a:spcBef>
                <a:spcPct val="20000"/>
              </a:spcBef>
              <a:buFontTx/>
              <a:buNone/>
              <a:defRPr sz="1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smtClean="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9" name="Bildplatzhalter 8"/>
          <p:cNvSpPr>
            <a:spLocks noGrp="1"/>
          </p:cNvSpPr>
          <p:nvPr>
            <p:ph type="pic" sz="quarter" idx="13"/>
          </p:nvPr>
        </p:nvSpPr>
        <p:spPr>
          <a:xfrm>
            <a:off x="1432683" y="2594134"/>
            <a:ext cx="1982523" cy="244700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
        <p:nvSpPr>
          <p:cNvPr id="10" name="Inhaltsplatzhalter 2"/>
          <p:cNvSpPr>
            <a:spLocks noGrp="1"/>
          </p:cNvSpPr>
          <p:nvPr>
            <p:ph sz="half" idx="14"/>
          </p:nvPr>
        </p:nvSpPr>
        <p:spPr>
          <a:xfrm>
            <a:off x="3624301" y="5125615"/>
            <a:ext cx="2067710" cy="1021647"/>
          </a:xfrm>
          <a:prstGeom prst="rect">
            <a:avLst/>
          </a:prstGeom>
        </p:spPr>
        <p:txBody>
          <a:bodyPr>
            <a:noAutofit/>
          </a:bodyPr>
          <a:lstStyle>
            <a:lvl1pPr marL="0" indent="0" algn="l" defTabSz="457200" rtl="0" eaLnBrk="1" latinLnBrk="0" hangingPunct="1">
              <a:spcBef>
                <a:spcPct val="20000"/>
              </a:spcBef>
              <a:buFontTx/>
              <a:buNone/>
              <a:defRPr sz="1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smtClean="0"/>
              <a:t>Mastertextformat bearbeiten</a:t>
            </a:r>
          </a:p>
        </p:txBody>
      </p:sp>
      <p:sp>
        <p:nvSpPr>
          <p:cNvPr id="11" name="Bildplatzhalter 8"/>
          <p:cNvSpPr>
            <a:spLocks noGrp="1"/>
          </p:cNvSpPr>
          <p:nvPr>
            <p:ph type="pic" sz="quarter" idx="15"/>
          </p:nvPr>
        </p:nvSpPr>
        <p:spPr>
          <a:xfrm>
            <a:off x="3717231" y="2594134"/>
            <a:ext cx="1982523" cy="244700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
        <p:nvSpPr>
          <p:cNvPr id="12" name="Inhaltsplatzhalter 2"/>
          <p:cNvSpPr>
            <a:spLocks noGrp="1"/>
          </p:cNvSpPr>
          <p:nvPr>
            <p:ph sz="half" idx="16"/>
          </p:nvPr>
        </p:nvSpPr>
        <p:spPr>
          <a:xfrm>
            <a:off x="5919126" y="5125615"/>
            <a:ext cx="2067710" cy="1021647"/>
          </a:xfrm>
          <a:prstGeom prst="rect">
            <a:avLst/>
          </a:prstGeom>
        </p:spPr>
        <p:txBody>
          <a:bodyPr>
            <a:noAutofit/>
          </a:bodyPr>
          <a:lstStyle>
            <a:lvl1pPr marL="0" indent="0" algn="l" defTabSz="457200" rtl="0" eaLnBrk="1" latinLnBrk="0" hangingPunct="1">
              <a:spcBef>
                <a:spcPct val="20000"/>
              </a:spcBef>
              <a:buFontTx/>
              <a:buNone/>
              <a:defRPr sz="1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smtClean="0"/>
              <a:t>Mastertextformat bearbeiten</a:t>
            </a:r>
          </a:p>
        </p:txBody>
      </p:sp>
      <p:sp>
        <p:nvSpPr>
          <p:cNvPr id="13" name="Bildplatzhalter 8"/>
          <p:cNvSpPr>
            <a:spLocks noGrp="1"/>
          </p:cNvSpPr>
          <p:nvPr>
            <p:ph type="pic" sz="quarter" idx="17"/>
          </p:nvPr>
        </p:nvSpPr>
        <p:spPr>
          <a:xfrm>
            <a:off x="6012056" y="2594134"/>
            <a:ext cx="1982523" cy="244700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Tree>
    <p:extLst>
      <p:ext uri="{BB962C8B-B14F-4D97-AF65-F5344CB8AC3E}">
        <p14:creationId xmlns:p14="http://schemas.microsoft.com/office/powerpoint/2010/main" xmlns="" val="12571524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 1 Spalte - groß">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9" name="Textplatzhalter 8"/>
          <p:cNvSpPr>
            <a:spLocks noGrp="1"/>
          </p:cNvSpPr>
          <p:nvPr>
            <p:ph type="body" sz="quarter" idx="13" hasCustomPrompt="1"/>
          </p:nvPr>
        </p:nvSpPr>
        <p:spPr>
          <a:xfrm>
            <a:off x="457200" y="2146300"/>
            <a:ext cx="8229600" cy="3948659"/>
          </a:xfrm>
          <a:prstGeom prst="rect">
            <a:avLst/>
          </a:prstGeom>
        </p:spPr>
        <p:txBody>
          <a:bodyPr vert="horz"/>
          <a:lstStyle>
            <a:lvl1pPr marL="176213" marR="0" indent="-176213" algn="l" defTabSz="457200" rtl="0" eaLnBrk="1" fontAlgn="auto" latinLnBrk="0" hangingPunct="1">
              <a:lnSpc>
                <a:spcPct val="100000"/>
              </a:lnSpc>
              <a:spcBef>
                <a:spcPct val="20000"/>
              </a:spcBef>
              <a:spcAft>
                <a:spcPts val="0"/>
              </a:spcAft>
              <a:buClrTx/>
              <a:buSzTx/>
              <a:buFont typeface="Arial"/>
              <a:buChar char="•"/>
              <a:tabLst/>
              <a:defRPr sz="2400">
                <a:solidFill>
                  <a:schemeClr val="tx1"/>
                </a:solidFill>
              </a:defRPr>
            </a:lvl1pPr>
            <a:lvl2pPr marL="446088" indent="-180975">
              <a:buSzPct val="90000"/>
              <a:buFont typeface="Arial" pitchFamily="34" charset="0"/>
              <a:buChar char="•"/>
              <a:defRPr sz="2400"/>
            </a:lvl2pPr>
          </a:lstStyle>
          <a:p>
            <a:pPr lvl="0"/>
            <a:r>
              <a:rPr lang="de-DE" dirty="0" smtClean="0"/>
              <a:t>Mastertextformat bearbeiten</a:t>
            </a:r>
          </a:p>
          <a:p>
            <a:pPr lvl="1"/>
            <a:r>
              <a:rPr lang="de-DE" dirty="0" smtClean="0"/>
              <a:t>Mastertextformat</a:t>
            </a:r>
          </a:p>
        </p:txBody>
      </p:sp>
    </p:spTree>
    <p:extLst>
      <p:ext uri="{BB962C8B-B14F-4D97-AF65-F5344CB8AC3E}">
        <p14:creationId xmlns:p14="http://schemas.microsoft.com/office/powerpoint/2010/main" xmlns="" val="10757128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ext - 2 Spalten - groß">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3" name="Inhaltsplatzhalter 2"/>
          <p:cNvSpPr>
            <a:spLocks noGrp="1"/>
          </p:cNvSpPr>
          <p:nvPr>
            <p:ph sz="half" idx="1"/>
          </p:nvPr>
        </p:nvSpPr>
        <p:spPr>
          <a:xfrm>
            <a:off x="457200" y="2133600"/>
            <a:ext cx="4038600" cy="3977075"/>
          </a:xfrm>
          <a:prstGeom prst="rect">
            <a:avLst/>
          </a:prstGeom>
        </p:spPr>
        <p:txBody>
          <a:bodyPr>
            <a:noAutofit/>
          </a:bodyPr>
          <a:lstStyle>
            <a:lvl1pPr marL="416700" indent="-285750" algn="l" defTabSz="540000" rtl="0" eaLnBrk="1" latinLnBrk="0" hangingPunct="1">
              <a:spcBef>
                <a:spcPct val="20000"/>
              </a:spcBef>
              <a:buFont typeface="Arial"/>
              <a:buNone/>
              <a:tabLst>
                <a:tab pos="216000" algn="l"/>
              </a:tabLst>
              <a:defRPr sz="2400" spc="-20">
                <a:solidFill>
                  <a:schemeClr val="tx1"/>
                </a:solidFill>
              </a:defRPr>
            </a:lvl1pPr>
            <a:lvl2pPr marL="612000" indent="-285750" defTabSz="324000">
              <a:buFont typeface="Arial"/>
              <a:buChar char="•"/>
              <a:tabLst>
                <a:tab pos="360000" algn="l"/>
              </a:tabLst>
              <a:defRPr sz="1400">
                <a:solidFill>
                  <a:srgbClr val="004E90"/>
                </a:solidFill>
              </a:defRPr>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smtClean="0"/>
              <a:t>Mastertextformat bearbeiten</a:t>
            </a:r>
          </a:p>
        </p:txBody>
      </p:sp>
      <p:sp>
        <p:nvSpPr>
          <p:cNvPr id="4" name="Inhaltsplatzhalter 3"/>
          <p:cNvSpPr>
            <a:spLocks noGrp="1"/>
          </p:cNvSpPr>
          <p:nvPr>
            <p:ph sz="half" idx="2"/>
          </p:nvPr>
        </p:nvSpPr>
        <p:spPr>
          <a:xfrm>
            <a:off x="4648200" y="2133600"/>
            <a:ext cx="4038600" cy="3992563"/>
          </a:xfrm>
          <a:prstGeom prst="rect">
            <a:avLst/>
          </a:prstGeom>
        </p:spPr>
        <p:txBody>
          <a:bodyPr>
            <a:normAutofit/>
          </a:bodyPr>
          <a:lstStyle>
            <a:lvl1pPr marL="342900" indent="-342900">
              <a:buNone/>
              <a:defRPr lang="de-DE" sz="2400" kern="1200" spc="-20" dirty="0">
                <a:solidFill>
                  <a:schemeClr val="tx1"/>
                </a:solidFill>
                <a:latin typeface="+mn-lt"/>
                <a:ea typeface="+mn-ea"/>
                <a:cs typeface="+mn-cs"/>
              </a:defRPr>
            </a:lvl1pPr>
            <a:lvl2pPr marL="0" indent="0">
              <a:spcBef>
                <a:spcPts val="936"/>
              </a:spcBef>
              <a:buClr>
                <a:srgbClr val="004E90"/>
              </a:buClr>
              <a:buFont typeface="Arial"/>
              <a:buNone/>
              <a:defRPr sz="1400">
                <a:solidFill>
                  <a:srgbClr val="004E90"/>
                </a:solidFill>
              </a:defRPr>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457200" rtl="0" eaLnBrk="1" latinLnBrk="0" hangingPunct="1">
              <a:spcBef>
                <a:spcPct val="20000"/>
              </a:spcBef>
            </a:pPr>
            <a:r>
              <a:rPr lang="de-DE" dirty="0" smtClean="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Tree>
    <p:extLst>
      <p:ext uri="{BB962C8B-B14F-4D97-AF65-F5344CB8AC3E}">
        <p14:creationId xmlns:p14="http://schemas.microsoft.com/office/powerpoint/2010/main" xmlns="" val="9893408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und Bild  - 2 Spalten - groß">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3" name="Inhaltsplatzhalter 2"/>
          <p:cNvSpPr>
            <a:spLocks noGrp="1"/>
          </p:cNvSpPr>
          <p:nvPr>
            <p:ph sz="half" idx="1" hasCustomPrompt="1"/>
          </p:nvPr>
        </p:nvSpPr>
        <p:spPr>
          <a:xfrm>
            <a:off x="457200" y="2159000"/>
            <a:ext cx="4038600" cy="3951675"/>
          </a:xfrm>
          <a:prstGeom prst="rect">
            <a:avLst/>
          </a:prstGeom>
        </p:spPr>
        <p:txBody>
          <a:bodyPr>
            <a:noAutofit/>
          </a:bodyPr>
          <a:lstStyle>
            <a:lvl1pPr marL="0" indent="0" algn="l" defTabSz="457200" rtl="0" eaLnBrk="1" latinLnBrk="0" hangingPunct="1">
              <a:spcBef>
                <a:spcPct val="20000"/>
              </a:spcBef>
              <a:buFontTx/>
              <a:buNone/>
              <a:defRPr sz="2400" spc="-20">
                <a:solidFill>
                  <a:schemeClr val="tx1"/>
                </a:solidFill>
              </a:defRPr>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marL="0" lvl="0" indent="0" algn="l" defTabSz="457200" rtl="0" eaLnBrk="1" latinLnBrk="0" hangingPunct="1">
              <a:spcBef>
                <a:spcPct val="20000"/>
              </a:spcBef>
              <a:buFontTx/>
              <a:buNone/>
            </a:pPr>
            <a:r>
              <a:rPr lang="de-DE" dirty="0" smtClean="0"/>
              <a:t>Mastertextformat bearbeiten</a:t>
            </a:r>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9" name="Bildplatzhalter 8"/>
          <p:cNvSpPr>
            <a:spLocks noGrp="1"/>
          </p:cNvSpPr>
          <p:nvPr>
            <p:ph type="pic" sz="quarter" idx="13"/>
          </p:nvPr>
        </p:nvSpPr>
        <p:spPr>
          <a:xfrm>
            <a:off x="4731726" y="2159000"/>
            <a:ext cx="3955074" cy="3951289"/>
          </a:xfrm>
          <a:prstGeom prst="rect">
            <a:avLst/>
          </a:prstGeom>
          <a:solidFill>
            <a:schemeClr val="tx2">
              <a:lumMod val="20000"/>
              <a:lumOff val="80000"/>
            </a:schemeClr>
          </a:solidFill>
        </p:spPr>
        <p:txBody>
          <a:bodyPr anchor="ctr"/>
          <a:lstStyle>
            <a:lvl1pPr marL="0" indent="0" algn="ctr">
              <a:buNone/>
              <a:defRPr sz="2400" b="1">
                <a:solidFill>
                  <a:schemeClr val="bg1"/>
                </a:solidFill>
              </a:defRPr>
            </a:lvl1pPr>
          </a:lstStyle>
          <a:p>
            <a:r>
              <a:rPr lang="de-DE" dirty="0" smtClean="0"/>
              <a:t>Bild</a:t>
            </a:r>
            <a:endParaRPr lang="de-DE" dirty="0"/>
          </a:p>
        </p:txBody>
      </p:sp>
    </p:spTree>
    <p:extLst>
      <p:ext uri="{BB962C8B-B14F-4D97-AF65-F5344CB8AC3E}">
        <p14:creationId xmlns:p14="http://schemas.microsoft.com/office/powerpoint/2010/main" xmlns="" val="2557878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mit Claim">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56116" y="166461"/>
            <a:ext cx="6906982"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2672634"/>
            <a:ext cx="6400800" cy="644724"/>
          </a:xfrm>
          <a:prstGeom prst="rect">
            <a:avLst/>
          </a:prstGeom>
        </p:spPr>
        <p:txBody>
          <a:bodyPr>
            <a:noAutofit/>
          </a:bodyPr>
          <a:lstStyle>
            <a:lvl1pPr marL="0" indent="0" algn="l">
              <a:buNone/>
              <a:defRPr sz="1800" b="0"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b1.jpg"/>
          <p:cNvPicPr>
            <a:picLocks noChangeAspect="1"/>
          </p:cNvPicPr>
          <p:nvPr userDrawn="1"/>
        </p:nvPicPr>
        <p:blipFill>
          <a:blip r:embed="rId2" cstate="screen">
            <a:extLst>
              <a:ext uri="{28A0092B-C50C-407E-A947-70E740481C1C}">
                <a14:useLocalDpi xmlns:a14="http://schemas.microsoft.com/office/drawing/2010/main" xmlns="" val="0"/>
              </a:ext>
            </a:extLst>
          </a:blip>
          <a:stretch>
            <a:fillRect/>
          </a:stretch>
        </p:blipFill>
        <p:spPr>
          <a:xfrm>
            <a:off x="1" y="3466439"/>
            <a:ext cx="4403290" cy="2867737"/>
          </a:xfrm>
          <a:prstGeom prst="rect">
            <a:avLst/>
          </a:prstGeom>
        </p:spPr>
      </p:pic>
      <p:pic>
        <p:nvPicPr>
          <p:cNvPr id="9" name="Bild 8" descr="b2.jpg"/>
          <p:cNvPicPr>
            <a:picLocks noChangeAspect="1"/>
          </p:cNvPicPr>
          <p:nvPr userDrawn="1"/>
        </p:nvPicPr>
        <p:blipFill>
          <a:blip r:embed="rId3" cstate="screen">
            <a:extLst>
              <a:ext uri="{28A0092B-C50C-407E-A947-70E740481C1C}">
                <a14:useLocalDpi xmlns:a14="http://schemas.microsoft.com/office/drawing/2010/main" xmlns="" val="0"/>
              </a:ext>
            </a:extLst>
          </a:blip>
          <a:stretch>
            <a:fillRect/>
          </a:stretch>
        </p:blipFill>
        <p:spPr>
          <a:xfrm>
            <a:off x="4748699" y="3466439"/>
            <a:ext cx="4403290" cy="2867737"/>
          </a:xfrm>
          <a:prstGeom prst="rect">
            <a:avLst/>
          </a:prstGeom>
        </p:spPr>
      </p:pic>
      <p:sp>
        <p:nvSpPr>
          <p:cNvPr id="10" name="Rechteck 9"/>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394541" y="266090"/>
            <a:ext cx="906260" cy="513170"/>
          </a:xfrm>
          <a:prstGeom prst="rect">
            <a:avLst/>
          </a:prstGeom>
        </p:spPr>
      </p:pic>
    </p:spTree>
    <p:extLst>
      <p:ext uri="{BB962C8B-B14F-4D97-AF65-F5344CB8AC3E}">
        <p14:creationId xmlns:p14="http://schemas.microsoft.com/office/powerpoint/2010/main" xmlns="" val="173674817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r">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9" name="Bildplatzhalter 8"/>
          <p:cNvSpPr>
            <a:spLocks noGrp="1"/>
          </p:cNvSpPr>
          <p:nvPr>
            <p:ph type="pic" sz="quarter" idx="13"/>
          </p:nvPr>
        </p:nvSpPr>
        <p:spPr>
          <a:xfrm>
            <a:off x="4731726" y="2146300"/>
            <a:ext cx="3955074" cy="3963989"/>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
        <p:nvSpPr>
          <p:cNvPr id="8" name="Bildplatzhalter 8"/>
          <p:cNvSpPr>
            <a:spLocks noGrp="1"/>
          </p:cNvSpPr>
          <p:nvPr>
            <p:ph type="pic" sz="quarter" idx="14"/>
          </p:nvPr>
        </p:nvSpPr>
        <p:spPr>
          <a:xfrm>
            <a:off x="457200" y="2146300"/>
            <a:ext cx="3979453" cy="3963989"/>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Tree>
    <p:extLst>
      <p:ext uri="{BB962C8B-B14F-4D97-AF65-F5344CB8AC3E}">
        <p14:creationId xmlns:p14="http://schemas.microsoft.com/office/powerpoint/2010/main" xmlns="" val="15157433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8" name="Bildplatzhalter 8"/>
          <p:cNvSpPr>
            <a:spLocks noGrp="1"/>
          </p:cNvSpPr>
          <p:nvPr>
            <p:ph type="pic" sz="quarter" idx="14"/>
          </p:nvPr>
        </p:nvSpPr>
        <p:spPr>
          <a:xfrm>
            <a:off x="457200" y="2108200"/>
            <a:ext cx="8229600" cy="4002089"/>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Tree>
    <p:extLst>
      <p:ext uri="{BB962C8B-B14F-4D97-AF65-F5344CB8AC3E}">
        <p14:creationId xmlns:p14="http://schemas.microsoft.com/office/powerpoint/2010/main" xmlns="" val="10162261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noramabild">
    <p:spTree>
      <p:nvGrpSpPr>
        <p:cNvPr id="1" name=""/>
        <p:cNvGrpSpPr/>
        <p:nvPr/>
      </p:nvGrpSpPr>
      <p:grpSpPr>
        <a:xfrm>
          <a:off x="0" y="0"/>
          <a:ext cx="0" cy="0"/>
          <a:chOff x="0" y="0"/>
          <a:chExt cx="0" cy="0"/>
        </a:xfrm>
      </p:grpSpPr>
      <p:sp>
        <p:nvSpPr>
          <p:cNvPr id="8" name="Bildplatzhalter 8"/>
          <p:cNvSpPr>
            <a:spLocks noGrp="1"/>
          </p:cNvSpPr>
          <p:nvPr>
            <p:ph type="pic" sz="quarter" idx="14"/>
          </p:nvPr>
        </p:nvSpPr>
        <p:spPr>
          <a:xfrm>
            <a:off x="0" y="2594135"/>
            <a:ext cx="9144000" cy="351615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Tree>
    <p:extLst>
      <p:ext uri="{BB962C8B-B14F-4D97-AF65-F5344CB8AC3E}">
        <p14:creationId xmlns:p14="http://schemas.microsoft.com/office/powerpoint/2010/main" xmlns="" val="330695211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r groß">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sp>
        <p:nvSpPr>
          <p:cNvPr id="9" name="Bildplatzhalter 8"/>
          <p:cNvSpPr>
            <a:spLocks noGrp="1"/>
          </p:cNvSpPr>
          <p:nvPr>
            <p:ph type="pic" sz="quarter" idx="13"/>
          </p:nvPr>
        </p:nvSpPr>
        <p:spPr>
          <a:xfrm>
            <a:off x="4731726" y="2594135"/>
            <a:ext cx="4412274" cy="351615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
        <p:nvSpPr>
          <p:cNvPr id="8" name="Bildplatzhalter 8"/>
          <p:cNvSpPr>
            <a:spLocks noGrp="1"/>
          </p:cNvSpPr>
          <p:nvPr>
            <p:ph type="pic" sz="quarter" idx="14"/>
          </p:nvPr>
        </p:nvSpPr>
        <p:spPr>
          <a:xfrm>
            <a:off x="0" y="2594135"/>
            <a:ext cx="4436653" cy="3516154"/>
          </a:xfrm>
          <a:prstGeom prst="rect">
            <a:avLst/>
          </a:prstGeom>
          <a:solidFill>
            <a:schemeClr val="tx2">
              <a:lumMod val="20000"/>
              <a:lumOff val="80000"/>
            </a:schemeClr>
          </a:solidFill>
        </p:spPr>
        <p:txBody>
          <a:bodyPr anchor="ctr"/>
          <a:lstStyle>
            <a:lvl1pPr marL="0" indent="0" algn="ctr">
              <a:buNone/>
              <a:defRPr b="1">
                <a:solidFill>
                  <a:schemeClr val="bg1"/>
                </a:solidFill>
              </a:defRPr>
            </a:lvl1pPr>
          </a:lstStyle>
          <a:p>
            <a:r>
              <a:rPr lang="de-DE" dirty="0" smtClean="0"/>
              <a:t>Bild</a:t>
            </a:r>
            <a:endParaRPr lang="de-DE" dirty="0"/>
          </a:p>
        </p:txBody>
      </p:sp>
    </p:spTree>
    <p:extLst>
      <p:ext uri="{BB962C8B-B14F-4D97-AF65-F5344CB8AC3E}">
        <p14:creationId xmlns:p14="http://schemas.microsoft.com/office/powerpoint/2010/main" xmlns="" val="27307045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2" name="Titel 1"/>
          <p:cNvSpPr>
            <a:spLocks noGrp="1"/>
          </p:cNvSpPr>
          <p:nvPr>
            <p:ph type="title"/>
          </p:nvPr>
        </p:nvSpPr>
        <p:spPr>
          <a:xfrm>
            <a:off x="457200" y="1054679"/>
            <a:ext cx="8229600" cy="871430"/>
          </a:xfrm>
        </p:spPr>
        <p:txBody>
          <a:bodyPr anchor="t">
            <a:normAutofit/>
          </a:bodyPr>
          <a:lstStyle>
            <a:lvl1pPr algn="l">
              <a:defRPr sz="2800" b="1" i="0">
                <a:solidFill>
                  <a:schemeClr val="tx1"/>
                </a:solidFill>
                <a:latin typeface="Palatino Linotype" pitchFamily="18" charset="0"/>
                <a:cs typeface="Palatino Linotype" pitchFamily="18" charset="0"/>
              </a:defRPr>
            </a:lvl1pPr>
          </a:lstStyle>
          <a:p>
            <a:r>
              <a:rPr lang="de-DE" dirty="0" smtClean="0"/>
              <a:t>Mastertitelformat bearbeiten</a:t>
            </a:r>
            <a:endParaRPr lang="de-DE" dirty="0"/>
          </a:p>
        </p:txBody>
      </p:sp>
      <p:sp>
        <p:nvSpPr>
          <p:cNvPr id="5" name="Datumsplatzhalter 4"/>
          <p:cNvSpPr>
            <a:spLocks noGrp="1"/>
          </p:cNvSpPr>
          <p:nvPr>
            <p:ph type="dt" sz="half" idx="10"/>
          </p:nvPr>
        </p:nvSpPr>
        <p:spPr/>
        <p:txBody>
          <a:bodyPr/>
          <a:lstStyle/>
          <a:p>
            <a:fld id="{5D231853-40BA-2546-B91E-E50E114EB1DC}" type="datetime1">
              <a:rPr lang="de-AT" smtClean="0"/>
              <a:pPr/>
              <a:t>09.11.2021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5E49341-B7DE-E44A-9787-2E0CABFCF165}" type="slidenum">
              <a:rPr lang="de-DE" smtClean="0"/>
              <a:pPr/>
              <a:t>‹Nr.›</a:t>
            </a:fld>
            <a:endParaRPr lang="de-DE"/>
          </a:p>
        </p:txBody>
      </p:sp>
      <p:graphicFrame>
        <p:nvGraphicFramePr>
          <p:cNvPr id="4" name="Diagramm 3"/>
          <p:cNvGraphicFramePr/>
          <p:nvPr userDrawn="1">
            <p:extLst>
              <p:ext uri="{D42A27DB-BD31-4B8C-83A1-F6EECF244321}">
                <p14:modId xmlns:p14="http://schemas.microsoft.com/office/powerpoint/2010/main" xmlns="" val="1941858853"/>
              </p:ext>
            </p:extLst>
          </p:nvPr>
        </p:nvGraphicFramePr>
        <p:xfrm>
          <a:off x="457200" y="2120900"/>
          <a:ext cx="8229600" cy="41115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6112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56116" y="1385637"/>
            <a:ext cx="6906982"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4951332"/>
            <a:ext cx="6400800" cy="822147"/>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4897992"/>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8" name="Rechteck 7"/>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elfoli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56116" y="1385637"/>
            <a:ext cx="6906982"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4951332"/>
            <a:ext cx="6400800" cy="843412"/>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4897992"/>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3" name="Grafik 1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394541" y="266090"/>
            <a:ext cx="906260" cy="513170"/>
          </a:xfrm>
          <a:prstGeom prst="rect">
            <a:avLst/>
          </a:prstGeom>
        </p:spPr>
      </p:pic>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elfolie">
    <p:bg>
      <p:bgPr>
        <a:solidFill>
          <a:schemeClr val="bg1"/>
        </a:solidFill>
        <a:effectLst/>
      </p:bgPr>
    </p:bg>
    <p:spTree>
      <p:nvGrpSpPr>
        <p:cNvPr id="1" name=""/>
        <p:cNvGrpSpPr/>
        <p:nvPr/>
      </p:nvGrpSpPr>
      <p:grpSpPr>
        <a:xfrm>
          <a:off x="0" y="0"/>
          <a:ext cx="0" cy="0"/>
          <a:chOff x="0" y="0"/>
          <a:chExt cx="0" cy="0"/>
        </a:xfrm>
      </p:grpSpPr>
      <p:pic>
        <p:nvPicPr>
          <p:cNvPr id="8" name="Picture 7" descr="kwg_gebäude_retusche_cropped.jpg"/>
          <p:cNvPicPr>
            <a:picLocks noChangeAspect="1"/>
          </p:cNvPicPr>
          <p:nvPr userDrawn="1"/>
        </p:nvPicPr>
        <p:blipFill>
          <a:blip r:embed="rId2" cstate="screen"/>
          <a:stretch>
            <a:fillRect/>
          </a:stretch>
        </p:blipFill>
        <p:spPr>
          <a:xfrm>
            <a:off x="3362325" y="1218353"/>
            <a:ext cx="5781675" cy="4986116"/>
          </a:xfrm>
          <a:prstGeom prst="rect">
            <a:avLst/>
          </a:prstGeom>
        </p:spPr>
      </p:pic>
      <p:pic>
        <p:nvPicPr>
          <p:cNvPr id="12" name="Picture 11" descr="mask.png"/>
          <p:cNvPicPr>
            <a:picLocks noChangeAspect="1"/>
          </p:cNvPicPr>
          <p:nvPr userDrawn="1"/>
        </p:nvPicPr>
        <p:blipFill>
          <a:blip r:embed="rId3" cstate="screen"/>
          <a:stretch>
            <a:fillRect/>
          </a:stretch>
        </p:blipFill>
        <p:spPr>
          <a:xfrm>
            <a:off x="3092504" y="1206788"/>
            <a:ext cx="6051496" cy="5054985"/>
          </a:xfrm>
          <a:prstGeom prst="rect">
            <a:avLst/>
          </a:prstGeom>
        </p:spPr>
      </p:pic>
      <p:sp>
        <p:nvSpPr>
          <p:cNvPr id="2" name="Titel 1"/>
          <p:cNvSpPr>
            <a:spLocks noGrp="1"/>
          </p:cNvSpPr>
          <p:nvPr>
            <p:ph type="ctrTitle" hasCustomPrompt="1"/>
          </p:nvPr>
        </p:nvSpPr>
        <p:spPr>
          <a:xfrm>
            <a:off x="1356116" y="1866917"/>
            <a:ext cx="437741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5300260"/>
            <a:ext cx="4392911" cy="675238"/>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5246920"/>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4" name="Rechteck 13"/>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elfolie">
    <p:bg>
      <p:bgPr>
        <a:solidFill>
          <a:schemeClr val="bg1"/>
        </a:solidFill>
        <a:effectLst/>
      </p:bgPr>
    </p:bg>
    <p:spTree>
      <p:nvGrpSpPr>
        <p:cNvPr id="1" name=""/>
        <p:cNvGrpSpPr/>
        <p:nvPr/>
      </p:nvGrpSpPr>
      <p:grpSpPr>
        <a:xfrm>
          <a:off x="0" y="0"/>
          <a:ext cx="0" cy="0"/>
          <a:chOff x="0" y="0"/>
          <a:chExt cx="0" cy="0"/>
        </a:xfrm>
      </p:grpSpPr>
      <p:pic>
        <p:nvPicPr>
          <p:cNvPr id="13" name="Picture 12" descr="mask.png"/>
          <p:cNvPicPr>
            <a:picLocks noChangeAspect="1"/>
          </p:cNvPicPr>
          <p:nvPr userDrawn="1"/>
        </p:nvPicPr>
        <p:blipFill>
          <a:blip r:embed="rId2" cstate="screen"/>
          <a:stretch>
            <a:fillRect/>
          </a:stretch>
        </p:blipFill>
        <p:spPr>
          <a:xfrm>
            <a:off x="3092504" y="1206788"/>
            <a:ext cx="6051496" cy="5054985"/>
          </a:xfrm>
          <a:prstGeom prst="rect">
            <a:avLst/>
          </a:prstGeom>
        </p:spPr>
      </p:pic>
      <p:sp>
        <p:nvSpPr>
          <p:cNvPr id="2" name="Titel 1"/>
          <p:cNvSpPr>
            <a:spLocks noGrp="1"/>
          </p:cNvSpPr>
          <p:nvPr>
            <p:ph type="ctrTitle" hasCustomPrompt="1"/>
          </p:nvPr>
        </p:nvSpPr>
        <p:spPr>
          <a:xfrm>
            <a:off x="1356116" y="1866917"/>
            <a:ext cx="437741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5300260"/>
            <a:ext cx="4392911" cy="717768"/>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5246920"/>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Grafik 1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394541" y="266090"/>
            <a:ext cx="906260" cy="513170"/>
          </a:xfrm>
          <a:prstGeom prst="rect">
            <a:avLst/>
          </a:prstGeom>
        </p:spPr>
      </p:pic>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elfolie">
    <p:bg>
      <p:bgPr>
        <a:solidFill>
          <a:schemeClr val="bg1"/>
        </a:solidFill>
        <a:effectLst/>
      </p:bgPr>
    </p:bg>
    <p:spTree>
      <p:nvGrpSpPr>
        <p:cNvPr id="1" name=""/>
        <p:cNvGrpSpPr/>
        <p:nvPr/>
      </p:nvGrpSpPr>
      <p:grpSpPr>
        <a:xfrm>
          <a:off x="0" y="0"/>
          <a:ext cx="0" cy="0"/>
          <a:chOff x="0" y="0"/>
          <a:chExt cx="0" cy="0"/>
        </a:xfrm>
      </p:grpSpPr>
      <p:pic>
        <p:nvPicPr>
          <p:cNvPr id="8" name="Picture 7" descr="kwg_gebäude_retusche_cropped.jpg"/>
          <p:cNvPicPr>
            <a:picLocks noChangeAspect="1"/>
          </p:cNvPicPr>
          <p:nvPr userDrawn="1"/>
        </p:nvPicPr>
        <p:blipFill>
          <a:blip r:embed="rId2" cstate="screen"/>
          <a:stretch>
            <a:fillRect/>
          </a:stretch>
        </p:blipFill>
        <p:spPr>
          <a:xfrm>
            <a:off x="3362325" y="1218353"/>
            <a:ext cx="5781675" cy="4986116"/>
          </a:xfrm>
          <a:prstGeom prst="rect">
            <a:avLst/>
          </a:prstGeom>
        </p:spPr>
      </p:pic>
      <p:pic>
        <p:nvPicPr>
          <p:cNvPr id="12" name="Picture 11" descr="mask.png"/>
          <p:cNvPicPr>
            <a:picLocks noChangeAspect="1"/>
          </p:cNvPicPr>
          <p:nvPr userDrawn="1"/>
        </p:nvPicPr>
        <p:blipFill>
          <a:blip r:embed="rId3" cstate="screen"/>
          <a:stretch>
            <a:fillRect/>
          </a:stretch>
        </p:blipFill>
        <p:spPr>
          <a:xfrm>
            <a:off x="3092504" y="1206788"/>
            <a:ext cx="6051495" cy="5054985"/>
          </a:xfrm>
          <a:prstGeom prst="rect">
            <a:avLst/>
          </a:prstGeom>
        </p:spPr>
      </p:pic>
      <p:sp>
        <p:nvSpPr>
          <p:cNvPr id="2" name="Titel 1"/>
          <p:cNvSpPr>
            <a:spLocks noGrp="1"/>
          </p:cNvSpPr>
          <p:nvPr>
            <p:ph type="ctrTitle" hasCustomPrompt="1"/>
          </p:nvPr>
        </p:nvSpPr>
        <p:spPr>
          <a:xfrm>
            <a:off x="1356116" y="1866917"/>
            <a:ext cx="437741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5300260"/>
            <a:ext cx="4392911" cy="525169"/>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5246920"/>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0" name="Rechteck 9"/>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8_Titelfolie">
    <p:bg>
      <p:bgPr>
        <a:solidFill>
          <a:schemeClr val="bg1"/>
        </a:solidFill>
        <a:effectLst/>
      </p:bgPr>
    </p:bg>
    <p:spTree>
      <p:nvGrpSpPr>
        <p:cNvPr id="1" name=""/>
        <p:cNvGrpSpPr/>
        <p:nvPr/>
      </p:nvGrpSpPr>
      <p:grpSpPr>
        <a:xfrm>
          <a:off x="0" y="0"/>
          <a:ext cx="0" cy="0"/>
          <a:chOff x="0" y="0"/>
          <a:chExt cx="0" cy="0"/>
        </a:xfrm>
      </p:grpSpPr>
      <p:pic>
        <p:nvPicPr>
          <p:cNvPr id="10" name="Picture 9" descr="mask.png"/>
          <p:cNvPicPr>
            <a:picLocks noChangeAspect="1"/>
          </p:cNvPicPr>
          <p:nvPr userDrawn="1"/>
        </p:nvPicPr>
        <p:blipFill>
          <a:blip r:embed="rId2" cstate="screen"/>
          <a:stretch>
            <a:fillRect/>
          </a:stretch>
        </p:blipFill>
        <p:spPr>
          <a:xfrm>
            <a:off x="3092504" y="1206788"/>
            <a:ext cx="6051495" cy="5054985"/>
          </a:xfrm>
          <a:prstGeom prst="rect">
            <a:avLst/>
          </a:prstGeom>
        </p:spPr>
      </p:pic>
      <p:sp>
        <p:nvSpPr>
          <p:cNvPr id="2" name="Titel 1"/>
          <p:cNvSpPr>
            <a:spLocks noGrp="1"/>
          </p:cNvSpPr>
          <p:nvPr>
            <p:ph type="ctrTitle" hasCustomPrompt="1"/>
          </p:nvPr>
        </p:nvSpPr>
        <p:spPr>
          <a:xfrm>
            <a:off x="1356116" y="1866917"/>
            <a:ext cx="437741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5300260"/>
            <a:ext cx="4392911" cy="813461"/>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4" name="Rechteck 3"/>
          <p:cNvSpPr/>
          <p:nvPr userDrawn="1"/>
        </p:nvSpPr>
        <p:spPr>
          <a:xfrm>
            <a:off x="356235" y="263285"/>
            <a:ext cx="1138401"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5246920"/>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2" name="Rechteck 11"/>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Grafik 1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394541" y="266090"/>
            <a:ext cx="906260" cy="513170"/>
          </a:xfrm>
          <a:prstGeom prst="rect">
            <a:avLst/>
          </a:prstGeom>
        </p:spPr>
      </p:pic>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0_Titelfolie">
    <p:bg>
      <p:bgPr>
        <a:solidFill>
          <a:schemeClr val="bg1"/>
        </a:solidFill>
        <a:effectLst/>
      </p:bgPr>
    </p:bg>
    <p:spTree>
      <p:nvGrpSpPr>
        <p:cNvPr id="1" name=""/>
        <p:cNvGrpSpPr/>
        <p:nvPr/>
      </p:nvGrpSpPr>
      <p:grpSpPr>
        <a:xfrm>
          <a:off x="0" y="0"/>
          <a:ext cx="0" cy="0"/>
          <a:chOff x="0" y="0"/>
          <a:chExt cx="0" cy="0"/>
        </a:xfrm>
      </p:grpSpPr>
      <p:pic>
        <p:nvPicPr>
          <p:cNvPr id="8" name="Picture 7" descr="kwg_gebäude_retusche_cropped.jpg"/>
          <p:cNvPicPr>
            <a:picLocks noChangeAspect="1"/>
          </p:cNvPicPr>
          <p:nvPr userDrawn="1"/>
        </p:nvPicPr>
        <p:blipFill>
          <a:blip r:embed="rId2" cstate="screen"/>
          <a:stretch>
            <a:fillRect/>
          </a:stretch>
        </p:blipFill>
        <p:spPr>
          <a:xfrm>
            <a:off x="3362325" y="1218353"/>
            <a:ext cx="5781675" cy="4986116"/>
          </a:xfrm>
          <a:prstGeom prst="rect">
            <a:avLst/>
          </a:prstGeom>
        </p:spPr>
      </p:pic>
      <p:pic>
        <p:nvPicPr>
          <p:cNvPr id="12" name="Picture 11" descr="mask.png"/>
          <p:cNvPicPr>
            <a:picLocks noChangeAspect="1"/>
          </p:cNvPicPr>
          <p:nvPr userDrawn="1"/>
        </p:nvPicPr>
        <p:blipFill>
          <a:blip r:embed="rId3" cstate="screen"/>
          <a:stretch>
            <a:fillRect/>
          </a:stretch>
        </p:blipFill>
        <p:spPr>
          <a:xfrm>
            <a:off x="3092504" y="1206788"/>
            <a:ext cx="6051495" cy="5054984"/>
          </a:xfrm>
          <a:prstGeom prst="rect">
            <a:avLst/>
          </a:prstGeom>
        </p:spPr>
      </p:pic>
      <p:sp>
        <p:nvSpPr>
          <p:cNvPr id="2" name="Titel 1"/>
          <p:cNvSpPr>
            <a:spLocks noGrp="1"/>
          </p:cNvSpPr>
          <p:nvPr>
            <p:ph type="ctrTitle" hasCustomPrompt="1"/>
          </p:nvPr>
        </p:nvSpPr>
        <p:spPr>
          <a:xfrm>
            <a:off x="1356116" y="1866917"/>
            <a:ext cx="4377419" cy="2410265"/>
          </a:xfrm>
        </p:spPr>
        <p:txBody>
          <a:bodyPr anchor="b" anchorCtr="0">
            <a:normAutofit/>
          </a:bodyPr>
          <a:lstStyle>
            <a:lvl1pPr algn="l">
              <a:lnSpc>
                <a:spcPts val="4300"/>
              </a:lnSpc>
              <a:defRPr sz="4000" b="1">
                <a:solidFill>
                  <a:schemeClr val="tx1"/>
                </a:solidFill>
                <a:latin typeface="Palatino Linotype" pitchFamily="18" charset="0"/>
                <a:cs typeface="Palatino Linotype" pitchFamily="18" charset="0"/>
              </a:defRPr>
            </a:lvl1pPr>
          </a:lstStyle>
          <a:p>
            <a:r>
              <a:rPr lang="de-DE" dirty="0" smtClean="0"/>
              <a:t>Titel der </a:t>
            </a:r>
            <a:br>
              <a:rPr lang="de-DE" dirty="0" smtClean="0"/>
            </a:br>
            <a:r>
              <a:rPr lang="de-DE" dirty="0" smtClean="0"/>
              <a:t>Präsentation</a:t>
            </a:r>
            <a:endParaRPr lang="de-DE" dirty="0"/>
          </a:p>
        </p:txBody>
      </p:sp>
      <p:sp>
        <p:nvSpPr>
          <p:cNvPr id="3" name="Untertitel 2"/>
          <p:cNvSpPr>
            <a:spLocks noGrp="1"/>
          </p:cNvSpPr>
          <p:nvPr>
            <p:ph type="subTitle" idx="1" hasCustomPrompt="1"/>
          </p:nvPr>
        </p:nvSpPr>
        <p:spPr>
          <a:xfrm>
            <a:off x="1340624" y="5300260"/>
            <a:ext cx="4392911" cy="760298"/>
          </a:xfrm>
          <a:prstGeom prst="rect">
            <a:avLst/>
          </a:prstGeom>
        </p:spPr>
        <p:txBody>
          <a:bodyPr>
            <a:normAutofit/>
          </a:bodyPr>
          <a:lstStyle>
            <a:lvl1pPr marL="0" indent="0" algn="l">
              <a:lnSpc>
                <a:spcPts val="1100"/>
              </a:lnSpc>
              <a:buNone/>
              <a:defRPr sz="1800" b="1" i="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Zusätzliche</a:t>
            </a:r>
          </a:p>
          <a:p>
            <a:r>
              <a:rPr lang="de-DE" dirty="0" smtClean="0"/>
              <a:t>Infos</a:t>
            </a:r>
            <a:endParaRPr lang="de-DE" dirty="0"/>
          </a:p>
        </p:txBody>
      </p:sp>
      <p:sp>
        <p:nvSpPr>
          <p:cNvPr id="6" name="Rechteck 5"/>
          <p:cNvSpPr/>
          <p:nvPr userDrawn="1"/>
        </p:nvSpPr>
        <p:spPr>
          <a:xfrm>
            <a:off x="5111193" y="325234"/>
            <a:ext cx="1541102" cy="464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7132436" y="898266"/>
            <a:ext cx="1726963" cy="67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1" name="Straight Connector 10"/>
          <p:cNvCxnSpPr/>
          <p:nvPr userDrawn="1"/>
        </p:nvCxnSpPr>
        <p:spPr>
          <a:xfrm>
            <a:off x="1433676" y="5246920"/>
            <a:ext cx="1928649" cy="1588"/>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14" name="Rechteck 13"/>
          <p:cNvSpPr/>
          <p:nvPr userDrawn="1"/>
        </p:nvSpPr>
        <p:spPr>
          <a:xfrm>
            <a:off x="356235" y="197464"/>
            <a:ext cx="2041765" cy="6915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xmlns="" val="1079700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smtClean="0"/>
              <a:t>xxx</a:t>
            </a:r>
            <a:endParaRPr lang="de-DE"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0" tIns="45720" rIns="91440" bIns="45720" rtlCol="0" anchor="ctr"/>
          <a:lstStyle>
            <a:lvl1pPr algn="l">
              <a:defRPr sz="1050">
                <a:solidFill>
                  <a:schemeClr val="tx1">
                    <a:tint val="75000"/>
                  </a:schemeClr>
                </a:solidFill>
              </a:defRPr>
            </a:lvl1pPr>
          </a:lstStyle>
          <a:p>
            <a:fld id="{657F783B-BD98-BE4C-840C-BFD4805C2C83}" type="datetime1">
              <a:rPr lang="de-AT" smtClean="0"/>
              <a:pPr/>
              <a:t>09.11.2021</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5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0" bIns="45720" rtlCol="0" anchor="ctr"/>
          <a:lstStyle>
            <a:lvl1pPr algn="r">
              <a:defRPr sz="1050">
                <a:solidFill>
                  <a:schemeClr val="tx1">
                    <a:tint val="75000"/>
                  </a:schemeClr>
                </a:solidFill>
              </a:defRPr>
            </a:lvl1pPr>
          </a:lstStyle>
          <a:p>
            <a:fld id="{D5E49341-B7DE-E44A-9787-2E0CABFCF165}" type="slidenum">
              <a:rPr lang="de-DE" smtClean="0"/>
              <a:pPr/>
              <a:t>‹Nr.›</a:t>
            </a:fld>
            <a:endParaRPr lang="de-DE"/>
          </a:p>
        </p:txBody>
      </p:sp>
      <p:pic>
        <p:nvPicPr>
          <p:cNvPr id="3" name="Bild 2" descr="logo_big.jpg"/>
          <p:cNvPicPr>
            <a:picLocks noChangeAspect="1"/>
          </p:cNvPicPr>
          <p:nvPr userDrawn="1"/>
        </p:nvPicPr>
        <p:blipFill>
          <a:blip r:embed="rId26" cstate="screen">
            <a:extLst>
              <a:ext uri="{28A0092B-C50C-407E-A947-70E740481C1C}">
                <a14:useLocalDpi xmlns:a14="http://schemas.microsoft.com/office/drawing/2010/main" xmlns="" val="0"/>
              </a:ext>
            </a:extLst>
          </a:blip>
          <a:stretch>
            <a:fillRect/>
          </a:stretch>
        </p:blipFill>
        <p:spPr>
          <a:xfrm>
            <a:off x="7047250" y="332851"/>
            <a:ext cx="1639550" cy="457440"/>
          </a:xfrm>
          <a:prstGeom prst="rect">
            <a:avLst/>
          </a:prstGeom>
        </p:spPr>
      </p:pic>
    </p:spTree>
    <p:extLst>
      <p:ext uri="{BB962C8B-B14F-4D97-AF65-F5344CB8AC3E}">
        <p14:creationId xmlns:p14="http://schemas.microsoft.com/office/powerpoint/2010/main" xmlns="" val="261759987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7" r:id="rId3"/>
    <p:sldLayoutId id="2147483678" r:id="rId4"/>
    <p:sldLayoutId id="2147483680" r:id="rId5"/>
    <p:sldLayoutId id="2147483681" r:id="rId6"/>
    <p:sldLayoutId id="2147483683" r:id="rId7"/>
    <p:sldLayoutId id="2147483684" r:id="rId8"/>
    <p:sldLayoutId id="2147483686" r:id="rId9"/>
    <p:sldLayoutId id="2147483687" r:id="rId10"/>
    <p:sldLayoutId id="2147483652" r:id="rId11"/>
    <p:sldLayoutId id="2147483672" r:id="rId12"/>
    <p:sldLayoutId id="2147483661" r:id="rId13"/>
    <p:sldLayoutId id="2147483662" r:id="rId14"/>
    <p:sldLayoutId id="2147483665" r:id="rId15"/>
    <p:sldLayoutId id="2147483663" r:id="rId16"/>
    <p:sldLayoutId id="2147483664" r:id="rId17"/>
    <p:sldLayoutId id="2147483676" r:id="rId18"/>
    <p:sldLayoutId id="2147483666" r:id="rId19"/>
    <p:sldLayoutId id="2147483667" r:id="rId20"/>
    <p:sldLayoutId id="2147483669" r:id="rId21"/>
    <p:sldLayoutId id="2147483670" r:id="rId22"/>
    <p:sldLayoutId id="2147483668" r:id="rId23"/>
    <p:sldLayoutId id="2147483671" r:id="rId24"/>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982663" indent="-623888"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de-AT" dirty="0" smtClean="0"/>
              <a:t>Ein Patient mit Exanthem</a:t>
            </a:r>
            <a:endParaRPr lang="de-AT" dirty="0"/>
          </a:p>
        </p:txBody>
      </p:sp>
      <p:sp>
        <p:nvSpPr>
          <p:cNvPr id="13" name="Subtitle 12"/>
          <p:cNvSpPr>
            <a:spLocks noGrp="1"/>
          </p:cNvSpPr>
          <p:nvPr>
            <p:ph type="subTitle" idx="1"/>
          </p:nvPr>
        </p:nvSpPr>
        <p:spPr/>
        <p:txBody>
          <a:bodyPr>
            <a:normAutofit/>
          </a:bodyPr>
          <a:lstStyle/>
          <a:p>
            <a:r>
              <a:rPr lang="de-AT" sz="1400" dirty="0" smtClean="0"/>
              <a:t>Claudia Mattes</a:t>
            </a:r>
          </a:p>
          <a:p>
            <a:r>
              <a:rPr lang="de-AT" sz="1400" dirty="0" smtClean="0"/>
              <a:t>Dermatologie</a:t>
            </a:r>
            <a:endParaRPr lang="de-AT" sz="1400" dirty="0"/>
          </a:p>
        </p:txBody>
      </p:sp>
    </p:spTree>
    <p:extLst>
      <p:ext uri="{BB962C8B-B14F-4D97-AF65-F5344CB8AC3E}">
        <p14:creationId xmlns:p14="http://schemas.microsoft.com/office/powerpoint/2010/main" xmlns="" val="1347697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758794"/>
            <a:ext cx="7589520" cy="1112520"/>
          </a:xfrm>
        </p:spPr>
        <p:txBody>
          <a:bodyPr>
            <a:normAutofit/>
          </a:bodyPr>
          <a:lstStyle/>
          <a:p>
            <a:r>
              <a:rPr lang="de-AT" dirty="0" smtClean="0"/>
              <a:t>Arzneimittelexanthem - Fallbeispiele</a:t>
            </a:r>
            <a:endParaRPr lang="de-AT" dirty="0"/>
          </a:p>
        </p:txBody>
      </p:sp>
      <p:pic>
        <p:nvPicPr>
          <p:cNvPr id="6" name="Grafik 5" descr="IMG_2282.JPG"/>
          <p:cNvPicPr>
            <a:picLocks noChangeAspect="1"/>
          </p:cNvPicPr>
          <p:nvPr/>
        </p:nvPicPr>
        <p:blipFill>
          <a:blip r:embed="rId3"/>
          <a:stretch>
            <a:fillRect/>
          </a:stretch>
        </p:blipFill>
        <p:spPr>
          <a:xfrm>
            <a:off x="506329" y="1299136"/>
            <a:ext cx="3864142" cy="5152189"/>
          </a:xfrm>
          <a:prstGeom prst="rect">
            <a:avLst/>
          </a:prstGeom>
        </p:spPr>
      </p:pic>
      <p:pic>
        <p:nvPicPr>
          <p:cNvPr id="7" name="Grafik 6" descr="IMG_2286.JPG"/>
          <p:cNvPicPr>
            <a:picLocks noChangeAspect="1"/>
          </p:cNvPicPr>
          <p:nvPr/>
        </p:nvPicPr>
        <p:blipFill>
          <a:blip r:embed="rId4"/>
          <a:srcRect l="13265" t="7925" b="10571"/>
          <a:stretch>
            <a:fillRect/>
          </a:stretch>
        </p:blipFill>
        <p:spPr>
          <a:xfrm>
            <a:off x="4507831" y="1299136"/>
            <a:ext cx="4112165" cy="5152189"/>
          </a:xfrm>
          <a:prstGeom prst="rect">
            <a:avLst/>
          </a:prstGeom>
        </p:spPr>
      </p:pic>
    </p:spTree>
    <p:extLst>
      <p:ext uri="{BB962C8B-B14F-4D97-AF65-F5344CB8AC3E}">
        <p14:creationId xmlns:p14="http://schemas.microsoft.com/office/powerpoint/2010/main" xmlns="" val="20768607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27760"/>
            <a:ext cx="7589520" cy="1112520"/>
          </a:xfrm>
        </p:spPr>
        <p:txBody>
          <a:bodyPr>
            <a:normAutofit/>
          </a:bodyPr>
          <a:lstStyle/>
          <a:p>
            <a:r>
              <a:rPr lang="de-AT" dirty="0" smtClean="0"/>
              <a:t>Arzneimittelexanthem - AGEP</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buNone/>
            </a:pPr>
            <a:r>
              <a:rPr lang="de-AT" dirty="0" smtClean="0"/>
              <a:t>= akute generalisierte </a:t>
            </a:r>
            <a:r>
              <a:rPr lang="de-AT" dirty="0" err="1" smtClean="0"/>
              <a:t>exanthematische</a:t>
            </a:r>
            <a:r>
              <a:rPr lang="de-AT" dirty="0" smtClean="0"/>
              <a:t> </a:t>
            </a:r>
            <a:r>
              <a:rPr lang="de-AT" dirty="0" err="1" smtClean="0"/>
              <a:t>Pustulose</a:t>
            </a:r>
            <a:endParaRPr lang="de-AT" dirty="0" smtClean="0"/>
          </a:p>
          <a:p>
            <a:pPr marL="0" indent="0">
              <a:spcBef>
                <a:spcPts val="1200"/>
              </a:spcBef>
              <a:buNone/>
            </a:pPr>
            <a:endParaRPr lang="de-AT" dirty="0" smtClean="0"/>
          </a:p>
          <a:p>
            <a:pPr marL="0" indent="0">
              <a:spcBef>
                <a:spcPts val="1200"/>
              </a:spcBef>
            </a:pPr>
            <a:r>
              <a:rPr lang="de-AT" dirty="0" smtClean="0"/>
              <a:t> in &gt;90% nach Medikamenteneinnahme auftretend</a:t>
            </a:r>
          </a:p>
          <a:p>
            <a:pPr marL="0" indent="0">
              <a:spcBef>
                <a:spcPts val="1200"/>
              </a:spcBef>
            </a:pPr>
            <a:r>
              <a:rPr lang="de-AT" dirty="0" smtClean="0"/>
              <a:t> red. </a:t>
            </a:r>
            <a:r>
              <a:rPr lang="de-AT" dirty="0" smtClean="0"/>
              <a:t>AZ, Fieber</a:t>
            </a:r>
            <a:endParaRPr lang="de-AT" dirty="0" smtClean="0"/>
          </a:p>
          <a:p>
            <a:pPr marL="0" indent="0">
              <a:spcBef>
                <a:spcPts val="1200"/>
              </a:spcBef>
            </a:pPr>
            <a:r>
              <a:rPr lang="de-AT" dirty="0" smtClean="0"/>
              <a:t> Abheilung i.d.R. nach 10-14 Tagen</a:t>
            </a:r>
          </a:p>
          <a:p>
            <a:pPr marL="0" indent="0">
              <a:spcBef>
                <a:spcPts val="1200"/>
              </a:spcBef>
            </a:pPr>
            <a:r>
              <a:rPr lang="de-AT" dirty="0" smtClean="0"/>
              <a:t> Therapie: </a:t>
            </a:r>
            <a:r>
              <a:rPr lang="de-AT" dirty="0" err="1" smtClean="0"/>
              <a:t>Prednisolon</a:t>
            </a:r>
            <a:r>
              <a:rPr lang="de-AT" dirty="0" smtClean="0"/>
              <a:t>, </a:t>
            </a:r>
            <a:r>
              <a:rPr lang="de-AT" dirty="0" err="1" smtClean="0"/>
              <a:t>Desloratadin</a:t>
            </a:r>
            <a:r>
              <a:rPr lang="de-AT" dirty="0" smtClean="0"/>
              <a:t>, </a:t>
            </a:r>
            <a:r>
              <a:rPr lang="de-AT" dirty="0" err="1" smtClean="0"/>
              <a:t>Diprogenta</a:t>
            </a:r>
            <a:r>
              <a:rPr lang="de-AT" dirty="0" smtClean="0"/>
              <a:t> </a:t>
            </a:r>
            <a:r>
              <a:rPr lang="de-AT" dirty="0" err="1" smtClean="0"/>
              <a:t>Cr</a:t>
            </a:r>
            <a:r>
              <a:rPr lang="de-AT" dirty="0" smtClean="0"/>
              <a:t>.</a:t>
            </a:r>
            <a:endParaRPr lang="de-AT" dirty="0"/>
          </a:p>
        </p:txBody>
      </p:sp>
      <p:sp>
        <p:nvSpPr>
          <p:cNvPr id="6" name="Fußzeilenplatzhalter 5"/>
          <p:cNvSpPr>
            <a:spLocks noGrp="1"/>
          </p:cNvSpPr>
          <p:nvPr>
            <p:ph type="ftr" sz="quarter" idx="11"/>
          </p:nvPr>
        </p:nvSpPr>
        <p:spPr/>
        <p:txBody>
          <a:bodyPr/>
          <a:lstStyle/>
          <a:p>
            <a:r>
              <a:rPr lang="de-DE" smtClean="0"/>
              <a:t>Aus: Altmeyers Enzyklopädie Dermatologie</a:t>
            </a:r>
            <a:endParaRPr lang="de-DE"/>
          </a:p>
        </p:txBody>
      </p:sp>
    </p:spTree>
    <p:extLst>
      <p:ext uri="{BB962C8B-B14F-4D97-AF65-F5344CB8AC3E}">
        <p14:creationId xmlns:p14="http://schemas.microsoft.com/office/powerpoint/2010/main" xmlns="" val="2027559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76338"/>
            <a:ext cx="7589520" cy="1112520"/>
          </a:xfrm>
        </p:spPr>
        <p:txBody>
          <a:bodyPr>
            <a:normAutofit/>
          </a:bodyPr>
          <a:lstStyle/>
          <a:p>
            <a:r>
              <a:rPr lang="de-AT" dirty="0" smtClean="0"/>
              <a:t>Danke für die Aufmerksamkeit!</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buNone/>
            </a:pPr>
            <a:endParaRPr lang="de-AT" dirty="0" smtClean="0"/>
          </a:p>
        </p:txBody>
      </p:sp>
    </p:spTree>
    <p:extLst>
      <p:ext uri="{BB962C8B-B14F-4D97-AF65-F5344CB8AC3E}">
        <p14:creationId xmlns:p14="http://schemas.microsoft.com/office/powerpoint/2010/main" xmlns="" val="2809492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27760"/>
            <a:ext cx="7589520" cy="1112520"/>
          </a:xfrm>
        </p:spPr>
        <p:txBody>
          <a:bodyPr>
            <a:normAutofit/>
          </a:bodyPr>
          <a:lstStyle/>
          <a:p>
            <a:r>
              <a:rPr lang="de-AT" dirty="0" smtClean="0"/>
              <a:t>Anamnese</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pPr>
            <a:r>
              <a:rPr lang="de-AT" dirty="0" smtClean="0"/>
              <a:t> 79 jähriger Patient</a:t>
            </a:r>
          </a:p>
          <a:p>
            <a:pPr marL="0" indent="0">
              <a:spcBef>
                <a:spcPts val="1200"/>
              </a:spcBef>
            </a:pPr>
            <a:r>
              <a:rPr lang="de-AT" dirty="0" smtClean="0"/>
              <a:t> quälender Juckreiz seit einigen Wochen</a:t>
            </a:r>
          </a:p>
          <a:p>
            <a:pPr marL="0" indent="0">
              <a:spcBef>
                <a:spcPts val="1200"/>
              </a:spcBef>
            </a:pPr>
            <a:r>
              <a:rPr lang="de-AT" dirty="0" smtClean="0"/>
              <a:t> beginnende Demenz</a:t>
            </a:r>
          </a:p>
          <a:p>
            <a:pPr marL="0" indent="0">
              <a:spcBef>
                <a:spcPts val="1200"/>
              </a:spcBef>
            </a:pPr>
            <a:r>
              <a:rPr lang="de-AT" dirty="0" smtClean="0"/>
              <a:t> </a:t>
            </a:r>
            <a:r>
              <a:rPr lang="de-AT" dirty="0" err="1" smtClean="0"/>
              <a:t>Donepezil</a:t>
            </a:r>
            <a:r>
              <a:rPr lang="de-AT" dirty="0" smtClean="0"/>
              <a:t>, </a:t>
            </a:r>
            <a:r>
              <a:rPr lang="de-AT" dirty="0" err="1" smtClean="0"/>
              <a:t>Cerebokan</a:t>
            </a:r>
            <a:r>
              <a:rPr lang="de-AT" dirty="0" smtClean="0"/>
              <a:t>, </a:t>
            </a:r>
            <a:r>
              <a:rPr lang="de-AT" dirty="0" err="1" smtClean="0"/>
              <a:t>Pantoprazol</a:t>
            </a:r>
            <a:r>
              <a:rPr lang="de-AT" dirty="0" smtClean="0"/>
              <a:t>, </a:t>
            </a:r>
            <a:r>
              <a:rPr lang="de-AT" dirty="0" err="1" smtClean="0"/>
              <a:t>Oleovit</a:t>
            </a:r>
            <a:r>
              <a:rPr lang="de-AT" dirty="0" smtClean="0"/>
              <a:t> </a:t>
            </a:r>
            <a:r>
              <a:rPr lang="de-AT" dirty="0" err="1" smtClean="0"/>
              <a:t>Tr</a:t>
            </a:r>
            <a:r>
              <a:rPr lang="de-AT" dirty="0" smtClean="0"/>
              <a:t>.</a:t>
            </a:r>
          </a:p>
          <a:p>
            <a:pPr marL="0" indent="0">
              <a:spcBef>
                <a:spcPts val="1200"/>
              </a:spcBef>
            </a:pPr>
            <a:r>
              <a:rPr lang="de-AT" dirty="0" smtClean="0"/>
              <a:t> Fremdanamnese mit Tochter:</a:t>
            </a:r>
          </a:p>
          <a:p>
            <a:pPr marL="966787" lvl="2" indent="0">
              <a:spcBef>
                <a:spcPts val="1200"/>
              </a:spcBef>
              <a:buFontTx/>
              <a:buChar char="-"/>
            </a:pPr>
            <a:r>
              <a:rPr lang="de-AT" dirty="0" smtClean="0"/>
              <a:t> </a:t>
            </a:r>
            <a:r>
              <a:rPr lang="de-AT" dirty="0" err="1" smtClean="0"/>
              <a:t>anamnest</a:t>
            </a:r>
            <a:r>
              <a:rPr lang="de-AT" dirty="0" smtClean="0"/>
              <a:t>. keine neuen Medikamente</a:t>
            </a:r>
          </a:p>
          <a:p>
            <a:pPr marL="966787" lvl="2" indent="0">
              <a:spcBef>
                <a:spcPts val="1200"/>
              </a:spcBef>
              <a:buFontTx/>
              <a:buChar char="-"/>
            </a:pPr>
            <a:r>
              <a:rPr lang="de-AT" dirty="0" smtClean="0"/>
              <a:t> Gewichtsverlust -4kg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27760"/>
            <a:ext cx="7589520" cy="1112520"/>
          </a:xfrm>
        </p:spPr>
        <p:txBody>
          <a:bodyPr>
            <a:normAutofit/>
          </a:bodyPr>
          <a:lstStyle/>
          <a:p>
            <a:r>
              <a:rPr lang="de-AT" dirty="0" smtClean="0"/>
              <a:t>Hautstatus</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pPr>
            <a:r>
              <a:rPr lang="de-AT" dirty="0" smtClean="0"/>
              <a:t> Stammbetontes</a:t>
            </a:r>
            <a:br>
              <a:rPr lang="de-AT" dirty="0" smtClean="0"/>
            </a:br>
            <a:r>
              <a:rPr lang="de-AT" dirty="0" err="1" smtClean="0"/>
              <a:t>makulöses</a:t>
            </a:r>
            <a:r>
              <a:rPr lang="de-AT" dirty="0" smtClean="0"/>
              <a:t> Exa</a:t>
            </a:r>
            <a:r>
              <a:rPr lang="de-AT" dirty="0" smtClean="0"/>
              <a:t>nthem</a:t>
            </a:r>
            <a:endParaRPr lang="de-AT" dirty="0" smtClean="0"/>
          </a:p>
          <a:p>
            <a:pPr marL="0" indent="0">
              <a:spcBef>
                <a:spcPts val="1200"/>
              </a:spcBef>
            </a:pPr>
            <a:r>
              <a:rPr lang="de-AT" dirty="0" smtClean="0"/>
              <a:t> </a:t>
            </a:r>
            <a:r>
              <a:rPr lang="de-AT" dirty="0" err="1" smtClean="0"/>
              <a:t>Suberythrodermie</a:t>
            </a:r>
            <a:r>
              <a:rPr lang="de-AT" dirty="0" smtClean="0"/>
              <a:t> an</a:t>
            </a:r>
            <a:br>
              <a:rPr lang="de-AT" dirty="0" smtClean="0"/>
            </a:br>
            <a:r>
              <a:rPr lang="de-AT" dirty="0" smtClean="0"/>
              <a:t>Flexuren der OEX</a:t>
            </a:r>
          </a:p>
          <a:p>
            <a:pPr marL="0" indent="0">
              <a:spcBef>
                <a:spcPts val="1200"/>
              </a:spcBef>
            </a:pPr>
            <a:r>
              <a:rPr lang="de-AT" dirty="0" smtClean="0"/>
              <a:t> </a:t>
            </a:r>
            <a:r>
              <a:rPr lang="de-AT" dirty="0" err="1" smtClean="0"/>
              <a:t>Prurigoknoten</a:t>
            </a:r>
            <a:endParaRPr lang="de-AT" dirty="0" smtClean="0"/>
          </a:p>
          <a:p>
            <a:pPr marL="0" indent="0">
              <a:spcBef>
                <a:spcPts val="1200"/>
              </a:spcBef>
            </a:pPr>
            <a:r>
              <a:rPr lang="de-AT" dirty="0" smtClean="0"/>
              <a:t> Kratzartefakte</a:t>
            </a:r>
          </a:p>
          <a:p>
            <a:pPr marL="0" indent="0">
              <a:spcBef>
                <a:spcPts val="1200"/>
              </a:spcBef>
            </a:pPr>
            <a:r>
              <a:rPr lang="de-AT" dirty="0" smtClean="0"/>
              <a:t> Schuppendes Hautbild</a:t>
            </a:r>
            <a:endParaRPr lang="de-AT" dirty="0"/>
          </a:p>
          <a:p>
            <a:pPr marL="0" indent="0">
              <a:spcBef>
                <a:spcPts val="1200"/>
              </a:spcBef>
              <a:buNone/>
            </a:pPr>
            <a:endParaRPr lang="de-AT" dirty="0" smtClean="0"/>
          </a:p>
          <a:p>
            <a:pPr marL="0" indent="0">
              <a:spcBef>
                <a:spcPts val="1200"/>
              </a:spcBef>
              <a:buNone/>
            </a:pPr>
            <a:endParaRPr lang="de-AT" dirty="0"/>
          </a:p>
          <a:p>
            <a:pPr marL="0" indent="0">
              <a:spcBef>
                <a:spcPts val="1200"/>
              </a:spcBef>
              <a:buNone/>
            </a:pPr>
            <a:endParaRPr lang="de-AT" dirty="0" smtClean="0"/>
          </a:p>
          <a:p>
            <a:pPr marL="0" indent="0">
              <a:spcBef>
                <a:spcPts val="1200"/>
              </a:spcBef>
              <a:buNone/>
            </a:pPr>
            <a:endParaRPr lang="de-AT" dirty="0"/>
          </a:p>
          <a:p>
            <a:pPr marL="0" indent="0">
              <a:spcBef>
                <a:spcPts val="1200"/>
              </a:spcBef>
              <a:buNone/>
            </a:pPr>
            <a:r>
              <a:rPr lang="de-AT" dirty="0" smtClean="0"/>
              <a:t>Ev. Bilderklärung</a:t>
            </a:r>
            <a:endParaRPr lang="de-AT" dirty="0"/>
          </a:p>
        </p:txBody>
      </p:sp>
      <p:pic>
        <p:nvPicPr>
          <p:cNvPr id="6" name="Grafik 5" descr="IMG_1214.jpg"/>
          <p:cNvPicPr>
            <a:picLocks noChangeAspect="1"/>
          </p:cNvPicPr>
          <p:nvPr/>
        </p:nvPicPr>
        <p:blipFill>
          <a:blip r:embed="rId3"/>
          <a:stretch>
            <a:fillRect/>
          </a:stretch>
        </p:blipFill>
        <p:spPr>
          <a:xfrm>
            <a:off x="4533499" y="1127760"/>
            <a:ext cx="3894221" cy="5192294"/>
          </a:xfrm>
          <a:prstGeom prst="rect">
            <a:avLst/>
          </a:prstGeom>
        </p:spPr>
      </p:pic>
    </p:spTree>
    <p:extLst>
      <p:ext uri="{BB962C8B-B14F-4D97-AF65-F5344CB8AC3E}">
        <p14:creationId xmlns:p14="http://schemas.microsoft.com/office/powerpoint/2010/main" xmlns="" val="3418792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27760"/>
            <a:ext cx="7589520" cy="1112520"/>
          </a:xfrm>
        </p:spPr>
        <p:txBody>
          <a:bodyPr>
            <a:normAutofit/>
          </a:bodyPr>
          <a:lstStyle/>
          <a:p>
            <a:r>
              <a:rPr lang="de-AT" dirty="0" smtClean="0"/>
              <a:t>1. Verdachtsdiagnose</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pPr>
            <a:r>
              <a:rPr lang="de-AT" dirty="0" smtClean="0"/>
              <a:t> Initial V.a. </a:t>
            </a:r>
            <a:r>
              <a:rPr lang="de-AT" u="sng" dirty="0" err="1" smtClean="0"/>
              <a:t>Scabies</a:t>
            </a:r>
            <a:r>
              <a:rPr lang="de-AT" dirty="0" smtClean="0"/>
              <a:t> (nächtlicher Pruritus, makroskopisch V.a.  Milbengänge in </a:t>
            </a:r>
            <a:r>
              <a:rPr lang="de-AT" dirty="0" err="1" smtClean="0"/>
              <a:t>Pruritusknoten</a:t>
            </a:r>
            <a:r>
              <a:rPr lang="de-AT" dirty="0" smtClean="0"/>
              <a:t>)</a:t>
            </a:r>
          </a:p>
          <a:p>
            <a:pPr marL="0" indent="0">
              <a:spcBef>
                <a:spcPts val="1200"/>
              </a:spcBef>
            </a:pPr>
            <a:r>
              <a:rPr lang="de-AT" dirty="0" smtClean="0"/>
              <a:t>Therapieversuch mit </a:t>
            </a:r>
            <a:r>
              <a:rPr lang="de-AT" dirty="0" err="1" smtClean="0"/>
              <a:t>Infectoscab</a:t>
            </a:r>
            <a:r>
              <a:rPr lang="de-AT" dirty="0" smtClean="0"/>
              <a:t>® (Permethrin) + </a:t>
            </a:r>
            <a:r>
              <a:rPr lang="de-AT" dirty="0" err="1" smtClean="0"/>
              <a:t>Scabioral</a:t>
            </a:r>
            <a:r>
              <a:rPr lang="de-AT" dirty="0" smtClean="0"/>
              <a:t>® (</a:t>
            </a:r>
            <a:r>
              <a:rPr lang="de-AT" dirty="0" err="1" smtClean="0"/>
              <a:t>Ivermectin</a:t>
            </a:r>
            <a:r>
              <a:rPr lang="de-AT" dirty="0" smtClean="0"/>
              <a:t>)</a:t>
            </a:r>
          </a:p>
          <a:p>
            <a:pPr marL="0" indent="0">
              <a:spcBef>
                <a:spcPts val="1200"/>
              </a:spcBef>
            </a:pPr>
            <a:r>
              <a:rPr lang="de-AT" dirty="0" smtClean="0"/>
              <a:t> Keine Besserung </a:t>
            </a:r>
            <a:endParaRPr lang="de-AT" dirty="0" smtClean="0"/>
          </a:p>
          <a:p>
            <a:pPr marL="0" indent="0">
              <a:spcBef>
                <a:spcPts val="1200"/>
              </a:spcBef>
              <a:buNone/>
            </a:pPr>
            <a:endParaRPr lang="de-AT" dirty="0" smtClean="0"/>
          </a:p>
          <a:p>
            <a:pPr marL="0" indent="0">
              <a:spcBef>
                <a:spcPts val="1200"/>
              </a:spcBef>
            </a:pPr>
            <a:r>
              <a:rPr lang="de-AT" dirty="0" smtClean="0"/>
              <a:t>  1. Hautstanze: „histologisch </a:t>
            </a:r>
            <a:r>
              <a:rPr lang="de-AT" dirty="0" err="1" smtClean="0"/>
              <a:t>uncharakteristisches</a:t>
            </a:r>
            <a:r>
              <a:rPr lang="de-AT" dirty="0" smtClean="0"/>
              <a:t> Bild“</a:t>
            </a:r>
          </a:p>
          <a:p>
            <a:pPr marL="0" indent="0">
              <a:spcBef>
                <a:spcPts val="1200"/>
              </a:spcBef>
            </a:pPr>
            <a:endParaRPr lang="de-AT" dirty="0" smtClean="0"/>
          </a:p>
          <a:p>
            <a:pPr marL="0" indent="0">
              <a:spcBef>
                <a:spcPts val="1200"/>
              </a:spcBef>
              <a:buNone/>
            </a:pPr>
            <a:endParaRPr lang="de-AT" dirty="0"/>
          </a:p>
          <a:p>
            <a:pPr marL="0" indent="0">
              <a:spcBef>
                <a:spcPts val="1200"/>
              </a:spcBef>
              <a:buNone/>
            </a:pPr>
            <a:endParaRPr lang="de-AT" dirty="0" smtClean="0"/>
          </a:p>
          <a:p>
            <a:pPr marL="0" indent="0">
              <a:spcBef>
                <a:spcPts val="1200"/>
              </a:spcBef>
              <a:buNone/>
            </a:pPr>
            <a:endParaRPr lang="de-AT" dirty="0"/>
          </a:p>
          <a:p>
            <a:pPr marL="0" indent="0">
              <a:spcBef>
                <a:spcPts val="1200"/>
              </a:spcBef>
              <a:buNone/>
            </a:pPr>
            <a:endParaRPr lang="de-AT" dirty="0" smtClean="0"/>
          </a:p>
          <a:p>
            <a:pPr marL="0" indent="0">
              <a:spcBef>
                <a:spcPts val="1200"/>
              </a:spcBef>
              <a:buNone/>
            </a:pPr>
            <a:endParaRPr lang="de-AT" dirty="0"/>
          </a:p>
          <a:p>
            <a:pPr marL="0" indent="0">
              <a:spcBef>
                <a:spcPts val="1200"/>
              </a:spcBef>
              <a:buNone/>
            </a:pPr>
            <a:r>
              <a:rPr lang="de-AT" dirty="0" smtClean="0"/>
              <a:t>Ev. Bilderklärung</a:t>
            </a:r>
            <a:endParaRPr lang="de-AT" dirty="0"/>
          </a:p>
        </p:txBody>
      </p:sp>
    </p:spTree>
    <p:extLst>
      <p:ext uri="{BB962C8B-B14F-4D97-AF65-F5344CB8AC3E}">
        <p14:creationId xmlns:p14="http://schemas.microsoft.com/office/powerpoint/2010/main" xmlns="" val="728559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27760"/>
            <a:ext cx="7589520" cy="1112520"/>
          </a:xfrm>
        </p:spPr>
        <p:txBody>
          <a:bodyPr>
            <a:normAutofit/>
          </a:bodyPr>
          <a:lstStyle/>
          <a:p>
            <a:r>
              <a:rPr lang="de-AT" dirty="0" smtClean="0"/>
              <a:t>Symptomatische Therapie</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pPr>
            <a:r>
              <a:rPr lang="de-AT" dirty="0" smtClean="0"/>
              <a:t> </a:t>
            </a:r>
            <a:r>
              <a:rPr lang="de-AT" dirty="0" err="1" smtClean="0"/>
              <a:t>Prednisolon</a:t>
            </a:r>
            <a:r>
              <a:rPr lang="de-AT" dirty="0" smtClean="0"/>
              <a:t> 50mg (ausschleichende Dosis für 2 Wochen) </a:t>
            </a:r>
          </a:p>
          <a:p>
            <a:pPr marL="0" indent="0">
              <a:spcBef>
                <a:spcPts val="1200"/>
              </a:spcBef>
            </a:pPr>
            <a:r>
              <a:rPr lang="de-AT" dirty="0" smtClean="0"/>
              <a:t> </a:t>
            </a:r>
            <a:r>
              <a:rPr lang="de-AT" dirty="0" err="1" smtClean="0"/>
              <a:t>Desloratadin</a:t>
            </a:r>
            <a:r>
              <a:rPr lang="de-AT" dirty="0" smtClean="0"/>
              <a:t> 5mg 1-0-1 (für 2 Wochen)</a:t>
            </a:r>
          </a:p>
          <a:p>
            <a:pPr marL="0" indent="0">
              <a:spcBef>
                <a:spcPts val="1200"/>
              </a:spcBef>
            </a:pPr>
            <a:r>
              <a:rPr lang="de-AT" dirty="0" smtClean="0"/>
              <a:t> Lokaltherapie:</a:t>
            </a:r>
          </a:p>
          <a:p>
            <a:pPr marL="549275" lvl="2" indent="0">
              <a:spcBef>
                <a:spcPts val="1200"/>
              </a:spcBef>
            </a:pPr>
            <a:r>
              <a:rPr lang="de-AT" dirty="0" smtClean="0"/>
              <a:t> </a:t>
            </a:r>
            <a:r>
              <a:rPr lang="de-AT" dirty="0" err="1" smtClean="0"/>
              <a:t>Betamethason</a:t>
            </a:r>
            <a:r>
              <a:rPr lang="de-AT" dirty="0" smtClean="0"/>
              <a:t> ÖKS 1x tgl. für 2 Wochen</a:t>
            </a:r>
          </a:p>
          <a:p>
            <a:pPr marL="0" lvl="2" indent="176213">
              <a:spcBef>
                <a:spcPts val="1200"/>
              </a:spcBef>
            </a:pPr>
            <a:r>
              <a:rPr lang="de-AT" dirty="0" smtClean="0"/>
              <a:t>UVB Bestrahlung</a:t>
            </a:r>
          </a:p>
        </p:txBody>
      </p:sp>
      <p:pic>
        <p:nvPicPr>
          <p:cNvPr id="6" name="Grafik 5" descr="IMG_1286.jpg"/>
          <p:cNvPicPr>
            <a:picLocks noChangeAspect="1"/>
          </p:cNvPicPr>
          <p:nvPr/>
        </p:nvPicPr>
        <p:blipFill>
          <a:blip r:embed="rId3"/>
          <a:stretch>
            <a:fillRect/>
          </a:stretch>
        </p:blipFill>
        <p:spPr>
          <a:xfrm>
            <a:off x="1074822" y="4918123"/>
            <a:ext cx="2815718" cy="1322256"/>
          </a:xfrm>
          <a:prstGeom prst="rect">
            <a:avLst/>
          </a:prstGeom>
        </p:spPr>
      </p:pic>
      <p:pic>
        <p:nvPicPr>
          <p:cNvPr id="7" name="Grafik 6" descr="IMG_1287.jpg"/>
          <p:cNvPicPr>
            <a:picLocks noChangeAspect="1"/>
          </p:cNvPicPr>
          <p:nvPr/>
        </p:nvPicPr>
        <p:blipFill>
          <a:blip r:embed="rId4"/>
          <a:stretch>
            <a:fillRect/>
          </a:stretch>
        </p:blipFill>
        <p:spPr>
          <a:xfrm>
            <a:off x="4069075" y="4923557"/>
            <a:ext cx="2251514" cy="1315518"/>
          </a:xfrm>
          <a:prstGeom prst="rect">
            <a:avLst/>
          </a:prstGeom>
        </p:spPr>
      </p:pic>
      <p:pic>
        <p:nvPicPr>
          <p:cNvPr id="8" name="Grafik 7" descr="IMG_1279.jpg"/>
          <p:cNvPicPr>
            <a:picLocks noChangeAspect="1"/>
          </p:cNvPicPr>
          <p:nvPr/>
        </p:nvPicPr>
        <p:blipFill>
          <a:blip r:embed="rId5"/>
          <a:srcRect t="26225" b="30636"/>
          <a:stretch>
            <a:fillRect/>
          </a:stretch>
        </p:blipFill>
        <p:spPr>
          <a:xfrm rot="5400000">
            <a:off x="5566879" y="4183916"/>
            <a:ext cx="3548118" cy="1147957"/>
          </a:xfrm>
          <a:prstGeom prst="rect">
            <a:avLst/>
          </a:prstGeom>
        </p:spPr>
      </p:pic>
    </p:spTree>
    <p:extLst>
      <p:ext uri="{BB962C8B-B14F-4D97-AF65-F5344CB8AC3E}">
        <p14:creationId xmlns:p14="http://schemas.microsoft.com/office/powerpoint/2010/main" xmlns="" val="3557944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27760"/>
            <a:ext cx="7589520" cy="1112520"/>
          </a:xfrm>
        </p:spPr>
        <p:txBody>
          <a:bodyPr>
            <a:normAutofit/>
          </a:bodyPr>
          <a:lstStyle/>
          <a:p>
            <a:r>
              <a:rPr lang="de-AT" dirty="0" smtClean="0"/>
              <a:t>2. Verdachtsdiagnose</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pPr>
            <a:r>
              <a:rPr lang="de-AT" dirty="0" smtClean="0"/>
              <a:t> V.a. </a:t>
            </a:r>
            <a:r>
              <a:rPr lang="de-AT" u="sng" dirty="0" smtClean="0"/>
              <a:t>paraneoplastischer Pruritus</a:t>
            </a:r>
          </a:p>
          <a:p>
            <a:pPr marL="0" indent="0">
              <a:spcBef>
                <a:spcPts val="1200"/>
              </a:spcBef>
            </a:pPr>
            <a:r>
              <a:rPr lang="de-AT" dirty="0" smtClean="0"/>
              <a:t> Stat. Aufnahme zur </a:t>
            </a:r>
            <a:r>
              <a:rPr lang="de-AT" dirty="0" err="1" smtClean="0"/>
              <a:t>Durchuntersuchung</a:t>
            </a:r>
            <a:endParaRPr lang="de-AT" dirty="0" smtClean="0"/>
          </a:p>
          <a:p>
            <a:pPr marL="0" indent="0">
              <a:spcBef>
                <a:spcPts val="1200"/>
              </a:spcBef>
            </a:pPr>
            <a:r>
              <a:rPr lang="de-AT" dirty="0" smtClean="0"/>
              <a:t> </a:t>
            </a:r>
            <a:r>
              <a:rPr lang="de-AT" dirty="0" err="1" smtClean="0"/>
              <a:t>Th-Rö</a:t>
            </a:r>
            <a:r>
              <a:rPr lang="de-AT" dirty="0" smtClean="0"/>
              <a:t>, </a:t>
            </a:r>
            <a:r>
              <a:rPr lang="de-AT" dirty="0" err="1" smtClean="0"/>
              <a:t>Sono</a:t>
            </a:r>
            <a:r>
              <a:rPr lang="de-AT" dirty="0" smtClean="0"/>
              <a:t> Abdomen, </a:t>
            </a:r>
            <a:r>
              <a:rPr lang="de-AT" dirty="0" err="1" smtClean="0"/>
              <a:t>Colo</a:t>
            </a:r>
            <a:r>
              <a:rPr lang="de-AT" dirty="0" smtClean="0"/>
              <a:t>/</a:t>
            </a:r>
            <a:r>
              <a:rPr lang="de-AT" dirty="0" err="1" smtClean="0"/>
              <a:t>Gastro</a:t>
            </a:r>
            <a:r>
              <a:rPr lang="de-AT" dirty="0" smtClean="0"/>
              <a:t>, PSA, Harn </a:t>
            </a:r>
            <a:r>
              <a:rPr lang="de-AT" dirty="0" smtClean="0">
                <a:sym typeface="Wingdings" pitchFamily="2" charset="2"/>
              </a:rPr>
              <a:t> o.B.</a:t>
            </a:r>
          </a:p>
          <a:p>
            <a:pPr marL="0" indent="0">
              <a:spcBef>
                <a:spcPts val="1200"/>
              </a:spcBef>
            </a:pPr>
            <a:r>
              <a:rPr lang="de-AT" dirty="0" smtClean="0">
                <a:sym typeface="Wingdings" pitchFamily="2" charset="2"/>
              </a:rPr>
              <a:t> Labor: </a:t>
            </a:r>
            <a:r>
              <a:rPr lang="de-AT" dirty="0" err="1" smtClean="0">
                <a:sym typeface="Wingdings" pitchFamily="2" charset="2"/>
              </a:rPr>
              <a:t>Thrombozytopenie</a:t>
            </a:r>
            <a:r>
              <a:rPr lang="de-AT" dirty="0" smtClean="0">
                <a:sym typeface="Wingdings" pitchFamily="2" charset="2"/>
              </a:rPr>
              <a:t> + Monozytose</a:t>
            </a:r>
          </a:p>
          <a:p>
            <a:pPr marL="0" indent="0">
              <a:spcBef>
                <a:spcPts val="1200"/>
              </a:spcBef>
            </a:pPr>
            <a:r>
              <a:rPr lang="de-AT" dirty="0" smtClean="0">
                <a:sym typeface="Wingdings" pitchFamily="2" charset="2"/>
              </a:rPr>
              <a:t> Knochenmarkpunktion: kein Anhaltspunkt für manifeste hämatologische Erkrankung</a:t>
            </a:r>
            <a:endParaRPr lang="de-AT" dirty="0" smtClean="0"/>
          </a:p>
          <a:p>
            <a:pPr marL="0" indent="0">
              <a:spcBef>
                <a:spcPts val="1200"/>
              </a:spcBef>
              <a:buNone/>
            </a:pPr>
            <a:endParaRPr lang="de-AT" dirty="0"/>
          </a:p>
        </p:txBody>
      </p:sp>
    </p:spTree>
    <p:extLst>
      <p:ext uri="{BB962C8B-B14F-4D97-AF65-F5344CB8AC3E}">
        <p14:creationId xmlns:p14="http://schemas.microsoft.com/office/powerpoint/2010/main" xmlns="" val="2940770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86063" y="1079500"/>
            <a:ext cx="7900737" cy="1129924"/>
          </a:xfrm>
        </p:spPr>
        <p:txBody>
          <a:bodyPr/>
          <a:lstStyle/>
          <a:p>
            <a:r>
              <a:rPr lang="de-AT" dirty="0" smtClean="0"/>
              <a:t>3. Verdachtsdiagnose</a:t>
            </a:r>
            <a:endParaRPr lang="de-AT" dirty="0"/>
          </a:p>
        </p:txBody>
      </p:sp>
      <p:sp>
        <p:nvSpPr>
          <p:cNvPr id="3" name="Textplatzhalter 2"/>
          <p:cNvSpPr>
            <a:spLocks noGrp="1"/>
          </p:cNvSpPr>
          <p:nvPr>
            <p:ph type="body" sz="quarter" idx="13"/>
          </p:nvPr>
        </p:nvSpPr>
        <p:spPr>
          <a:xfrm>
            <a:off x="786063" y="2005263"/>
            <a:ext cx="7900737" cy="1844842"/>
          </a:xfrm>
        </p:spPr>
        <p:txBody>
          <a:bodyPr/>
          <a:lstStyle/>
          <a:p>
            <a:pPr marL="0" indent="0">
              <a:spcBef>
                <a:spcPts val="1200"/>
              </a:spcBef>
            </a:pPr>
            <a:r>
              <a:rPr lang="de-AT" dirty="0" smtClean="0"/>
              <a:t> Erneute Hautstanze</a:t>
            </a:r>
          </a:p>
          <a:p>
            <a:pPr marL="0" indent="0">
              <a:spcBef>
                <a:spcPts val="1200"/>
              </a:spcBef>
            </a:pPr>
            <a:r>
              <a:rPr lang="de-AT" dirty="0" smtClean="0"/>
              <a:t> </a:t>
            </a:r>
            <a:r>
              <a:rPr lang="de-AT" dirty="0" err="1" smtClean="0"/>
              <a:t>Histo</a:t>
            </a:r>
            <a:r>
              <a:rPr lang="de-AT" dirty="0" smtClean="0"/>
              <a:t>: „oberflächlich </a:t>
            </a:r>
            <a:r>
              <a:rPr lang="de-AT" dirty="0" err="1" smtClean="0"/>
              <a:t>perivasculäre</a:t>
            </a:r>
            <a:r>
              <a:rPr lang="de-AT" dirty="0" smtClean="0"/>
              <a:t> und interstitielle Dermatitis mit </a:t>
            </a:r>
            <a:r>
              <a:rPr lang="de-AT" dirty="0" err="1" smtClean="0"/>
              <a:t>Prurigocharakter</a:t>
            </a:r>
            <a:r>
              <a:rPr lang="de-AT" dirty="0" smtClean="0"/>
              <a:t> und diskreter </a:t>
            </a:r>
            <a:r>
              <a:rPr lang="de-AT" dirty="0" err="1" smtClean="0"/>
              <a:t>Eosinophilie</a:t>
            </a:r>
            <a:r>
              <a:rPr lang="de-AT" dirty="0" smtClean="0"/>
              <a:t> – vereinbar mit </a:t>
            </a:r>
            <a:r>
              <a:rPr lang="de-AT" u="sng" dirty="0" smtClean="0"/>
              <a:t>Medikamentenreaktion</a:t>
            </a:r>
            <a:r>
              <a:rPr lang="de-AT" dirty="0" smtClean="0"/>
              <a:t>“</a:t>
            </a:r>
            <a:endParaRPr lang="de-AT" dirty="0" smtClean="0"/>
          </a:p>
        </p:txBody>
      </p:sp>
      <p:sp>
        <p:nvSpPr>
          <p:cNvPr id="4" name="Textfeld 3"/>
          <p:cNvSpPr txBox="1"/>
          <p:nvPr/>
        </p:nvSpPr>
        <p:spPr>
          <a:xfrm>
            <a:off x="802105" y="3866147"/>
            <a:ext cx="7299158" cy="1785104"/>
          </a:xfrm>
          <a:prstGeom prst="rect">
            <a:avLst/>
          </a:prstGeom>
          <a:noFill/>
        </p:spPr>
        <p:txBody>
          <a:bodyPr wrap="square" rtlCol="0">
            <a:spAutoFit/>
          </a:bodyPr>
          <a:lstStyle/>
          <a:p>
            <a:pPr lvl="0">
              <a:spcBef>
                <a:spcPts val="1200"/>
              </a:spcBef>
              <a:buFont typeface="Arial"/>
              <a:buChar char="•"/>
            </a:pPr>
            <a:r>
              <a:rPr lang="de-AT" sz="2400" dirty="0" smtClean="0">
                <a:solidFill>
                  <a:srgbClr val="1E5492"/>
                </a:solidFill>
              </a:rPr>
              <a:t> Beginn </a:t>
            </a:r>
            <a:r>
              <a:rPr lang="de-AT" sz="2400" dirty="0" err="1" smtClean="0">
                <a:solidFill>
                  <a:srgbClr val="1E5492"/>
                </a:solidFill>
              </a:rPr>
              <a:t>Donepezil</a:t>
            </a:r>
            <a:r>
              <a:rPr lang="de-AT" sz="2400" dirty="0" smtClean="0">
                <a:solidFill>
                  <a:srgbClr val="1E5492"/>
                </a:solidFill>
              </a:rPr>
              <a:t> 3 Monate vor Beginn des Exanthems</a:t>
            </a:r>
          </a:p>
          <a:p>
            <a:pPr lvl="0">
              <a:spcBef>
                <a:spcPts val="1200"/>
              </a:spcBef>
              <a:buFont typeface="Arial"/>
              <a:buChar char="•"/>
            </a:pPr>
            <a:r>
              <a:rPr lang="de-AT" sz="2400" dirty="0" smtClean="0">
                <a:solidFill>
                  <a:srgbClr val="1E5492"/>
                </a:solidFill>
              </a:rPr>
              <a:t> </a:t>
            </a:r>
            <a:r>
              <a:rPr lang="de-AT" sz="2400" dirty="0" err="1" smtClean="0">
                <a:solidFill>
                  <a:srgbClr val="1E5492"/>
                </a:solidFill>
              </a:rPr>
              <a:t>Neurolog</a:t>
            </a:r>
            <a:r>
              <a:rPr lang="de-AT" sz="2400" dirty="0" smtClean="0">
                <a:solidFill>
                  <a:srgbClr val="1E5492"/>
                </a:solidFill>
              </a:rPr>
              <a:t>. </a:t>
            </a:r>
            <a:r>
              <a:rPr lang="de-AT" sz="2400" dirty="0" err="1" smtClean="0">
                <a:solidFill>
                  <a:srgbClr val="1E5492"/>
                </a:solidFill>
              </a:rPr>
              <a:t>Konsil</a:t>
            </a:r>
            <a:r>
              <a:rPr lang="de-AT" sz="2400" dirty="0" smtClean="0">
                <a:solidFill>
                  <a:srgbClr val="1E5492"/>
                </a:solidFill>
              </a:rPr>
              <a:t>: Umstellung auf </a:t>
            </a:r>
            <a:r>
              <a:rPr lang="de-AT" sz="2400" dirty="0" err="1" smtClean="0">
                <a:solidFill>
                  <a:srgbClr val="1E5492"/>
                </a:solidFill>
              </a:rPr>
              <a:t>Rivastigmin</a:t>
            </a:r>
            <a:endParaRPr lang="de-AT" sz="2400" dirty="0" smtClean="0">
              <a:solidFill>
                <a:srgbClr val="1E5492"/>
              </a:solidFill>
            </a:endParaRPr>
          </a:p>
          <a:p>
            <a:pPr lvl="0">
              <a:spcBef>
                <a:spcPts val="1200"/>
              </a:spcBef>
              <a:buFont typeface="Arial"/>
              <a:buChar char="•"/>
            </a:pPr>
            <a:r>
              <a:rPr lang="de-AT" sz="2400" dirty="0" smtClean="0">
                <a:solidFill>
                  <a:srgbClr val="1E5492"/>
                </a:solidFill>
              </a:rPr>
              <a:t> Rasche Abheilung</a:t>
            </a:r>
          </a:p>
          <a:p>
            <a:endParaRPr lang="de-A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27760"/>
            <a:ext cx="7589520" cy="1112520"/>
          </a:xfrm>
        </p:spPr>
        <p:txBody>
          <a:bodyPr>
            <a:normAutofit/>
          </a:bodyPr>
          <a:lstStyle/>
          <a:p>
            <a:r>
              <a:rPr lang="de-AT" dirty="0" smtClean="0"/>
              <a:t>Arzneimittelexanthem</a:t>
            </a:r>
            <a:endParaRPr lang="de-AT" dirty="0"/>
          </a:p>
        </p:txBody>
      </p:sp>
      <p:sp>
        <p:nvSpPr>
          <p:cNvPr id="5" name="Text Placeholder 4"/>
          <p:cNvSpPr>
            <a:spLocks noGrp="1"/>
          </p:cNvSpPr>
          <p:nvPr>
            <p:ph type="body" sz="quarter" idx="13"/>
          </p:nvPr>
        </p:nvSpPr>
        <p:spPr>
          <a:xfrm>
            <a:off x="838200" y="2240280"/>
            <a:ext cx="7391400" cy="3749039"/>
          </a:xfrm>
        </p:spPr>
        <p:txBody>
          <a:bodyPr/>
          <a:lstStyle/>
          <a:p>
            <a:pPr marL="0" indent="0">
              <a:spcBef>
                <a:spcPts val="1200"/>
              </a:spcBef>
            </a:pPr>
            <a:r>
              <a:rPr lang="de-AT" dirty="0" smtClean="0"/>
              <a:t> Allergische Reaktion vom </a:t>
            </a:r>
            <a:r>
              <a:rPr lang="de-AT" dirty="0" err="1" smtClean="0"/>
              <a:t>Spättyp</a:t>
            </a:r>
            <a:r>
              <a:rPr lang="de-AT" dirty="0" smtClean="0"/>
              <a:t> (Typ IV</a:t>
            </a:r>
            <a:r>
              <a:rPr lang="de-AT" dirty="0" smtClean="0"/>
              <a:t>)</a:t>
            </a:r>
            <a:endParaRPr lang="de-AT" dirty="0" smtClean="0"/>
          </a:p>
          <a:p>
            <a:pPr marL="0" indent="0">
              <a:spcBef>
                <a:spcPts val="1200"/>
              </a:spcBef>
            </a:pPr>
            <a:r>
              <a:rPr lang="de-AT" dirty="0" smtClean="0"/>
              <a:t> Nach Sensibilisierung (nicht nach 1. Verabreichung!)</a:t>
            </a:r>
          </a:p>
          <a:p>
            <a:pPr marL="0" indent="0">
              <a:spcBef>
                <a:spcPts val="1200"/>
              </a:spcBef>
            </a:pPr>
            <a:r>
              <a:rPr lang="de-AT" dirty="0" smtClean="0"/>
              <a:t> Ausbreitung auf Rumpf und Extremitäten</a:t>
            </a:r>
          </a:p>
          <a:p>
            <a:pPr marL="0" indent="0">
              <a:spcBef>
                <a:spcPts val="1200"/>
              </a:spcBef>
            </a:pPr>
            <a:r>
              <a:rPr lang="de-AT" dirty="0" smtClean="0"/>
              <a:t> Auftreten meist 1.-12. Tag nach Therapiebeginn (selten erst Wochen/Monate später)</a:t>
            </a:r>
          </a:p>
          <a:p>
            <a:pPr marL="0" indent="0">
              <a:spcBef>
                <a:spcPts val="1200"/>
              </a:spcBef>
            </a:pPr>
            <a:endParaRPr lang="de-AT" dirty="0" smtClean="0"/>
          </a:p>
          <a:p>
            <a:pPr marL="0" indent="0">
              <a:spcBef>
                <a:spcPts val="1200"/>
              </a:spcBef>
              <a:buNone/>
            </a:pPr>
            <a:endParaRPr lang="de-AT" dirty="0"/>
          </a:p>
        </p:txBody>
      </p:sp>
      <p:sp>
        <p:nvSpPr>
          <p:cNvPr id="6" name="Fußzeilenplatzhalter 5"/>
          <p:cNvSpPr>
            <a:spLocks noGrp="1"/>
          </p:cNvSpPr>
          <p:nvPr>
            <p:ph type="ftr" sz="quarter" idx="11"/>
          </p:nvPr>
        </p:nvSpPr>
        <p:spPr/>
        <p:txBody>
          <a:bodyPr/>
          <a:lstStyle/>
          <a:p>
            <a:r>
              <a:rPr lang="de-DE" smtClean="0"/>
              <a:t>Aus: Altmeyers Enzyklopädie Dermatologie</a:t>
            </a:r>
            <a:endParaRPr lang="de-DE"/>
          </a:p>
        </p:txBody>
      </p:sp>
    </p:spTree>
    <p:extLst>
      <p:ext uri="{BB962C8B-B14F-4D97-AF65-F5344CB8AC3E}">
        <p14:creationId xmlns:p14="http://schemas.microsoft.com/office/powerpoint/2010/main" xmlns="" val="3961966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790878"/>
            <a:ext cx="7589520" cy="1112520"/>
          </a:xfrm>
        </p:spPr>
        <p:txBody>
          <a:bodyPr>
            <a:normAutofit/>
          </a:bodyPr>
          <a:lstStyle/>
          <a:p>
            <a:r>
              <a:rPr lang="de-AT" dirty="0" smtClean="0"/>
              <a:t>Arzneimittelexanthem - Fallbeispiele</a:t>
            </a:r>
            <a:endParaRPr lang="de-AT" dirty="0"/>
          </a:p>
        </p:txBody>
      </p:sp>
      <p:sp>
        <p:nvSpPr>
          <p:cNvPr id="6" name="Textplatzhalter 5"/>
          <p:cNvSpPr>
            <a:spLocks noGrp="1"/>
          </p:cNvSpPr>
          <p:nvPr>
            <p:ph type="body" sz="quarter" idx="13"/>
          </p:nvPr>
        </p:nvSpPr>
        <p:spPr/>
        <p:txBody>
          <a:bodyPr/>
          <a:lstStyle/>
          <a:p>
            <a:endParaRPr lang="de-AT"/>
          </a:p>
        </p:txBody>
      </p:sp>
      <p:pic>
        <p:nvPicPr>
          <p:cNvPr id="7" name="Grafik 6" descr="IMG_1226.jpg"/>
          <p:cNvPicPr>
            <a:picLocks noChangeAspect="1"/>
          </p:cNvPicPr>
          <p:nvPr/>
        </p:nvPicPr>
        <p:blipFill>
          <a:blip r:embed="rId3"/>
          <a:stretch>
            <a:fillRect/>
          </a:stretch>
        </p:blipFill>
        <p:spPr>
          <a:xfrm>
            <a:off x="713872" y="1443789"/>
            <a:ext cx="3753853" cy="5005138"/>
          </a:xfrm>
          <a:prstGeom prst="rect">
            <a:avLst/>
          </a:prstGeom>
        </p:spPr>
      </p:pic>
      <p:pic>
        <p:nvPicPr>
          <p:cNvPr id="8" name="Grafik 7" descr="IMG_1227.jpg"/>
          <p:cNvPicPr>
            <a:picLocks noChangeAspect="1"/>
          </p:cNvPicPr>
          <p:nvPr/>
        </p:nvPicPr>
        <p:blipFill>
          <a:blip r:embed="rId4"/>
          <a:stretch>
            <a:fillRect/>
          </a:stretch>
        </p:blipFill>
        <p:spPr>
          <a:xfrm>
            <a:off x="4615212" y="1443790"/>
            <a:ext cx="3753854" cy="5005138"/>
          </a:xfrm>
          <a:prstGeom prst="rect">
            <a:avLst/>
          </a:prstGeom>
        </p:spPr>
      </p:pic>
    </p:spTree>
    <p:extLst>
      <p:ext uri="{BB962C8B-B14F-4D97-AF65-F5344CB8AC3E}">
        <p14:creationId xmlns:p14="http://schemas.microsoft.com/office/powerpoint/2010/main" xmlns="" val="3287042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KWG-Farbpalette">
      <a:dk1>
        <a:srgbClr val="1E5492"/>
      </a:dk1>
      <a:lt1>
        <a:sysClr val="window" lastClr="FFFFFF"/>
      </a:lt1>
      <a:dk2>
        <a:srgbClr val="CCD8F0"/>
      </a:dk2>
      <a:lt2>
        <a:srgbClr val="000000"/>
      </a:lt2>
      <a:accent1>
        <a:srgbClr val="B83838"/>
      </a:accent1>
      <a:accent2>
        <a:srgbClr val="ED6A5A"/>
      </a:accent2>
      <a:accent3>
        <a:srgbClr val="E08700"/>
      </a:accent3>
      <a:accent4>
        <a:srgbClr val="EAC053"/>
      </a:accent4>
      <a:accent5>
        <a:srgbClr val="5F8F50"/>
      </a:accent5>
      <a:accent6>
        <a:srgbClr val="C4CC68"/>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547</Words>
  <Application>Microsoft Office PowerPoint</Application>
  <PresentationFormat>Bildschirmpräsentation (4:3)</PresentationFormat>
  <Paragraphs>88</Paragraphs>
  <Slides>12</Slides>
  <Notes>11</Notes>
  <HiddenSlides>0</HiddenSlides>
  <MMClips>0</MMClips>
  <ScaleCrop>false</ScaleCrop>
  <HeadingPairs>
    <vt:vector size="4" baseType="variant">
      <vt:variant>
        <vt:lpstr>Design</vt:lpstr>
      </vt:variant>
      <vt:variant>
        <vt:i4>1</vt:i4>
      </vt:variant>
      <vt:variant>
        <vt:lpstr>Folientitel</vt:lpstr>
      </vt:variant>
      <vt:variant>
        <vt:i4>12</vt:i4>
      </vt:variant>
    </vt:vector>
  </HeadingPairs>
  <TitlesOfParts>
    <vt:vector size="13" baseType="lpstr">
      <vt:lpstr>Office-Design</vt:lpstr>
      <vt:lpstr>Ein Patient mit Exanthem</vt:lpstr>
      <vt:lpstr>Anamnese</vt:lpstr>
      <vt:lpstr>Hautstatus</vt:lpstr>
      <vt:lpstr>1. Verdachtsdiagnose</vt:lpstr>
      <vt:lpstr>Symptomatische Therapie</vt:lpstr>
      <vt:lpstr>2. Verdachtsdiagnose</vt:lpstr>
      <vt:lpstr>3. Verdachtsdiagnose</vt:lpstr>
      <vt:lpstr>Arzneimittelexanthem</vt:lpstr>
      <vt:lpstr>Arzneimittelexanthem - Fallbeispiele</vt:lpstr>
      <vt:lpstr>Arzneimittelexanthem - Fallbeispiele</vt:lpstr>
      <vt:lpstr>Arzneimittelexanthem - AGEP</vt:lpstr>
      <vt:lpstr>Danke für die Aufmerksamkeit!</vt:lpstr>
    </vt:vector>
  </TitlesOfParts>
  <Company>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xxxx x</dc:creator>
  <cp:lastModifiedBy>Claudia</cp:lastModifiedBy>
  <cp:revision>91</cp:revision>
  <cp:lastPrinted>2015-10-12T09:52:18Z</cp:lastPrinted>
  <dcterms:created xsi:type="dcterms:W3CDTF">2015-06-09T12:07:02Z</dcterms:created>
  <dcterms:modified xsi:type="dcterms:W3CDTF">2021-11-09T17:58:29Z</dcterms:modified>
</cp:coreProperties>
</file>