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5" r:id="rId10"/>
    <p:sldId id="264" r:id="rId11"/>
    <p:sldId id="266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58F62D-F66C-4E8C-8F3F-9904709F0D50}" type="datetimeFigureOut">
              <a:rPr lang="de-AT" smtClean="0"/>
              <a:t>10.11.2021</a:t>
            </a:fld>
            <a:endParaRPr lang="de-A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3209E-30FA-4C2A-8964-DADE5DF65808}" type="slidenum">
              <a:rPr lang="de-AT" smtClean="0"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36937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Im Großen und Ganzen nicht schwer krank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2671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Unasyn (Ampicillin/Sulbactam) für weitere 2 Tage, da vorher schon 3 Tage Antibiose und bei gesicherter Diagnose 5 Tage ausreichen. Vancomycin (Glykopeptid) 4x 250mg für 10 - 14 Tage da leichter Verlauf; Metronidazol p.o. Wegen Studienlage; kein Loperamid 2mg 2x und dann 1 nach jeden ungeformten Stuhl max 6 pro tag = 12mg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11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0637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Vitalparameter sind unauffällig, bis auf die Temperatur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038054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Hier haben wir 1 Punkt, eine stationäre Aufnahme kann in erwägung gezogen werden. Zusätzlich is dies nur eine Hilfestellung und man sollte die Gesamtsituation anschauen – auch SpO2 (&gt;92%) is wichtig.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756663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Clavamox 1-1-1 wäre besser; Reevaluierung in 48-72h – da ambulant geführt; bei Allergie Doxy 1x 200mg 5-7: häufige Erreger Streptococcus pneumoniae positiv, Staphylococcus aureus positiv, Haemophilis infulenzae negativ; selten Enterobakterien wie E. Coli, kl pneumoniae, proteus mirabilis, pseudomonas aeruginosa negativ -&gt; hospitalisieren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64886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/>
              <a:t>Clostridoides-difficile Infektion nach 2-10 Tagen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84489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Erhöhtes CRP und Leukozytose; Blutkulturen dauern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7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446418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Links unten Infiltrate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8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49004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Leichter Verlauf bei Patientin. Schwerer Verlauf -&gt; toxisches Megakolon, Illeus, Immunsuppresion, &gt;65a, schwere Komorbititäten, Krea &gt; 1,5, Rezidiv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9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254556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Pneumokokken Ag ca 30 Minuten; Clostridium difficile Ag 1,5h; Ausschwemmung ins Blut -&gt; Niere -&gt; Harn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0B3209E-30FA-4C2A-8964-DADE5DF65808}" type="slidenum">
              <a:rPr lang="de-AT" smtClean="0"/>
              <a:t>10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802154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C5DD9-56FE-42FE-972D-68C4D7C02F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C92DDA2-E5A2-47B4-848D-1534462554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E02DAB-A7F1-4195-9076-F0A2495B8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794F7D-8FB7-4844-B302-FFEE28CEC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A90542-2E5F-474E-A324-3B6C7B812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80844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6B0E46-6BA9-4967-B110-26909F9C15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3AF534-F474-46E6-8B78-A7F391E952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FD7538-F80A-4DD1-8F96-CC7FF1C850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431B4D-A909-4ABD-A22A-40BB8C427B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3A7E9B-1040-43D2-A360-0DC5B8EA0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929535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0E13116-2DD6-4138-AAB4-5E8656FCF24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9314AC-9434-4A85-A56C-59C3DB3724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22D8F2-742B-4071-A9B2-BBD9D4912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CD36C-6428-4393-992D-B097AB8BEE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5B7E64-3D3C-436A-A553-DAF8A91AE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0299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2EE16-22D3-4553-A672-67134A66FD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DC29E-8206-426D-B1FC-FC1EF49EE4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5473B4-38B5-4A25-9146-B9D04453C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B963AB-06DA-462A-9F88-57A3E4470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7F2F81-6963-43BB-B90B-11E1765793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1469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EFBA-49A0-43FD-87F7-16C0ADC39E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CAA0D9-8702-4B4E-BAC0-C14E377CD1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E1EFC5-BBBA-41DE-9C78-84545B58E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101CFD-C7A1-4BD2-A8C7-D9E06AAED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A1091D-24B8-49EA-AD1D-967253B0D8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181450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9D517-5DEF-446C-B648-06608194B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2837FA-0D1E-42D5-95D0-01573A0E9C8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238DB60-D19E-438F-A26A-D868516073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DBF85F-703D-468B-A213-7B8C8132A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942D02-E0AF-46DF-BBFA-C04EAF011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B85087-053D-4756-97B2-895DA220B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19053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33FEC-003A-407B-95B6-E875FCB5DA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998E82-885C-4FA5-8780-FE5AFC9893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A49A91D-C3D8-4FA2-811F-B99C296B55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D04860-93CD-46B0-9C18-3E6F74BBBD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961E52-68AB-4B62-A1E2-5B7EDA1D27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89EB3D-9AF4-496A-8ABB-3DC503808E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0A217A3-92B8-4024-9BDA-5594F29453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7248DD-0BC4-4967-9D0F-318E0E18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85308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322866-1A48-4180-8515-AA55702C4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88CFD9-60A1-4ADB-AFF2-B99703C17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6E6FDF-8E8A-43CA-8C44-3050249FCD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4010052-9E2B-4F68-A35D-AA7E9D18BA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279941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FA5F4F-AF0A-4222-9052-1566E67212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FD1373E-9809-438C-BFF0-8ED9102A49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56DB45-8248-4416-BB4F-4F0078C59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17995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3084F-4BA4-4162-9894-50F268A760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3A986-FE94-441E-BC61-6E904D8436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9221AE6-B69B-4580-8F78-01637562B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5031B-50CC-49EC-A8D3-E6AEEF490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F60C4A-A9EC-4A45-8DDD-D7AA5FFA3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B034EA-6EBB-46E6-AD0C-7C134FAB2D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8129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E3C490-F3FE-4262-9EEE-0FAF1A8DE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04DF3B6-39E0-4A52-9F20-804DBF7244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FA4F317-9613-4DBB-B086-797AF7707B9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EC92C7-1928-47CC-8808-31CE5FBD0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A8E834-A2AF-4069-B329-F128A54F1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9ACFB-19C4-47B6-98B2-17A8D9FC2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68577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A1721F-7D21-4EB9-9FB4-38C8B60BA8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F7102F-65FE-47CA-893A-479C07EE3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B9A19C-9B79-4449-9BAA-147E6A74E2B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FCBC0A-C6DA-49EF-812E-4BE1EC5D16BE}" type="datetimeFigureOut">
              <a:rPr lang="de-AT" smtClean="0"/>
              <a:pPr/>
              <a:t>10.11.2021</a:t>
            </a:fld>
            <a:endParaRPr lang="de-AT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83586-D4CD-4176-8A90-23F803FD588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388FCE-EF6E-47E6-AD15-1876DB08FC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04878-5527-492A-AE5F-9C2487339464}" type="slidenum">
              <a:rPr lang="de-AT" smtClean="0"/>
              <a:pPr/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813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40F5F-6ABF-46BA-8640-1F0DE094B4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900401"/>
          </a:xfrm>
        </p:spPr>
        <p:txBody>
          <a:bodyPr>
            <a:normAutofit fontScale="90000"/>
          </a:bodyPr>
          <a:lstStyle/>
          <a:p>
            <a:r>
              <a:rPr lang="de-AT" u="sng" dirty="0"/>
              <a:t>FALLPRÄSENTATION MIKROBIOLOGIE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667CD7-D9E8-4960-9B61-6074971785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03055"/>
            <a:ext cx="9144000" cy="3232581"/>
          </a:xfrm>
        </p:spPr>
        <p:txBody>
          <a:bodyPr/>
          <a:lstStyle/>
          <a:p>
            <a:r>
              <a:rPr lang="de-AT" dirty="0"/>
              <a:t>Eine 67a Patientin sucht aufgrund von seit 2 Tagen bestehendem Fieber und Husten ihren Hausarzt auf.</a:t>
            </a:r>
          </a:p>
          <a:p>
            <a:r>
              <a:rPr lang="de-AT" dirty="0"/>
              <a:t>Zuhause nahm sie bereits Mexalen 500mg ein, worauf sich die Temperatur für kurze Zeit senken ließ.</a:t>
            </a:r>
          </a:p>
          <a:p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655097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8F003F-B099-45B4-A8E2-408F7BDBE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u="sng" dirty="0"/>
              <a:t>Harn und Stuhl Ag</a:t>
            </a:r>
          </a:p>
        </p:txBody>
      </p:sp>
      <p:pic>
        <p:nvPicPr>
          <p:cNvPr id="5" name="Content Placeholder 4" descr="Table&#10;&#10;Description automatically generated">
            <a:extLst>
              <a:ext uri="{FF2B5EF4-FFF2-40B4-BE49-F238E27FC236}">
                <a16:creationId xmlns:a16="http://schemas.microsoft.com/office/drawing/2014/main" id="{67156502-8A1C-4A38-B80E-E794C3BAA2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1836" y="3687579"/>
            <a:ext cx="6268325" cy="1581371"/>
          </a:xfrm>
        </p:spPr>
      </p:pic>
      <p:pic>
        <p:nvPicPr>
          <p:cNvPr id="7" name="Picture 6" descr="Table&#10;&#10;Description automatically generated with medium confidence">
            <a:extLst>
              <a:ext uri="{FF2B5EF4-FFF2-40B4-BE49-F238E27FC236}">
                <a16:creationId xmlns:a16="http://schemas.microsoft.com/office/drawing/2014/main" id="{8E2993BA-DDFC-4BE4-8379-4A22511A92D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6993" y="2172893"/>
            <a:ext cx="6878010" cy="1514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142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2D9597-622A-433B-89C0-A92B083BA5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AT" u="sng" dirty="0"/>
              <a:t>Therapie </a:t>
            </a:r>
            <a:br>
              <a:rPr lang="de-AT" u="sng" dirty="0"/>
            </a:br>
            <a:r>
              <a:rPr lang="de-AT" i="0" u="sng" dirty="0">
                <a:effectLst/>
              </a:rPr>
              <a:t>Clostridioides-difficile-Infektion</a:t>
            </a:r>
            <a:br>
              <a:rPr lang="de-AT" b="1" i="0" dirty="0">
                <a:solidFill>
                  <a:srgbClr val="364149"/>
                </a:solidFill>
                <a:effectLst/>
                <a:latin typeface="Lato" panose="020F0502020204030203" pitchFamily="34" charset="0"/>
              </a:rPr>
            </a:b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32713E-79B9-40C9-B0B0-BC1843B8A8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dirty="0"/>
              <a:t>Umstellung der aktuellen antibiotischen Therapie auf Unasyn 3g 3x tgl</a:t>
            </a:r>
          </a:p>
          <a:p>
            <a:pPr marL="0" indent="0" algn="ctr">
              <a:buNone/>
            </a:pPr>
            <a:r>
              <a:rPr lang="de-AT" dirty="0"/>
              <a:t>+</a:t>
            </a:r>
          </a:p>
          <a:p>
            <a:pPr marL="0" indent="0" algn="ctr">
              <a:buNone/>
            </a:pPr>
            <a:r>
              <a:rPr lang="de-AT" dirty="0"/>
              <a:t>Metronidazol 500mg 3x tgl p.o. Für 14 Tage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Flüssigkeitssubsitution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386994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1DEB8-CFA0-4C4D-8545-EAFCA53BE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u="sng" dirty="0"/>
              <a:t>Vorerkrankungen und Therapie</a:t>
            </a:r>
            <a:br>
              <a:rPr lang="de-AT" u="sng" dirty="0"/>
            </a:br>
            <a:endParaRPr lang="de-AT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AC8C90-E488-4CEB-BF1A-63131CE9C3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Arterielle Hypertonie - Ramipril 2,5mg 1-0-1</a:t>
            </a:r>
          </a:p>
          <a:p>
            <a:pPr marL="0" indent="0" algn="ctr">
              <a:buNone/>
            </a:pPr>
            <a:r>
              <a:rPr lang="de-AT" dirty="0"/>
              <a:t>Hypothyreose - Euthyrox 75</a:t>
            </a:r>
            <a:r>
              <a:rPr lang="de-AT" b="0" i="0" dirty="0">
                <a:effectLst/>
                <a:latin typeface="Google Sans"/>
              </a:rPr>
              <a:t>µg 1-0-0</a:t>
            </a:r>
          </a:p>
          <a:p>
            <a:pPr marL="0" indent="0" algn="ctr">
              <a:buNone/>
            </a:pPr>
            <a:r>
              <a:rPr lang="de-AT" dirty="0">
                <a:latin typeface="Google Sans"/>
              </a:rPr>
              <a:t>Präadipositas mit einem BMI von 28,6 kg/m²</a:t>
            </a:r>
          </a:p>
          <a:p>
            <a:pPr marL="0" indent="0" algn="ctr">
              <a:buNone/>
            </a:pPr>
            <a:r>
              <a:rPr lang="de-AT" dirty="0">
                <a:latin typeface="Google Sans"/>
              </a:rPr>
              <a:t>Prädiabetes HbA1c 6,3% - Lebensstilmodifikation</a:t>
            </a:r>
          </a:p>
          <a:p>
            <a:pPr marL="0" indent="0" algn="ctr">
              <a:buNone/>
            </a:pPr>
            <a:r>
              <a:rPr lang="de-AT" dirty="0">
                <a:latin typeface="Google Sans"/>
              </a:rPr>
              <a:t>Keine bekannten Allergien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542268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3160F-9075-4002-B069-5EA6AAAC65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u="sng" dirty="0"/>
              <a:t>Klinische Untersuchung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077C1-C0D8-4E5A-91F7-E0999216A3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de-AT" dirty="0"/>
              <a:t>RR: 147/82</a:t>
            </a:r>
          </a:p>
          <a:p>
            <a:pPr marL="0" indent="0" algn="ctr">
              <a:buNone/>
            </a:pPr>
            <a:r>
              <a:rPr lang="de-AT" dirty="0"/>
              <a:t>HF: 78</a:t>
            </a:r>
          </a:p>
          <a:p>
            <a:pPr marL="0" indent="0" algn="ctr">
              <a:buNone/>
            </a:pPr>
            <a:r>
              <a:rPr lang="de-AT" dirty="0"/>
              <a:t>AF: 18</a:t>
            </a:r>
          </a:p>
          <a:p>
            <a:pPr marL="0" indent="0" algn="ctr">
              <a:buNone/>
            </a:pPr>
            <a:r>
              <a:rPr lang="de-AT" dirty="0"/>
              <a:t>SpO2: 96%</a:t>
            </a:r>
          </a:p>
          <a:p>
            <a:pPr marL="0" indent="0" algn="ctr">
              <a:buNone/>
            </a:pPr>
            <a:r>
              <a:rPr lang="de-AT" dirty="0"/>
              <a:t>Temperatur: 38,7°C </a:t>
            </a:r>
          </a:p>
          <a:p>
            <a:pPr marL="0" indent="0" algn="ctr">
              <a:buNone/>
            </a:pPr>
            <a:r>
              <a:rPr lang="de-AT" dirty="0"/>
              <a:t>feinblasige RG`</a:t>
            </a:r>
            <a:r>
              <a:rPr lang="de-AT"/>
              <a:t>s links </a:t>
            </a:r>
            <a:r>
              <a:rPr lang="de-AT" dirty="0"/>
              <a:t>basal</a:t>
            </a:r>
          </a:p>
          <a:p>
            <a:pPr marL="0" indent="0" algn="ctr">
              <a:buNone/>
            </a:pPr>
            <a:r>
              <a:rPr lang="de-AT" dirty="0"/>
              <a:t>gelblich/rötlicher Auswurf</a:t>
            </a:r>
          </a:p>
          <a:p>
            <a:pPr marL="0" indent="0" algn="ctr">
              <a:buNone/>
            </a:pPr>
            <a:r>
              <a:rPr lang="de-AT" dirty="0"/>
              <a:t>Schmerzen beim Einatmen</a:t>
            </a:r>
          </a:p>
          <a:p>
            <a:pPr marL="0" indent="0" algn="ctr">
              <a:buNone/>
            </a:pPr>
            <a:r>
              <a:rPr lang="de-AT" dirty="0"/>
              <a:t>Myalgien</a:t>
            </a:r>
          </a:p>
        </p:txBody>
      </p:sp>
    </p:spTree>
    <p:extLst>
      <p:ext uri="{BB962C8B-B14F-4D97-AF65-F5344CB8AC3E}">
        <p14:creationId xmlns:p14="http://schemas.microsoft.com/office/powerpoint/2010/main" val="904405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C7EDA-244E-4CD8-9BB0-8F6867D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u="sng" dirty="0"/>
              <a:t>Verdachtsdiagnose - Pneumonie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BFEA6D-242F-4669-B7BB-B7BFF26D1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dirty="0"/>
              <a:t>C – Confusion </a:t>
            </a:r>
          </a:p>
          <a:p>
            <a:pPr marL="0" indent="0" algn="ctr">
              <a:buNone/>
            </a:pPr>
            <a:r>
              <a:rPr lang="de-AT" dirty="0"/>
              <a:t>R – respiratory rate </a:t>
            </a:r>
            <a:r>
              <a:rPr lang="de-AT" b="1" i="0" dirty="0">
                <a:solidFill>
                  <a:srgbClr val="1A1C1C"/>
                </a:solidFill>
                <a:effectLst/>
                <a:latin typeface="Lato" panose="020F0502020204030203" pitchFamily="34" charset="0"/>
              </a:rPr>
              <a:t>≥ </a:t>
            </a:r>
            <a:r>
              <a:rPr lang="de-AT" dirty="0"/>
              <a:t>30/min</a:t>
            </a:r>
          </a:p>
          <a:p>
            <a:pPr marL="0" indent="0" algn="ctr">
              <a:buNone/>
            </a:pPr>
            <a:r>
              <a:rPr lang="de-AT" dirty="0"/>
              <a:t>B – blood presure sys </a:t>
            </a:r>
            <a:r>
              <a:rPr lang="de-AT" b="0" i="0" dirty="0">
                <a:effectLst/>
                <a:latin typeface="arial" panose="020B0604020202020204" pitchFamily="34" charset="0"/>
              </a:rPr>
              <a:t>≤90 ; dia ≤60</a:t>
            </a:r>
            <a:endParaRPr lang="de-AT" dirty="0"/>
          </a:p>
          <a:p>
            <a:pPr marL="0" indent="0" algn="ctr">
              <a:buNone/>
            </a:pPr>
            <a:r>
              <a:rPr lang="de-AT" dirty="0"/>
              <a:t>65 – age &gt; 65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0 = ambulant</a:t>
            </a:r>
          </a:p>
          <a:p>
            <a:pPr marL="0" indent="0" algn="ctr">
              <a:buNone/>
            </a:pPr>
            <a:r>
              <a:rPr lang="de-AT" i="0" dirty="0">
                <a:solidFill>
                  <a:srgbClr val="1A1C1C"/>
                </a:solidFill>
                <a:effectLst/>
              </a:rPr>
              <a:t>1 – 2 = stationäre Aufnahme</a:t>
            </a:r>
          </a:p>
          <a:p>
            <a:pPr marL="0" indent="0" algn="ctr">
              <a:buNone/>
            </a:pPr>
            <a:r>
              <a:rPr lang="de-AT" b="1" i="0" dirty="0">
                <a:solidFill>
                  <a:srgbClr val="1A1C1C"/>
                </a:solidFill>
                <a:effectLst/>
                <a:latin typeface="Lato" panose="020F0502020204030203" pitchFamily="34" charset="0"/>
              </a:rPr>
              <a:t>≥</a:t>
            </a:r>
            <a:r>
              <a:rPr lang="de-AT" i="0" dirty="0">
                <a:solidFill>
                  <a:srgbClr val="1A1C1C"/>
                </a:solidFill>
                <a:effectLst/>
              </a:rPr>
              <a:t>3 = intensivmedizinische Versorgung erwägen</a:t>
            </a:r>
            <a:endParaRPr lang="de-AT" dirty="0"/>
          </a:p>
          <a:p>
            <a:pPr marL="0" indent="0" algn="ctr">
              <a:buNone/>
            </a:pP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93324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3208E8-B464-4D93-B43E-05789785E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u="sng" dirty="0"/>
              <a:t>Therapie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7AC465-2466-422C-9DC7-8300720C31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AT" dirty="0"/>
              <a:t>Amoxicillin/Clavulansäure 875/125 mg 1-0-1 für 7 Tage</a:t>
            </a:r>
          </a:p>
          <a:p>
            <a:pPr marL="0" indent="0" algn="ctr">
              <a:buNone/>
            </a:pPr>
            <a:r>
              <a:rPr lang="de-AT" dirty="0"/>
              <a:t>Mexalen 500mg 4x täglich</a:t>
            </a:r>
          </a:p>
          <a:p>
            <a:pPr marL="0" indent="0" algn="ctr">
              <a:buNone/>
            </a:pPr>
            <a:r>
              <a:rPr lang="de-AT" dirty="0"/>
              <a:t>Körperliche Schonung</a:t>
            </a:r>
          </a:p>
          <a:p>
            <a:pPr marL="0" indent="0" algn="ctr">
              <a:buNone/>
            </a:pPr>
            <a:r>
              <a:rPr lang="de-AT" dirty="0"/>
              <a:t>Ausreichend Flüssigkeitszufuhr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Kontrolle in 3 Tagen</a:t>
            </a:r>
          </a:p>
        </p:txBody>
      </p:sp>
    </p:spTree>
    <p:extLst>
      <p:ext uri="{BB962C8B-B14F-4D97-AF65-F5344CB8AC3E}">
        <p14:creationId xmlns:p14="http://schemas.microsoft.com/office/powerpoint/2010/main" val="30853994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418E45-CDD5-43C7-BC14-246AE08970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u="sng" dirty="0"/>
              <a:t>Kontrolltermin nach 72h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E67805-8DAF-4223-A24E-41CBFEC81F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AT" dirty="0"/>
              <a:t>Die Patientin berichtet über Besserung der Beschwerden.</a:t>
            </a:r>
          </a:p>
          <a:p>
            <a:pPr marL="0" indent="0" algn="ctr">
              <a:buNone/>
            </a:pPr>
            <a:r>
              <a:rPr lang="de-AT" dirty="0"/>
              <a:t>Das Fieber war rückläufig und stabil.</a:t>
            </a:r>
          </a:p>
          <a:p>
            <a:pPr marL="0" indent="0" algn="ctr">
              <a:buNone/>
            </a:pPr>
            <a:r>
              <a:rPr lang="de-AT" dirty="0"/>
              <a:t>Seit gestern Abend jedoch übelriechender, dünnflüssiger Stuhl, Schmerzen im Abdomen und erneuter Fieberschub.</a:t>
            </a:r>
          </a:p>
          <a:p>
            <a:pPr marL="0" indent="0" algn="ctr">
              <a:buNone/>
            </a:pPr>
            <a:r>
              <a:rPr lang="de-AT" dirty="0"/>
              <a:t>Daraufhin erfolgte eine Einweisung in das Krankenhaus. </a:t>
            </a:r>
          </a:p>
          <a:p>
            <a:pPr marL="0" indent="0" algn="ctr">
              <a:buNone/>
            </a:pPr>
            <a:r>
              <a:rPr lang="de-AT" dirty="0"/>
              <a:t>Verdacht auf </a:t>
            </a:r>
            <a:r>
              <a:rPr lang="de-AT" i="0" u="sng" dirty="0">
                <a:effectLst/>
              </a:rPr>
              <a:t>Clostridioides-difficile-Infektion.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0318641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08163-FAD9-4D1A-8381-9360A36AD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u="sng" dirty="0"/>
              <a:t>Diagnostik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91725-0F19-4325-8899-719CB79E76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de-AT" dirty="0"/>
              <a:t>Blutabnahme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Blutkulturen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Thoraxröntgen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Abdomen Sonographie/Abdomenleeraufnahme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Urinuntersuchung auf Pneumokokken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Stuhluntersuchung auf Clostr./diff.</a:t>
            </a:r>
          </a:p>
        </p:txBody>
      </p:sp>
    </p:spTree>
    <p:extLst>
      <p:ext uri="{BB962C8B-B14F-4D97-AF65-F5344CB8AC3E}">
        <p14:creationId xmlns:p14="http://schemas.microsoft.com/office/powerpoint/2010/main" val="268669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4AA46-7B64-4EEE-877C-62AD261AF1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AT" u="sng" dirty="0"/>
              <a:t>Thoraxröntgen</a:t>
            </a:r>
          </a:p>
        </p:txBody>
      </p:sp>
      <p:pic>
        <p:nvPicPr>
          <p:cNvPr id="7" name="Content Placeholder 6" descr="A picture containing x-ray film, blur&#10;&#10;Description automatically generated">
            <a:extLst>
              <a:ext uri="{FF2B5EF4-FFF2-40B4-BE49-F238E27FC236}">
                <a16:creationId xmlns:a16="http://schemas.microsoft.com/office/drawing/2014/main" id="{C76883FC-C6F3-41EB-A20F-C1FE70D00E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1293914"/>
            <a:ext cx="5107709" cy="4883049"/>
          </a:xfrm>
        </p:spPr>
      </p:pic>
    </p:spTree>
    <p:extLst>
      <p:ext uri="{BB962C8B-B14F-4D97-AF65-F5344CB8AC3E}">
        <p14:creationId xmlns:p14="http://schemas.microsoft.com/office/powerpoint/2010/main" val="2394255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AFAEBB-7B58-45E8-A4D6-AE814114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de-AT" i="0" u="sng" dirty="0">
                <a:effectLst/>
              </a:rPr>
              <a:t>Abdomensonographie</a:t>
            </a:r>
            <a:br>
              <a:rPr lang="de-AT" i="0" u="sng" dirty="0">
                <a:effectLst/>
              </a:rPr>
            </a:br>
            <a:r>
              <a:rPr lang="de-AT" i="0" u="sng" dirty="0">
                <a:effectLst/>
              </a:rPr>
              <a:t>Abdomenleeraufnahme</a:t>
            </a:r>
            <a:br>
              <a:rPr lang="de-AT" b="1" i="0" dirty="0">
                <a:solidFill>
                  <a:srgbClr val="364149"/>
                </a:solidFill>
                <a:effectLst/>
                <a:latin typeface="Lato" panose="020F0502020204030203" pitchFamily="34" charset="0"/>
              </a:rPr>
            </a:br>
            <a:endParaRPr lang="de-AT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254157-95AC-4474-A5B3-29C40FA8EB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AT" dirty="0"/>
              <a:t>Sonographie des Abdomen zeigte keine freie Flüssigkeit, keine dilatierten Darmschlingen, keine vergrößerten LK</a:t>
            </a:r>
          </a:p>
          <a:p>
            <a:pPr marL="0" indent="0" algn="ctr">
              <a:buNone/>
            </a:pPr>
            <a:r>
              <a:rPr lang="de-AT" dirty="0"/>
              <a:t>gesteigerte Peristaltik</a:t>
            </a:r>
          </a:p>
          <a:p>
            <a:pPr marL="0" indent="0" algn="ctr">
              <a:buNone/>
            </a:pPr>
            <a:endParaRPr lang="de-AT" dirty="0"/>
          </a:p>
          <a:p>
            <a:pPr marL="0" indent="0" algn="ctr">
              <a:buNone/>
            </a:pPr>
            <a:r>
              <a:rPr lang="de-AT" dirty="0"/>
              <a:t>Abdomenleeraufnahme zeigte kein Hinweis auf ein Ileus </a:t>
            </a:r>
          </a:p>
          <a:p>
            <a:pPr marL="0" indent="0" algn="ctr">
              <a:buNone/>
            </a:pPr>
            <a:r>
              <a:rPr lang="de-AT" dirty="0"/>
              <a:t>oder auf ein</a:t>
            </a:r>
          </a:p>
          <a:p>
            <a:pPr marL="0" indent="0" algn="ctr">
              <a:buNone/>
            </a:pPr>
            <a:r>
              <a:rPr lang="de-AT" dirty="0"/>
              <a:t>toxisches Megakolon</a:t>
            </a:r>
          </a:p>
        </p:txBody>
      </p:sp>
    </p:spTree>
    <p:extLst>
      <p:ext uri="{BB962C8B-B14F-4D97-AF65-F5344CB8AC3E}">
        <p14:creationId xmlns:p14="http://schemas.microsoft.com/office/powerpoint/2010/main" val="5248921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536</Words>
  <Application>Microsoft Office PowerPoint</Application>
  <PresentationFormat>Widescreen</PresentationFormat>
  <Paragraphs>90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Arial</vt:lpstr>
      <vt:lpstr>Calibri</vt:lpstr>
      <vt:lpstr>Calibri Light</vt:lpstr>
      <vt:lpstr>Google Sans</vt:lpstr>
      <vt:lpstr>Lato</vt:lpstr>
      <vt:lpstr>Office Theme</vt:lpstr>
      <vt:lpstr>FALLPRÄSENTATION MIKROBIOLOGIE</vt:lpstr>
      <vt:lpstr>Vorerkrankungen und Therapie </vt:lpstr>
      <vt:lpstr>Klinische Untersuchung</vt:lpstr>
      <vt:lpstr>Verdachtsdiagnose - Pneumonie</vt:lpstr>
      <vt:lpstr>Therapie</vt:lpstr>
      <vt:lpstr>Kontrolltermin nach 72h</vt:lpstr>
      <vt:lpstr>Diagnostik</vt:lpstr>
      <vt:lpstr>Thoraxröntgen</vt:lpstr>
      <vt:lpstr>Abdomensonographie Abdomenleeraufnahme </vt:lpstr>
      <vt:lpstr>Harn und Stuhl Ag</vt:lpstr>
      <vt:lpstr>Therapie  Clostridioides-difficile-Infektion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FALLPRÄSENDATION MIKROBIOLOGIE</dc:title>
  <dc:creator>Bernhard Fössl</dc:creator>
  <cp:lastModifiedBy>Bernhard Fössl</cp:lastModifiedBy>
  <cp:revision>9</cp:revision>
  <dcterms:created xsi:type="dcterms:W3CDTF">2021-11-07T16:12:26Z</dcterms:created>
  <dcterms:modified xsi:type="dcterms:W3CDTF">2021-11-10T10:45:54Z</dcterms:modified>
</cp:coreProperties>
</file>