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  <p:sldMasterId id="2147483835" r:id="rId2"/>
  </p:sldMasterIdLst>
  <p:notesMasterIdLst>
    <p:notesMasterId r:id="rId16"/>
  </p:notesMasterIdLst>
  <p:sldIdLst>
    <p:sldId id="257" r:id="rId3"/>
    <p:sldId id="281" r:id="rId4"/>
    <p:sldId id="283" r:id="rId5"/>
    <p:sldId id="264" r:id="rId6"/>
    <p:sldId id="282" r:id="rId7"/>
    <p:sldId id="290" r:id="rId8"/>
    <p:sldId id="286" r:id="rId9"/>
    <p:sldId id="288" r:id="rId10"/>
    <p:sldId id="285" r:id="rId11"/>
    <p:sldId id="287" r:id="rId12"/>
    <p:sldId id="289" r:id="rId13"/>
    <p:sldId id="291" r:id="rId14"/>
    <p:sldId id="271" r:id="rId15"/>
  </p:sldIdLst>
  <p:sldSz cx="9144000" cy="5143500" type="screen16x9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ELFOLIEN" id="{CF8BF702-06E5-AB4E-A980-7E04AD5F90F7}">
          <p14:sldIdLst>
            <p14:sldId id="257"/>
          </p14:sldIdLst>
        </p14:section>
        <p14:section name="TEXTFOLIEN" id="{91BAD3D5-667E-B046-B6E0-14D9A6F7F303}">
          <p14:sldIdLst>
            <p14:sldId id="281"/>
            <p14:sldId id="283"/>
            <p14:sldId id="264"/>
            <p14:sldId id="282"/>
            <p14:sldId id="290"/>
            <p14:sldId id="286"/>
            <p14:sldId id="288"/>
            <p14:sldId id="285"/>
            <p14:sldId id="287"/>
            <p14:sldId id="289"/>
            <p14:sldId id="291"/>
          </p14:sldIdLst>
        </p14:section>
        <p14:section name="ENDFOLIE" id="{9035AA2C-37F9-1042-9D6E-C64C47773CFB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8" orient="horz" pos="174" userDrawn="1">
          <p15:clr>
            <a:srgbClr val="A4A3A4"/>
          </p15:clr>
        </p15:guide>
        <p15:guide id="9" orient="horz" pos="1622" userDrawn="1">
          <p15:clr>
            <a:srgbClr val="A4A3A4"/>
          </p15:clr>
        </p15:guide>
        <p15:guide id="10" pos="2948" userDrawn="1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F0"/>
    <a:srgbClr val="ED6A5A"/>
    <a:srgbClr val="1E5492"/>
    <a:srgbClr val="B83838"/>
    <a:srgbClr val="7FA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732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32" y="162"/>
      </p:cViewPr>
      <p:guideLst>
        <p:guide orient="horz" pos="3067"/>
        <p:guide orient="horz" pos="174"/>
        <p:guide orient="horz" pos="1622"/>
        <p:guide pos="2948"/>
        <p:guide pos="2812"/>
        <p:guide pos="2880"/>
        <p:guide pos="2881"/>
      </p:guideLst>
    </p:cSldViewPr>
  </p:slideViewPr>
  <p:outlineViewPr>
    <p:cViewPr>
      <p:scale>
        <a:sx n="33" d="100"/>
        <a:sy n="33" d="100"/>
      </p:scale>
      <p:origin x="0" y="1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4266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FC4E21-D79C-3142-A77C-D3F52078FE81}" type="datetimeFigureOut">
              <a:rPr lang="de-DE"/>
              <a:pPr>
                <a:defRPr/>
              </a:pPr>
              <a:t>09.03.2022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D371E-E4F5-1746-83A7-8014EE197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74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C-Peptid repräsentativ für endogene Insulinproduktion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3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80000" y="2571750"/>
            <a:ext cx="4464000" cy="23050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2571750"/>
            <a:ext cx="4464000" cy="2305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863601" y="1367015"/>
            <a:ext cx="7416800" cy="52322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2" y="2022919"/>
            <a:ext cx="7416799" cy="21544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n-lt"/>
                <a:cs typeface="Palatino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6193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6193" y="3336169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384000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901807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3384000" y="3336168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901807" y="3339655"/>
            <a:ext cx="2375999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66194" y="956122"/>
            <a:ext cx="7414206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658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Tabelle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49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64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klei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50"/>
            <a:ext cx="3698128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24400" y="1492250"/>
            <a:ext cx="3556000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3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2971800" y="950912"/>
            <a:ext cx="6180667" cy="3925887"/>
          </a:xfrm>
          <a:custGeom>
            <a:avLst/>
            <a:gdLst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0 w 5834057"/>
              <a:gd name="connsiteY3" fmla="*/ 5025941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556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474133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347134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47134 w 5842524"/>
              <a:gd name="connsiteY3" fmla="*/ 4992074 h 5000541"/>
              <a:gd name="connsiteX4" fmla="*/ 0 w 5842524"/>
              <a:gd name="connsiteY4" fmla="*/ 0 h 50005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13268 w 5842524"/>
              <a:gd name="connsiteY3" fmla="*/ 4992074 h 5000541"/>
              <a:gd name="connsiteX4" fmla="*/ 0 w 5842524"/>
              <a:gd name="connsiteY4" fmla="*/ 0 h 50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524" h="5000541">
                <a:moveTo>
                  <a:pt x="0" y="0"/>
                </a:moveTo>
                <a:lnTo>
                  <a:pt x="5842524" y="237067"/>
                </a:lnTo>
                <a:cubicBezTo>
                  <a:pt x="5839702" y="1824892"/>
                  <a:pt x="5836879" y="3412716"/>
                  <a:pt x="5834057" y="5000541"/>
                </a:cubicBezTo>
                <a:lnTo>
                  <a:pt x="313268" y="499207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403350" y="4038600"/>
            <a:ext cx="1673950" cy="0"/>
          </a:xfrm>
          <a:prstGeom prst="line">
            <a:avLst/>
          </a:prstGeom>
          <a:ln>
            <a:solidFill>
              <a:srgbClr val="ED6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403350" y="4137645"/>
            <a:ext cx="1754717" cy="37655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9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03350" y="2471285"/>
            <a:ext cx="4514851" cy="104644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925886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4" y="2309402"/>
            <a:ext cx="6316817" cy="523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34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3793752"/>
            <a:ext cx="1188720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78142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>
            <a:lvl1pPr>
              <a:defRPr sz="750" baseline="0"/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3"/>
          </p:nvPr>
        </p:nvSpPr>
        <p:spPr>
          <a:xfrm>
            <a:off x="3354295" y="1492250"/>
            <a:ext cx="4634005" cy="25040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FontTx/>
              <a:buNone/>
              <a:defRPr sz="2000" b="1" i="0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AT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55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rgbClr val="1E5492"/>
                </a:solidFill>
              </a:defRPr>
            </a:lvl1pPr>
            <a:lvl2pPr marL="540000" indent="-270000" defTabSz="180900">
              <a:buFont typeface="Arial" panose="020B0604020202020204" pitchFamily="34" charset="0"/>
              <a:buChar char="•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63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+mj-lt"/>
              <a:buAutoNum type="arabicPeriod"/>
              <a:defRPr sz="1500" b="0" i="0" baseline="0">
                <a:solidFill>
                  <a:srgbClr val="1E5492"/>
                </a:solidFill>
              </a:defRPr>
            </a:lvl1pPr>
            <a:lvl2pPr marL="540000" indent="-270000">
              <a:buFont typeface="+mj-lt"/>
              <a:buAutoNum type="alphaLcPeriod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357533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6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4764" y="1492250"/>
            <a:ext cx="3595635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4764" y="4070983"/>
            <a:ext cx="3595635" cy="6613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3599" y="1492250"/>
            <a:ext cx="3597749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3600" y="4072466"/>
            <a:ext cx="3597749" cy="6598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0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hf sldNum="0" hd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3072" userDrawn="1">
          <p15:clr>
            <a:srgbClr val="F26B43"/>
          </p15:clr>
        </p15:guide>
        <p15:guide id="4" pos="5397" userDrawn="1">
          <p15:clr>
            <a:srgbClr val="F26B43"/>
          </p15:clr>
        </p15:guide>
        <p15:guide id="5" pos="363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pos="544" userDrawn="1">
          <p15:clr>
            <a:srgbClr val="F26B43"/>
          </p15:clr>
        </p15:guide>
        <p15:guide id="8" pos="5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 txBox="1">
            <a:spLocks/>
          </p:cNvSpPr>
          <p:nvPr/>
        </p:nvSpPr>
        <p:spPr>
          <a:xfrm>
            <a:off x="576264" y="4868467"/>
            <a:ext cx="7412038" cy="13454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" b="0" i="0" kern="0" spc="40" baseline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700" baseline="0" dirty="0">
                <a:solidFill>
                  <a:srgbClr val="1E5492"/>
                </a:solidFill>
                <a:latin typeface="Calibri"/>
                <a:cs typeface="Calibri"/>
              </a:rPr>
              <a:t>Titel der Präsentation | Datum | Name (im Folienmaster editieren)</a:t>
            </a:r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sp>
        <p:nvSpPr>
          <p:cNvPr id="12" name="Foliennummernplatzhalter 7"/>
          <p:cNvSpPr txBox="1">
            <a:spLocks/>
          </p:cNvSpPr>
          <p:nvPr/>
        </p:nvSpPr>
        <p:spPr>
          <a:xfrm>
            <a:off x="7988301" y="4876801"/>
            <a:ext cx="579437" cy="12620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r" defTabSz="457200" rtl="0" eaLnBrk="1" latinLnBrk="0" hangingPunct="1">
              <a:defRPr sz="600" kern="120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6772A2-F3A3-E84E-AFD4-4C645F73BBCF}" type="slidenum">
              <a:rPr lang="de-DE" sz="700" baseline="0" smtClean="0">
                <a:solidFill>
                  <a:srgbClr val="1E5492"/>
                </a:solidFill>
                <a:latin typeface="Calibri"/>
                <a:cs typeface="Calibri"/>
              </a:rPr>
              <a:pPr>
                <a:defRPr/>
              </a:pPr>
              <a:t>‹Nr.›</a:t>
            </a:fld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23" r:id="rId3"/>
    <p:sldLayoutId id="2147483938" r:id="rId4"/>
    <p:sldLayoutId id="2147483924" r:id="rId5"/>
    <p:sldLayoutId id="2147483926" r:id="rId6"/>
    <p:sldLayoutId id="2147483936" r:id="rId7"/>
    <p:sldLayoutId id="2147483927" r:id="rId8"/>
    <p:sldLayoutId id="2147483914" r:id="rId9"/>
    <p:sldLayoutId id="2147483915" r:id="rId10"/>
    <p:sldLayoutId id="2147483916" r:id="rId11"/>
  </p:sldLayoutIdLst>
  <p:hf sldNum="0"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orient="horz" pos="940" userDrawn="1">
          <p15:clr>
            <a:srgbClr val="F26B43"/>
          </p15:clr>
        </p15:guide>
        <p15:guide id="8" pos="544" userDrawn="1">
          <p15:clr>
            <a:srgbClr val="F26B43"/>
          </p15:clr>
        </p15:guide>
        <p15:guide id="9" pos="5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8715"/>
          <a:stretch/>
        </p:blipFill>
        <p:spPr>
          <a:xfrm>
            <a:off x="0" y="2571749"/>
            <a:ext cx="4451274" cy="23050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Fallvorstellung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Sophia Firbas I  </a:t>
            </a:r>
            <a:r>
              <a:rPr lang="de-DE" dirty="0" err="1">
                <a:ea typeface="+mn-ea"/>
              </a:rPr>
              <a:t>I</a:t>
            </a:r>
            <a:r>
              <a:rPr lang="de-DE" dirty="0">
                <a:ea typeface="+mn-ea"/>
              </a:rPr>
              <a:t>. Interne  I  09.03.2022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Pankreashormone: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Insulin (2,6 – 24,9 µU/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    &lt;1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hc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-Peptid (1,1 – 4,4ng/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   0,47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Autoantikörper: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Inselzell-AK positiv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Glutamatdecarboxylase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-AK positiv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Weiterführende Diagnostik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4793942" y="3453414"/>
            <a:ext cx="719091" cy="585926"/>
          </a:xfrm>
          <a:prstGeom prst="rightArrow">
            <a:avLst/>
          </a:prstGeom>
          <a:solidFill>
            <a:srgbClr val="CCD8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5655076" y="3355759"/>
            <a:ext cx="2166151" cy="870012"/>
          </a:xfrm>
          <a:prstGeom prst="rect">
            <a:avLst/>
          </a:prstGeom>
          <a:solidFill>
            <a:srgbClr val="CCD8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779363" y="3604333"/>
            <a:ext cx="20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1E5492"/>
                </a:solidFill>
                <a:latin typeface="Palatino Linotype Fett" charset="0"/>
              </a:rPr>
              <a:t>LADA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5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Sonderform des Typ 1 Diabetes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Klinische Manifestation als Typ 2 Diabetes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Rasche Progredienz zur Insulinpflichtigkeit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Diabetesantikörper (Inselzell-AK, GAD65-AK, ZnT8-AK)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LADA (</a:t>
            </a:r>
            <a:r>
              <a:rPr lang="de-DE" dirty="0" err="1"/>
              <a:t>late-onset</a:t>
            </a:r>
            <a:r>
              <a:rPr lang="de-DE" dirty="0"/>
              <a:t> autoimmune </a:t>
            </a:r>
            <a:r>
              <a:rPr lang="de-DE" dirty="0" err="1"/>
              <a:t>diabetes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adult)</a:t>
            </a:r>
          </a:p>
        </p:txBody>
      </p:sp>
    </p:spTree>
    <p:extLst>
      <p:ext uri="{BB962C8B-B14F-4D97-AF65-F5344CB8AC3E}">
        <p14:creationId xmlns:p14="http://schemas.microsoft.com/office/powerpoint/2010/main" val="9745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Autoantikörperbestimmung bei: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- Junge Erwachsene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- Autoimmunerkrankungen in der Anamnese/Familienanamnese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- Schlanke Patienten mit schlechtem Ansprechen auf initiale Therapie</a:t>
            </a:r>
            <a:b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mit Metformin/Sulfonylharnstoff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LADA (</a:t>
            </a:r>
            <a:r>
              <a:rPr lang="de-DE" dirty="0" err="1"/>
              <a:t>late-onset</a:t>
            </a:r>
            <a:r>
              <a:rPr lang="de-DE" dirty="0"/>
              <a:t> autoimmune </a:t>
            </a:r>
            <a:r>
              <a:rPr lang="de-DE" dirty="0" err="1"/>
              <a:t>diabetes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adult)</a:t>
            </a:r>
          </a:p>
        </p:txBody>
      </p:sp>
    </p:spTree>
    <p:extLst>
      <p:ext uri="{BB962C8B-B14F-4D97-AF65-F5344CB8AC3E}">
        <p14:creationId xmlns:p14="http://schemas.microsoft.com/office/powerpoint/2010/main" val="11204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7314" y="1033605"/>
            <a:ext cx="6840988" cy="1046440"/>
          </a:xfrm>
        </p:spPr>
        <p:txBody>
          <a:bodyPr/>
          <a:lstStyle/>
          <a:p>
            <a:r>
              <a:rPr lang="de-DE" dirty="0"/>
              <a:t>Danke für die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3F4404-257A-4E39-B22B-084902E78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94" y="1857621"/>
            <a:ext cx="3768140" cy="262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Kommt um 2:00 morgens mit dem NEF in die ZNA: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Tachypnoe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Marmorierung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Patientin sehr verlangsamt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Vorerkrankungen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dirty="0"/>
          </a:p>
          <a:p>
            <a:pPr lvl="1"/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65 jährige Patientin Frau P.</a:t>
            </a:r>
          </a:p>
        </p:txBody>
      </p:sp>
    </p:spTree>
    <p:extLst>
      <p:ext uri="{BB962C8B-B14F-4D97-AF65-F5344CB8AC3E}">
        <p14:creationId xmlns:p14="http://schemas.microsoft.com/office/powerpoint/2010/main" val="3314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Fremdanamnese durch die Rettung: </a:t>
            </a:r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2 Tagen Husten und Verschlechterung 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AZ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Ausgeprägte Gewichtsabnahme (-20kg in den letzten 9 Monaten)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Spontanglucose: </a:t>
            </a:r>
            <a:r>
              <a:rPr lang="de-AT" sz="1800" dirty="0">
                <a:solidFill>
                  <a:srgbClr val="B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500mg/dl  </a:t>
            </a:r>
          </a:p>
          <a:p>
            <a:pPr lvl="1"/>
            <a:endParaRPr lang="de-DE" dirty="0"/>
          </a:p>
          <a:p>
            <a:pPr lvl="1"/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65 jährige Patientin Frau P.</a:t>
            </a:r>
          </a:p>
        </p:txBody>
      </p:sp>
    </p:spTree>
    <p:extLst>
      <p:ext uri="{BB962C8B-B14F-4D97-AF65-F5344CB8AC3E}">
        <p14:creationId xmlns:p14="http://schemas.microsoft.com/office/powerpoint/2010/main" val="37209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41413"/>
          </a:xfrm>
        </p:spPr>
        <p:txBody>
          <a:bodyPr/>
          <a:lstStyle/>
          <a:p>
            <a:r>
              <a:rPr lang="de-DE" dirty="0" err="1"/>
              <a:t>Astrup</a:t>
            </a:r>
            <a:endParaRPr lang="de-DE" dirty="0"/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50B3F1C-C8F4-4BDB-A2E3-FB29DEF665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370" t="33742" r="44052" b="26052"/>
          <a:stretch/>
        </p:blipFill>
        <p:spPr bwMode="auto">
          <a:xfrm>
            <a:off x="2164975" y="880782"/>
            <a:ext cx="4350125" cy="3429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43653B1-2740-47E8-B499-89D4889A1B91}"/>
              </a:ext>
            </a:extLst>
          </p:cNvPr>
          <p:cNvSpPr/>
          <p:nvPr/>
        </p:nvSpPr>
        <p:spPr>
          <a:xfrm>
            <a:off x="5634317" y="1718363"/>
            <a:ext cx="793377" cy="322095"/>
          </a:xfrm>
          <a:prstGeom prst="ellipse">
            <a:avLst/>
          </a:prstGeom>
          <a:noFill/>
          <a:ln w="28575">
            <a:solidFill>
              <a:srgbClr val="B838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81EE1A8-E500-4C92-B855-A20EB9F20324}"/>
              </a:ext>
            </a:extLst>
          </p:cNvPr>
          <p:cNvSpPr/>
          <p:nvPr/>
        </p:nvSpPr>
        <p:spPr>
          <a:xfrm>
            <a:off x="5634316" y="3865283"/>
            <a:ext cx="793377" cy="322095"/>
          </a:xfrm>
          <a:prstGeom prst="ellipse">
            <a:avLst/>
          </a:prstGeom>
          <a:noFill/>
          <a:ln w="28575">
            <a:solidFill>
              <a:srgbClr val="B838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41413"/>
          </a:xfrm>
        </p:spPr>
        <p:txBody>
          <a:bodyPr/>
          <a:lstStyle/>
          <a:p>
            <a:r>
              <a:rPr lang="de-DE" dirty="0"/>
              <a:t>Harnbefund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A9C8373-E738-41BA-B4FA-6435104EBB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74" t="1849" r="44675" b="37203"/>
          <a:stretch/>
        </p:blipFill>
        <p:spPr>
          <a:xfrm>
            <a:off x="1798063" y="1552175"/>
            <a:ext cx="4255033" cy="1974796"/>
          </a:xfrm>
          <a:prstGeom prst="rect">
            <a:avLst/>
          </a:prstGeom>
        </p:spPr>
      </p:pic>
      <p:pic>
        <p:nvPicPr>
          <p:cNvPr id="14" name="Bildplatzhalter 12">
            <a:extLst>
              <a:ext uri="{FF2B5EF4-FFF2-40B4-BE49-F238E27FC236}">
                <a16:creationId xmlns:a16="http://schemas.microsoft.com/office/drawing/2014/main" id="{425B397C-ED22-4222-9ED0-CA666BC80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28" t="1849" r="2195" b="37203"/>
          <a:stretch/>
        </p:blipFill>
        <p:spPr>
          <a:xfrm>
            <a:off x="5932074" y="1552175"/>
            <a:ext cx="1355805" cy="19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/>
              <a:t>CRP 33</a:t>
            </a:r>
          </a:p>
          <a:p>
            <a:pPr lvl="1"/>
            <a:r>
              <a:rPr lang="de-DE" sz="1800" dirty="0"/>
              <a:t>Kreatinin 1,3</a:t>
            </a:r>
          </a:p>
          <a:p>
            <a:pPr lvl="1"/>
            <a:r>
              <a:rPr lang="de-DE" sz="1800" dirty="0"/>
              <a:t>Natrium 129</a:t>
            </a:r>
          </a:p>
          <a:p>
            <a:pPr lvl="1"/>
            <a:r>
              <a:rPr lang="de-AT" sz="1800" dirty="0">
                <a:solidFill>
                  <a:srgbClr val="B83838"/>
                </a:solidFill>
              </a:rPr>
              <a:t>HbA1c 15,7%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11766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4IE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Actrapid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i.v.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Elomel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NaBIC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100ml</a:t>
            </a:r>
          </a:p>
          <a:p>
            <a:pPr lvl="1"/>
            <a:endParaRPr lang="de-DE" dirty="0"/>
          </a:p>
          <a:p>
            <a:pPr lvl="1"/>
            <a:endParaRPr lang="de-AT" dirty="0"/>
          </a:p>
          <a:p>
            <a:pPr marL="270000" lvl="1" indent="0">
              <a:buNone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1E5492"/>
                </a:solidFill>
                <a:effectLst/>
                <a:uLnTx/>
                <a:uFillTx/>
                <a:latin typeface="Palatino Linotype Fett" charset="0"/>
                <a:ea typeface="ＭＳ Ｐゴシック" charset="0"/>
              </a:rPr>
              <a:t>  Intensivstation</a:t>
            </a:r>
            <a:endParaRPr lang="de-AT" dirty="0"/>
          </a:p>
          <a:p>
            <a:pPr lvl="1"/>
            <a:r>
              <a:rPr lang="de-AT" sz="1800" dirty="0" err="1"/>
              <a:t>Insulinperfusor</a:t>
            </a:r>
            <a:endParaRPr lang="de-AT" sz="1800" dirty="0"/>
          </a:p>
          <a:p>
            <a:pPr lvl="1"/>
            <a:r>
              <a:rPr lang="de-AT" sz="1800" dirty="0"/>
              <a:t>Flüssigkeits- und Kaliumsubstitution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Therapiemaßnahmen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A8C22F49-3348-4099-A6C3-6B0BB82DD0CD}"/>
              </a:ext>
            </a:extLst>
          </p:cNvPr>
          <p:cNvSpPr/>
          <p:nvPr/>
        </p:nvSpPr>
        <p:spPr>
          <a:xfrm>
            <a:off x="637775" y="2870880"/>
            <a:ext cx="514830" cy="241413"/>
          </a:xfrm>
          <a:prstGeom prst="rightArrow">
            <a:avLst/>
          </a:prstGeom>
          <a:solidFill>
            <a:srgbClr val="CCD8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80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4DBC123-DB80-4F7D-855A-20FAE403E715}"/>
              </a:ext>
            </a:extLst>
          </p:cNvPr>
          <p:cNvSpPr/>
          <p:nvPr/>
        </p:nvSpPr>
        <p:spPr>
          <a:xfrm>
            <a:off x="863600" y="2312894"/>
            <a:ext cx="3316514" cy="1944061"/>
          </a:xfrm>
          <a:prstGeom prst="rect">
            <a:avLst/>
          </a:prstGeom>
          <a:solidFill>
            <a:srgbClr val="CCD8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AT" sz="1800" dirty="0"/>
              <a:t>50 IE </a:t>
            </a:r>
            <a:r>
              <a:rPr lang="de-AT" sz="1800" dirty="0" err="1"/>
              <a:t>Actrapid</a:t>
            </a:r>
            <a:r>
              <a:rPr lang="de-AT" sz="1800" dirty="0"/>
              <a:t> (=0,5 </a:t>
            </a:r>
            <a:r>
              <a:rPr lang="de-AT" sz="1800" dirty="0" err="1"/>
              <a:t>mL</a:t>
            </a:r>
            <a:r>
              <a:rPr lang="de-AT" sz="1800" dirty="0"/>
              <a:t>) ad 50 </a:t>
            </a:r>
            <a:r>
              <a:rPr lang="de-AT" sz="1800" dirty="0" err="1"/>
              <a:t>mL</a:t>
            </a:r>
            <a:r>
              <a:rPr lang="de-AT" sz="1800" dirty="0"/>
              <a:t> NaCl </a:t>
            </a:r>
          </a:p>
          <a:p>
            <a:pPr lvl="1"/>
            <a:r>
              <a:rPr lang="de-AT" sz="1800" dirty="0"/>
              <a:t>1mL = 1IE</a:t>
            </a:r>
            <a:br>
              <a:rPr lang="de-AT" sz="1800" dirty="0"/>
            </a:br>
            <a:endParaRPr lang="de-AT" sz="1800" dirty="0"/>
          </a:p>
          <a:p>
            <a:pPr marL="270000" lvl="1" indent="0">
              <a:buNone/>
            </a:pPr>
            <a:r>
              <a:rPr lang="de-AT" sz="1800" dirty="0"/>
              <a:t>200 - 300 mg/dl   → 1 - 2 IE/h</a:t>
            </a:r>
          </a:p>
          <a:p>
            <a:pPr marL="270000" lvl="1" indent="0">
              <a:buNone/>
            </a:pPr>
            <a:r>
              <a:rPr lang="de-AT" sz="1800" dirty="0"/>
              <a:t>301 - 400 mg/dl   → 2 - 3 IE/h</a:t>
            </a:r>
          </a:p>
          <a:p>
            <a:pPr marL="270000" lvl="1" indent="0">
              <a:buNone/>
            </a:pPr>
            <a:r>
              <a:rPr lang="de-AT" sz="1800" dirty="0"/>
              <a:t>401 - 500 mg/dl   →  3 - 4 IE/h</a:t>
            </a:r>
          </a:p>
          <a:p>
            <a:pPr marL="270000" lvl="1" indent="0">
              <a:buNone/>
            </a:pPr>
            <a:r>
              <a:rPr lang="de-AT" sz="1800" dirty="0"/>
              <a:t>501 - 600 mg/dl   →  4 - 5 IE/h</a:t>
            </a:r>
          </a:p>
          <a:p>
            <a:pPr marL="270000" lvl="1" indent="0">
              <a:buNone/>
            </a:pPr>
            <a:r>
              <a:rPr lang="de-AT" sz="1800" dirty="0"/>
              <a:t>&gt; 601 mg/dl          →  6 IE/h</a:t>
            </a:r>
            <a:br>
              <a:rPr lang="de-AT" sz="1800" dirty="0"/>
            </a:br>
            <a:endParaRPr lang="de-AT" sz="1800" dirty="0"/>
          </a:p>
          <a:p>
            <a:pPr lvl="1"/>
            <a:r>
              <a:rPr lang="de-AT" sz="1800" dirty="0"/>
              <a:t>Stündliche BZ-Kontrollen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 err="1"/>
              <a:t>Insulinperfusor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7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AT" sz="1800" dirty="0"/>
              <a:t>Normalisierung von Glucose und pH Wert</a:t>
            </a:r>
          </a:p>
          <a:p>
            <a:pPr lvl="1"/>
            <a:r>
              <a:rPr lang="de-AT" sz="1800" dirty="0"/>
              <a:t>Verlegung auf Normalstation</a:t>
            </a:r>
          </a:p>
          <a:p>
            <a:pPr lvl="1"/>
            <a:r>
              <a:rPr lang="de-AT" sz="1800" dirty="0"/>
              <a:t>Einleitung einer Basis-Bolus-Insulintherapie</a:t>
            </a:r>
          </a:p>
          <a:p>
            <a:pPr marL="270000" lvl="1" indent="0">
              <a:buNone/>
            </a:pPr>
            <a:r>
              <a:rPr lang="de-AT" sz="1800" dirty="0"/>
              <a:t>         - </a:t>
            </a:r>
            <a:r>
              <a:rPr lang="de-AT" sz="1800" dirty="0" err="1"/>
              <a:t>Toujeo</a:t>
            </a:r>
            <a:endParaRPr lang="de-AT" sz="1800" dirty="0"/>
          </a:p>
          <a:p>
            <a:pPr marL="270000" lvl="1" indent="0">
              <a:buNone/>
            </a:pPr>
            <a:r>
              <a:rPr lang="de-AT" sz="1800" dirty="0"/>
              <a:t>         - </a:t>
            </a:r>
            <a:r>
              <a:rPr lang="de-AT" sz="1800" dirty="0" err="1"/>
              <a:t>Novorapid</a:t>
            </a:r>
            <a:endParaRPr lang="de-AT" sz="1800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70000" lvl="1" indent="0">
              <a:buNone/>
            </a:pPr>
            <a:endParaRPr lang="de-DE" sz="2000" b="1" dirty="0">
              <a:latin typeface="Palatino Linotype Fett" charset="0"/>
            </a:endParaRPr>
          </a:p>
          <a:p>
            <a:pPr marL="270000" lvl="1" indent="0"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65 jährige Patientin Frau P.</a:t>
            </a:r>
          </a:p>
        </p:txBody>
      </p:sp>
    </p:spTree>
    <p:extLst>
      <p:ext uri="{BB962C8B-B14F-4D97-AF65-F5344CB8AC3E}">
        <p14:creationId xmlns:p14="http://schemas.microsoft.com/office/powerpoint/2010/main" val="27148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WGPPTVorlage_16zu9_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-9-Format.pptx" id="{9F6D7336-85BB-4B58-98F6-E8C374147BF1}" vid="{CA1A6EA0-10E9-4164-8548-C58BB970F5B0}"/>
    </a:ext>
  </a:extLst>
</a:theme>
</file>

<file path=ppt/theme/theme2.xml><?xml version="1.0" encoding="utf-8"?>
<a:theme xmlns:a="http://schemas.openxmlformats.org/drawingml/2006/main" name="CONTE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-9-Format.pptx" id="{9F6D7336-85BB-4B58-98F6-E8C374147BF1}" vid="{B7F07035-D7A4-4143-AB51-2E340A716FA6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KWG_Vorlage-Praesentation_16-9-Format</Template>
  <TotalTime>0</TotalTime>
  <Words>288</Words>
  <Application>Microsoft Office PowerPoint</Application>
  <PresentationFormat>Bildschirmpräsentation (16:9)</PresentationFormat>
  <Paragraphs>72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ＭＳ Ｐゴシック</vt:lpstr>
      <vt:lpstr>Abadi MT Condensed Extra Bold</vt:lpstr>
      <vt:lpstr>Arial</vt:lpstr>
      <vt:lpstr>Calibri</vt:lpstr>
      <vt:lpstr>Palatino</vt:lpstr>
      <vt:lpstr>Palatino Linotype Fett</vt:lpstr>
      <vt:lpstr>Times New Roman</vt:lpstr>
      <vt:lpstr>KWGPPTVorlage_16zu9_V01</vt:lpstr>
      <vt:lpstr>CONTENTMASTER</vt:lpstr>
      <vt:lpstr>Fallvorstellung</vt:lpstr>
      <vt:lpstr>65 jährige Patientin Frau P.</vt:lpstr>
      <vt:lpstr>65 jährige Patientin Frau P.</vt:lpstr>
      <vt:lpstr>Astrup</vt:lpstr>
      <vt:lpstr>Harnbefund</vt:lpstr>
      <vt:lpstr>Labor</vt:lpstr>
      <vt:lpstr>Therapiemaßnahmen</vt:lpstr>
      <vt:lpstr>Insulinperfusor</vt:lpstr>
      <vt:lpstr>65 jährige Patientin Frau P.</vt:lpstr>
      <vt:lpstr>Weiterführende Diagnostik</vt:lpstr>
      <vt:lpstr>LADA (late-onset autoimmune diabetes in the adult)</vt:lpstr>
      <vt:lpstr>LADA (late-onset autoimmune diabetes in the adult)</vt:lpstr>
      <vt:lpstr>Danke für die Aufmerksamkeit!</vt:lpstr>
    </vt:vector>
  </TitlesOfParts>
  <Manager>Andreas Scharf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StudentIn</dc:creator>
  <cp:lastModifiedBy>Firbas Sophia Dr.</cp:lastModifiedBy>
  <cp:revision>4</cp:revision>
  <cp:lastPrinted>2016-10-28T14:14:37Z</cp:lastPrinted>
  <dcterms:created xsi:type="dcterms:W3CDTF">2022-03-06T15:12:56Z</dcterms:created>
  <dcterms:modified xsi:type="dcterms:W3CDTF">2022-03-09T10:32:42Z</dcterms:modified>
</cp:coreProperties>
</file>