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sldIdLst>
    <p:sldId id="256" r:id="rId2"/>
    <p:sldId id="257" r:id="rId3"/>
    <p:sldId id="258" r:id="rId4"/>
    <p:sldId id="259" r:id="rId5"/>
    <p:sldId id="271" r:id="rId6"/>
    <p:sldId id="28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3" r:id="rId17"/>
    <p:sldId id="275" r:id="rId18"/>
    <p:sldId id="274" r:id="rId19"/>
    <p:sldId id="272" r:id="rId20"/>
    <p:sldId id="276" r:id="rId21"/>
    <p:sldId id="277" r:id="rId22"/>
    <p:sldId id="27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38A7-2191-4D1B-92DB-9F6F2F06D738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75FD-28E9-4C88-B18F-DCE81564D1B5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8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38A7-2191-4D1B-92DB-9F6F2F06D738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75FD-28E9-4C88-B18F-DCE81564D1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153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38A7-2191-4D1B-92DB-9F6F2F06D738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75FD-28E9-4C88-B18F-DCE81564D1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139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38A7-2191-4D1B-92DB-9F6F2F06D738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75FD-28E9-4C88-B18F-DCE81564D1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296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38A7-2191-4D1B-92DB-9F6F2F06D738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75FD-28E9-4C88-B18F-DCE81564D1B5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95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38A7-2191-4D1B-92DB-9F6F2F06D738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75FD-28E9-4C88-B18F-DCE81564D1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387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38A7-2191-4D1B-92DB-9F6F2F06D738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75FD-28E9-4C88-B18F-DCE81564D1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018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38A7-2191-4D1B-92DB-9F6F2F06D738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75FD-28E9-4C88-B18F-DCE81564D1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757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38A7-2191-4D1B-92DB-9F6F2F06D738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75FD-28E9-4C88-B18F-DCE81564D1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676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DF38A7-2191-4D1B-92DB-9F6F2F06D738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AB75FD-28E9-4C88-B18F-DCE81564D1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008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38A7-2191-4D1B-92DB-9F6F2F06D738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75FD-28E9-4C88-B18F-DCE81564D1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952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DF38A7-2191-4D1B-92DB-9F6F2F06D738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AB75FD-28E9-4C88-B18F-DCE81564D1B5}" type="slidenum">
              <a:rPr lang="de-AT" smtClean="0"/>
              <a:t>‹Nr.›</a:t>
            </a:fld>
            <a:endParaRPr lang="de-A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0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Eine Patientin mit Ulcera</a:t>
            </a:r>
          </a:p>
        </p:txBody>
      </p:sp>
    </p:spTree>
    <p:extLst>
      <p:ext uri="{BB962C8B-B14F-4D97-AF65-F5344CB8AC3E}">
        <p14:creationId xmlns:p14="http://schemas.microsoft.com/office/powerpoint/2010/main" val="211704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1708" y="1127051"/>
            <a:ext cx="10058400" cy="473141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de-AT" sz="4400" dirty="0"/>
              <a:t>Diabetische Ulcera</a:t>
            </a:r>
          </a:p>
          <a:p>
            <a:pPr marL="864108" lvl="1" indent="-571500">
              <a:buFont typeface="Symbol" panose="05050102010706020507" pitchFamily="18" charset="2"/>
              <a:buChar char="-"/>
            </a:pPr>
            <a:r>
              <a:rPr lang="de-AT" sz="3600" dirty="0"/>
              <a:t>Durchblutungsstörung</a:t>
            </a:r>
          </a:p>
          <a:p>
            <a:pPr marL="864108" lvl="1" indent="-571500">
              <a:buFont typeface="Symbol" panose="05050102010706020507" pitchFamily="18" charset="2"/>
              <a:buChar char="-"/>
            </a:pPr>
            <a:r>
              <a:rPr lang="de-AT" sz="3600" dirty="0"/>
              <a:t>Polyneuropathie</a:t>
            </a:r>
          </a:p>
          <a:p>
            <a:pPr marL="292608" lvl="1" indent="0">
              <a:buNone/>
            </a:pPr>
            <a:endParaRPr lang="de-AT" sz="1000" dirty="0"/>
          </a:p>
          <a:p>
            <a:pPr marL="292608" lvl="1" indent="0">
              <a:buNone/>
            </a:pPr>
            <a:endParaRPr lang="de-AT" sz="1000" dirty="0"/>
          </a:p>
          <a:p>
            <a:pPr marL="292608" lvl="1" indent="0">
              <a:buNone/>
            </a:pPr>
            <a:endParaRPr lang="de-AT" sz="1000" dirty="0"/>
          </a:p>
          <a:p>
            <a:pPr marL="292608" lvl="1" indent="0">
              <a:buNone/>
            </a:pPr>
            <a:endParaRPr lang="de-AT" sz="1000" dirty="0"/>
          </a:p>
          <a:p>
            <a:pPr marL="292608" lvl="1" indent="0">
              <a:buNone/>
            </a:pPr>
            <a:endParaRPr lang="de-AT" sz="1000" dirty="0"/>
          </a:p>
          <a:p>
            <a:pPr marL="292608" lvl="1" indent="0">
              <a:buNone/>
            </a:pPr>
            <a:r>
              <a:rPr lang="de-AT" sz="2200" dirty="0"/>
              <a:t> </a:t>
            </a:r>
            <a:r>
              <a:rPr lang="de-AT" sz="2400" dirty="0"/>
              <a:t>-&gt; </a:t>
            </a:r>
            <a:r>
              <a:rPr lang="de-AT" sz="2400" u="sng" dirty="0"/>
              <a:t>Anamnese</a:t>
            </a:r>
            <a:r>
              <a:rPr lang="de-AT" sz="2400" dirty="0"/>
              <a:t>: bekannter (langjähriger) DM, Gefühlsstörungen an Fußsohlen  </a:t>
            </a:r>
          </a:p>
          <a:p>
            <a:pPr marL="292608" lvl="1" indent="0">
              <a:buNone/>
            </a:pPr>
            <a:r>
              <a:rPr lang="de-AT" sz="2400" dirty="0"/>
              <a:t> -&gt; </a:t>
            </a:r>
            <a:r>
              <a:rPr lang="de-AT" sz="2400" u="sng" dirty="0"/>
              <a:t>Status</a:t>
            </a:r>
            <a:r>
              <a:rPr lang="de-AT" sz="2400" dirty="0"/>
              <a:t>: Ulcera an Druckstellen oder nach banalen Verletzungen mit </a:t>
            </a:r>
            <a:r>
              <a:rPr lang="de-AT" sz="2400" dirty="0" err="1"/>
              <a:t>Wundheilungstörung</a:t>
            </a:r>
            <a:r>
              <a:rPr lang="de-AT" sz="2400" dirty="0"/>
              <a:t>, Charcot-Fuß</a:t>
            </a:r>
          </a:p>
          <a:p>
            <a:pPr marL="292608" lvl="1" indent="0">
              <a:buNone/>
            </a:pPr>
            <a:r>
              <a:rPr lang="de-AT" sz="2400" dirty="0"/>
              <a:t> -&gt; </a:t>
            </a:r>
            <a:r>
              <a:rPr lang="de-AT" sz="2400" u="sng" dirty="0"/>
              <a:t>Diagnostik</a:t>
            </a:r>
            <a:r>
              <a:rPr lang="de-AT" sz="2400" dirty="0"/>
              <a:t>: HbA1c, evtl. Neuro-Status (Temperatur und Vibration)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BE7D62-F049-4879-9C6C-5170B4E1FD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4" t="45" r="28475"/>
          <a:stretch/>
        </p:blipFill>
        <p:spPr>
          <a:xfrm>
            <a:off x="7830174" y="882502"/>
            <a:ext cx="1839144" cy="27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4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Unsere Pat.: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Bekannter langjähriger Typ 2 Diabetes – HbA1c = 7.9%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Bekannte </a:t>
            </a:r>
            <a:r>
              <a:rPr lang="de-AT" dirty="0" err="1"/>
              <a:t>diabet</a:t>
            </a:r>
            <a:r>
              <a:rPr lang="de-AT" dirty="0"/>
              <a:t>. PNP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Ulcera an </a:t>
            </a:r>
            <a:r>
              <a:rPr lang="de-AT" dirty="0" err="1"/>
              <a:t>Akren</a:t>
            </a:r>
            <a:r>
              <a:rPr lang="de-AT" dirty="0"/>
              <a:t> und Druckstellen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Füße </a:t>
            </a:r>
            <a:r>
              <a:rPr lang="de-AT" dirty="0" err="1"/>
              <a:t>bds</a:t>
            </a:r>
            <a:r>
              <a:rPr lang="de-AT" dirty="0"/>
              <a:t>. kühl, li&gt;</a:t>
            </a:r>
            <a:r>
              <a:rPr lang="de-AT" dirty="0" err="1"/>
              <a:t>re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 rot="20338201">
            <a:off x="3080085" y="3609019"/>
            <a:ext cx="4383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Welche Form?</a:t>
            </a:r>
          </a:p>
        </p:txBody>
      </p:sp>
    </p:spTree>
    <p:extLst>
      <p:ext uri="{BB962C8B-B14F-4D97-AF65-F5344CB8AC3E}">
        <p14:creationId xmlns:p14="http://schemas.microsoft.com/office/powerpoint/2010/main" val="372625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Unsere Pat.: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Bekannter langjähriger Typ 2 Diabetes – HbA1c = 7.9%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Bekannte </a:t>
            </a:r>
            <a:r>
              <a:rPr lang="de-AT" dirty="0" err="1"/>
              <a:t>diabet</a:t>
            </a:r>
            <a:r>
              <a:rPr lang="de-AT" dirty="0"/>
              <a:t>. PNP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Ulcera an </a:t>
            </a:r>
            <a:r>
              <a:rPr lang="de-AT" dirty="0" err="1"/>
              <a:t>Akren</a:t>
            </a:r>
            <a:r>
              <a:rPr lang="de-AT" dirty="0"/>
              <a:t> und Druckstellen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Füße </a:t>
            </a:r>
            <a:r>
              <a:rPr lang="de-AT" dirty="0" err="1"/>
              <a:t>bds</a:t>
            </a:r>
            <a:r>
              <a:rPr lang="de-AT" dirty="0"/>
              <a:t>. kühl, li&gt;</a:t>
            </a:r>
            <a:r>
              <a:rPr lang="de-AT" dirty="0" err="1"/>
              <a:t>re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  <a:p>
            <a:pPr marL="0" indent="0">
              <a:buNone/>
            </a:pPr>
            <a:r>
              <a:rPr lang="de-AT" sz="3600" dirty="0"/>
              <a:t>				</a:t>
            </a:r>
            <a:r>
              <a:rPr lang="de-AT" sz="3600" dirty="0">
                <a:solidFill>
                  <a:srgbClr val="FF0000"/>
                </a:solidFill>
              </a:rPr>
              <a:t>-&gt; diabetisch, evtl. + ischämisch?</a:t>
            </a:r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 rot="20338201">
            <a:off x="3080085" y="3609019"/>
            <a:ext cx="4383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Welche Form?</a:t>
            </a:r>
          </a:p>
        </p:txBody>
      </p:sp>
    </p:spTree>
    <p:extLst>
      <p:ext uri="{BB962C8B-B14F-4D97-AF65-F5344CB8AC3E}">
        <p14:creationId xmlns:p14="http://schemas.microsoft.com/office/powerpoint/2010/main" val="94284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Diagnostik: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de-AT" sz="3600" dirty="0"/>
                  <a:t>ABI </a:t>
                </a:r>
                <a:r>
                  <a:rPr lang="de-AT" dirty="0"/>
                  <a:t>(=</a:t>
                </a:r>
                <a:r>
                  <a:rPr lang="de-AT" dirty="0" err="1"/>
                  <a:t>ankle</a:t>
                </a:r>
                <a:r>
                  <a:rPr lang="de-AT" dirty="0"/>
                  <a:t>-brachial-</a:t>
                </a:r>
                <a:r>
                  <a:rPr lang="de-AT" dirty="0" err="1"/>
                  <a:t>pressure</a:t>
                </a:r>
                <a:r>
                  <a:rPr lang="de-AT" dirty="0"/>
                  <a:t> </a:t>
                </a:r>
                <a:r>
                  <a:rPr lang="de-AT" dirty="0" err="1"/>
                  <a:t>index</a:t>
                </a:r>
                <a:r>
                  <a:rPr lang="de-AT" dirty="0"/>
                  <a:t>):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A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𝑎𝑚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𝐴𝑟𝑚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𝑎𝑚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𝐵𝑒𝑖𝑛</m:t>
                        </m:r>
                      </m:den>
                    </m:f>
                  </m:oMath>
                </a14:m>
                <a:r>
                  <a:rPr lang="de-AT" dirty="0"/>
                  <a:t>  Ratio &lt;0,9 oder &gt; 1,4 – </a:t>
                </a:r>
                <a:r>
                  <a:rPr lang="de-AT" dirty="0">
                    <a:solidFill>
                      <a:srgbClr val="FF0000"/>
                    </a:solidFill>
                  </a:rPr>
                  <a:t>Hinweis auf </a:t>
                </a:r>
                <a:r>
                  <a:rPr lang="de-AT" dirty="0" err="1">
                    <a:solidFill>
                      <a:srgbClr val="FF0000"/>
                    </a:solidFill>
                  </a:rPr>
                  <a:t>pAVK</a:t>
                </a:r>
                <a:endParaRPr lang="de-A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de-AT" dirty="0"/>
                  <a:t>       -&gt; Pat.: ABI=0,8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AT" sz="3600" dirty="0"/>
                  <a:t>MR-</a:t>
                </a:r>
                <a:r>
                  <a:rPr lang="de-AT" sz="3600" dirty="0" err="1"/>
                  <a:t>Angio</a:t>
                </a:r>
                <a:r>
                  <a:rPr lang="de-AT" sz="3600" dirty="0"/>
                  <a:t>: </a:t>
                </a:r>
              </a:p>
              <a:p>
                <a:pPr marL="0" indent="0">
                  <a:buNone/>
                </a:pPr>
                <a:r>
                  <a:rPr lang="de-AT" sz="3600" dirty="0"/>
                  <a:t>    </a:t>
                </a:r>
                <a:r>
                  <a:rPr lang="de-AT" dirty="0"/>
                  <a:t>-&gt;  </a:t>
                </a:r>
                <a:r>
                  <a:rPr lang="de-AT" dirty="0" err="1"/>
                  <a:t>re</a:t>
                </a:r>
                <a:r>
                  <a:rPr lang="de-AT" dirty="0"/>
                  <a:t>.: A. </a:t>
                </a:r>
                <a:r>
                  <a:rPr lang="de-AT" dirty="0" err="1"/>
                  <a:t>tibialis</a:t>
                </a:r>
                <a:r>
                  <a:rPr lang="de-AT" dirty="0"/>
                  <a:t> </a:t>
                </a:r>
                <a:r>
                  <a:rPr lang="de-AT" dirty="0" err="1"/>
                  <a:t>post</a:t>
                </a:r>
                <a:r>
                  <a:rPr lang="de-AT" dirty="0"/>
                  <a:t>. + A. </a:t>
                </a:r>
                <a:r>
                  <a:rPr lang="de-AT" dirty="0" err="1"/>
                  <a:t>dorsalis</a:t>
                </a:r>
                <a:r>
                  <a:rPr lang="de-AT" dirty="0"/>
                  <a:t> </a:t>
                </a:r>
                <a:r>
                  <a:rPr lang="de-AT" dirty="0" err="1"/>
                  <a:t>pedis</a:t>
                </a:r>
                <a:r>
                  <a:rPr lang="de-AT" dirty="0"/>
                  <a:t> verschlossen</a:t>
                </a:r>
              </a:p>
              <a:p>
                <a:pPr marL="0" indent="0">
                  <a:buNone/>
                </a:pPr>
                <a:r>
                  <a:rPr lang="de-AT" dirty="0"/>
                  <a:t>       -&gt;  li.: A. </a:t>
                </a:r>
                <a:r>
                  <a:rPr lang="de-AT" dirty="0" err="1"/>
                  <a:t>tibialis</a:t>
                </a:r>
                <a:r>
                  <a:rPr lang="de-AT" dirty="0"/>
                  <a:t> </a:t>
                </a:r>
                <a:r>
                  <a:rPr lang="de-AT" dirty="0" err="1"/>
                  <a:t>ant</a:t>
                </a:r>
                <a:r>
                  <a:rPr lang="de-AT" dirty="0"/>
                  <a:t>. multiple Verschlüsse +A. </a:t>
                </a:r>
                <a:r>
                  <a:rPr lang="de-AT" dirty="0" err="1"/>
                  <a:t>tibialis</a:t>
                </a:r>
                <a:r>
                  <a:rPr lang="de-AT" dirty="0"/>
                  <a:t> </a:t>
                </a:r>
                <a:r>
                  <a:rPr lang="de-AT" dirty="0" err="1"/>
                  <a:t>post</a:t>
                </a:r>
                <a:r>
                  <a:rPr lang="de-AT" dirty="0"/>
                  <a:t>. proximal verschlossen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45" t="-378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97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Diagnostik: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de-AT" sz="3600" dirty="0"/>
                  <a:t>ABI </a:t>
                </a:r>
                <a:r>
                  <a:rPr lang="de-AT" dirty="0"/>
                  <a:t>(=</a:t>
                </a:r>
                <a:r>
                  <a:rPr lang="de-AT" dirty="0" err="1"/>
                  <a:t>ankle</a:t>
                </a:r>
                <a:r>
                  <a:rPr lang="de-AT" dirty="0"/>
                  <a:t>-brachial-</a:t>
                </a:r>
                <a:r>
                  <a:rPr lang="de-AT" dirty="0" err="1"/>
                  <a:t>pressure</a:t>
                </a:r>
                <a:r>
                  <a:rPr lang="de-AT" dirty="0"/>
                  <a:t> </a:t>
                </a:r>
                <a:r>
                  <a:rPr lang="de-AT" dirty="0" err="1"/>
                  <a:t>index</a:t>
                </a:r>
                <a:r>
                  <a:rPr lang="de-AT" dirty="0"/>
                  <a:t>):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A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𝑎𝑚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𝐴𝑟𝑚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𝑎𝑚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𝐵𝑒𝑖𝑛</m:t>
                        </m:r>
                      </m:den>
                    </m:f>
                  </m:oMath>
                </a14:m>
                <a:r>
                  <a:rPr lang="de-AT" dirty="0"/>
                  <a:t>  Ratio &lt;0,9 oder &gt; 1,4 – </a:t>
                </a:r>
                <a:r>
                  <a:rPr lang="de-AT" dirty="0">
                    <a:solidFill>
                      <a:srgbClr val="FF0000"/>
                    </a:solidFill>
                  </a:rPr>
                  <a:t>Hinweis auf </a:t>
                </a:r>
                <a:r>
                  <a:rPr lang="de-AT" dirty="0" err="1">
                    <a:solidFill>
                      <a:srgbClr val="FF0000"/>
                    </a:solidFill>
                  </a:rPr>
                  <a:t>pAVK</a:t>
                </a:r>
                <a:endParaRPr lang="de-AT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de-AT" dirty="0"/>
                  <a:t>       -&gt; Pat.: ABI=0,8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AT" sz="3600" dirty="0"/>
                  <a:t>MR-</a:t>
                </a:r>
                <a:r>
                  <a:rPr lang="de-AT" sz="3600" dirty="0" err="1"/>
                  <a:t>Angio</a:t>
                </a:r>
                <a:r>
                  <a:rPr lang="de-AT" sz="3600" dirty="0"/>
                  <a:t>: </a:t>
                </a:r>
              </a:p>
              <a:p>
                <a:pPr marL="0" indent="0">
                  <a:buNone/>
                </a:pPr>
                <a:r>
                  <a:rPr lang="de-AT" sz="3600" dirty="0"/>
                  <a:t>    </a:t>
                </a:r>
                <a:r>
                  <a:rPr lang="de-AT" dirty="0"/>
                  <a:t>-&gt;  </a:t>
                </a:r>
                <a:r>
                  <a:rPr lang="de-AT" dirty="0" err="1"/>
                  <a:t>re</a:t>
                </a:r>
                <a:r>
                  <a:rPr lang="de-AT" dirty="0"/>
                  <a:t>.: A. </a:t>
                </a:r>
                <a:r>
                  <a:rPr lang="de-AT" dirty="0" err="1"/>
                  <a:t>tibialis</a:t>
                </a:r>
                <a:r>
                  <a:rPr lang="de-AT" dirty="0"/>
                  <a:t> </a:t>
                </a:r>
                <a:r>
                  <a:rPr lang="de-AT" dirty="0" err="1"/>
                  <a:t>post</a:t>
                </a:r>
                <a:r>
                  <a:rPr lang="de-AT" dirty="0"/>
                  <a:t>. + A. </a:t>
                </a:r>
                <a:r>
                  <a:rPr lang="de-AT" dirty="0" err="1"/>
                  <a:t>dorsalis</a:t>
                </a:r>
                <a:r>
                  <a:rPr lang="de-AT" dirty="0"/>
                  <a:t> </a:t>
                </a:r>
                <a:r>
                  <a:rPr lang="de-AT" dirty="0" err="1"/>
                  <a:t>pedis</a:t>
                </a:r>
                <a:r>
                  <a:rPr lang="de-AT" dirty="0"/>
                  <a:t> verschlossen</a:t>
                </a:r>
              </a:p>
              <a:p>
                <a:pPr marL="0" indent="0">
                  <a:buNone/>
                </a:pPr>
                <a:r>
                  <a:rPr lang="de-AT" dirty="0"/>
                  <a:t>       -&gt;  li.: A. </a:t>
                </a:r>
                <a:r>
                  <a:rPr lang="de-AT" dirty="0" err="1"/>
                  <a:t>tibialis</a:t>
                </a:r>
                <a:r>
                  <a:rPr lang="de-AT" dirty="0"/>
                  <a:t> </a:t>
                </a:r>
                <a:r>
                  <a:rPr lang="de-AT" dirty="0" err="1"/>
                  <a:t>ant</a:t>
                </a:r>
                <a:r>
                  <a:rPr lang="de-AT" dirty="0"/>
                  <a:t>. multiple Verschlüsse +A. </a:t>
                </a:r>
                <a:r>
                  <a:rPr lang="de-AT" dirty="0" err="1"/>
                  <a:t>tibialis</a:t>
                </a:r>
                <a:r>
                  <a:rPr lang="de-AT" dirty="0"/>
                  <a:t> </a:t>
                </a:r>
                <a:r>
                  <a:rPr lang="de-AT" dirty="0" err="1"/>
                  <a:t>post</a:t>
                </a:r>
                <a:r>
                  <a:rPr lang="de-AT" dirty="0"/>
                  <a:t>. proximal verschlossen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45" t="-378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3526473" y="5309483"/>
            <a:ext cx="5200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-&gt;  Stent-PTA links</a:t>
            </a:r>
            <a:endParaRPr lang="de-DE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845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Therapie: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u="sng" dirty="0"/>
              <a:t>AB</a:t>
            </a:r>
            <a:r>
              <a:rPr lang="de-AT" dirty="0"/>
              <a:t>: </a:t>
            </a:r>
            <a:r>
              <a:rPr lang="de-AT" dirty="0" err="1"/>
              <a:t>Tazonam</a:t>
            </a:r>
            <a:r>
              <a:rPr lang="de-AT" dirty="0"/>
              <a:t> 4,5g 4xtgl. (lokale </a:t>
            </a:r>
            <a:r>
              <a:rPr lang="de-AT" dirty="0" err="1"/>
              <a:t>Infektzeichen</a:t>
            </a:r>
            <a:r>
              <a:rPr lang="de-AT" dirty="0"/>
              <a:t>, </a:t>
            </a:r>
            <a:r>
              <a:rPr lang="de-AT" dirty="0" err="1"/>
              <a:t>Pseudomonas</a:t>
            </a:r>
            <a:r>
              <a:rPr lang="de-AT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u="sng" dirty="0"/>
              <a:t>PTA</a:t>
            </a:r>
            <a:r>
              <a:rPr lang="de-AT" dirty="0"/>
              <a:t>: A. </a:t>
            </a:r>
            <a:r>
              <a:rPr lang="de-AT" dirty="0" err="1"/>
              <a:t>tib</a:t>
            </a:r>
            <a:r>
              <a:rPr lang="de-AT" dirty="0"/>
              <a:t>. </a:t>
            </a:r>
            <a:r>
              <a:rPr lang="de-AT" dirty="0" err="1"/>
              <a:t>ant</a:t>
            </a:r>
            <a:r>
              <a:rPr lang="de-AT" dirty="0"/>
              <a:t>. bis A. </a:t>
            </a:r>
            <a:r>
              <a:rPr lang="de-AT" dirty="0" err="1"/>
              <a:t>dorsalis</a:t>
            </a:r>
            <a:r>
              <a:rPr lang="de-AT" dirty="0"/>
              <a:t> </a:t>
            </a:r>
            <a:r>
              <a:rPr lang="de-AT" dirty="0" err="1"/>
              <a:t>pedis</a:t>
            </a:r>
            <a:r>
              <a:rPr lang="de-AT" dirty="0"/>
              <a:t> -&gt; </a:t>
            </a:r>
            <a:r>
              <a:rPr lang="de-AT" dirty="0" err="1"/>
              <a:t>postinterventionell</a:t>
            </a:r>
            <a:r>
              <a:rPr lang="de-AT" dirty="0"/>
              <a:t> gutes Perfusionsergebnis</a:t>
            </a:r>
          </a:p>
          <a:p>
            <a:pPr marL="0" indent="0">
              <a:buNone/>
            </a:pPr>
            <a:r>
              <a:rPr lang="de-AT" dirty="0"/>
              <a:t> -&gt; T-ASS 100mg 1-0-0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u="sng" dirty="0"/>
              <a:t>Schmerztherapie</a:t>
            </a:r>
            <a:r>
              <a:rPr lang="de-AT" dirty="0"/>
              <a:t>: </a:t>
            </a:r>
          </a:p>
          <a:p>
            <a:pPr marL="0" indent="0">
              <a:buNone/>
            </a:pPr>
            <a:r>
              <a:rPr lang="de-AT" dirty="0"/>
              <a:t> -&gt; </a:t>
            </a:r>
            <a:r>
              <a:rPr lang="de-AT" dirty="0" err="1"/>
              <a:t>Novalgin</a:t>
            </a:r>
            <a:r>
              <a:rPr lang="de-AT" dirty="0"/>
              <a:t> </a:t>
            </a:r>
            <a:r>
              <a:rPr lang="de-AT" dirty="0" err="1"/>
              <a:t>Tr</a:t>
            </a:r>
            <a:r>
              <a:rPr lang="de-AT" dirty="0"/>
              <a:t> 4x30gtt, </a:t>
            </a:r>
            <a:r>
              <a:rPr lang="de-AT" dirty="0" err="1"/>
              <a:t>Mexalen</a:t>
            </a:r>
            <a:r>
              <a:rPr lang="de-AT" dirty="0"/>
              <a:t> 500mg 1-1-1, </a:t>
            </a:r>
            <a:r>
              <a:rPr lang="de-AT" dirty="0" err="1"/>
              <a:t>Hydal</a:t>
            </a:r>
            <a:r>
              <a:rPr lang="de-AT" dirty="0"/>
              <a:t> Ret. 4mg 1-0-1, </a:t>
            </a:r>
            <a:r>
              <a:rPr lang="de-AT" dirty="0" err="1"/>
              <a:t>Hydal</a:t>
            </a:r>
            <a:r>
              <a:rPr lang="de-AT" dirty="0"/>
              <a:t> 1,3mg bei Bedarf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814742" y="4451230"/>
            <a:ext cx="4573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+Lokaltherapie!</a:t>
            </a:r>
          </a:p>
        </p:txBody>
      </p:sp>
    </p:spTree>
    <p:extLst>
      <p:ext uri="{BB962C8B-B14F-4D97-AF65-F5344CB8AC3E}">
        <p14:creationId xmlns:p14="http://schemas.microsoft.com/office/powerpoint/2010/main" val="391604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Verbandswechsel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969" y="1836136"/>
            <a:ext cx="10058400" cy="462734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AT" sz="2200" b="1" u="sng" dirty="0"/>
              <a:t>Entfernen des alten Verbands</a:t>
            </a:r>
          </a:p>
          <a:p>
            <a:pPr marL="0" indent="0">
              <a:buNone/>
            </a:pPr>
            <a:r>
              <a:rPr lang="de-AT" dirty="0"/>
              <a:t>        evtl. unter Befeuchten mit NaCl</a:t>
            </a:r>
          </a:p>
          <a:p>
            <a:pPr marL="0" indent="0">
              <a:buNone/>
            </a:pPr>
            <a:endParaRPr lang="de-AT" sz="800" b="1" u="sng" dirty="0"/>
          </a:p>
          <a:p>
            <a:pPr marL="457200" indent="-457200">
              <a:buFont typeface="+mj-lt"/>
              <a:buAutoNum type="arabicPeriod" startAt="2"/>
            </a:pPr>
            <a:r>
              <a:rPr lang="de-AT" sz="2200" b="1" u="sng" dirty="0"/>
              <a:t>Feuchter Wundumschlag mit NaCl</a:t>
            </a:r>
          </a:p>
          <a:p>
            <a:pPr marL="635508" lvl="1" indent="-342900">
              <a:buFont typeface="+mj-lt"/>
              <a:buAutoNum type="alphaLcPeriod" startAt="2"/>
            </a:pPr>
            <a:r>
              <a:rPr lang="de-AT" sz="2000" dirty="0"/>
              <a:t>Bakt. Abstrich</a:t>
            </a:r>
            <a:r>
              <a:rPr lang="de-AT" dirty="0"/>
              <a:t>	</a:t>
            </a:r>
          </a:p>
          <a:p>
            <a:pPr marL="635508" lvl="1" indent="-342900">
              <a:buFont typeface="+mj-lt"/>
              <a:buAutoNum type="alphaLcPeriod" startAt="2"/>
            </a:pPr>
            <a:endParaRPr lang="de-AT" sz="800" dirty="0"/>
          </a:p>
          <a:p>
            <a:pPr marL="457200" indent="-457200">
              <a:buFont typeface="+mj-lt"/>
              <a:buAutoNum type="arabicPeriod" startAt="2"/>
            </a:pPr>
            <a:r>
              <a:rPr lang="de-AT" sz="2200" b="1" u="sng" dirty="0"/>
              <a:t>Wundreinigung </a:t>
            </a:r>
            <a:r>
              <a:rPr lang="de-AT" sz="2200" dirty="0"/>
              <a:t>– mit Antiseptika</a:t>
            </a:r>
          </a:p>
          <a:p>
            <a:pPr marL="0" indent="0">
              <a:buNone/>
            </a:pPr>
            <a:r>
              <a:rPr lang="de-AT" dirty="0"/>
              <a:t>         - </a:t>
            </a:r>
            <a:r>
              <a:rPr lang="de-AT" dirty="0" err="1"/>
              <a:t>Granudacyn</a:t>
            </a:r>
            <a:r>
              <a:rPr lang="de-AT" dirty="0"/>
              <a:t>: für 5-10min einwirken lassen</a:t>
            </a:r>
          </a:p>
          <a:p>
            <a:pPr marL="0" indent="0">
              <a:buNone/>
            </a:pPr>
            <a:r>
              <a:rPr lang="de-AT" dirty="0"/>
              <a:t>         - Octenisept </a:t>
            </a:r>
            <a:r>
              <a:rPr lang="de-AT" dirty="0" err="1"/>
              <a:t>Lsg</a:t>
            </a:r>
            <a:r>
              <a:rPr lang="de-AT" dirty="0"/>
              <a:t>: bei Infekten mit Problemkeimen, für 2 min einwirken;</a:t>
            </a:r>
          </a:p>
          <a:p>
            <a:pPr marL="0" indent="0">
              <a:buNone/>
            </a:pPr>
            <a:r>
              <a:rPr lang="de-AT" dirty="0"/>
              <a:t>              nie in Wundhöhlen! Macht sonst Nekrosen!</a:t>
            </a:r>
          </a:p>
          <a:p>
            <a:pPr marL="0" indent="0">
              <a:buNone/>
            </a:pPr>
            <a:endParaRPr lang="de-AT" sz="800" dirty="0"/>
          </a:p>
          <a:p>
            <a:pPr marL="749808" lvl="1" indent="-457200">
              <a:buFont typeface="+mj-lt"/>
              <a:buAutoNum type="alphaLcPeriod" startAt="2"/>
            </a:pPr>
            <a:r>
              <a:rPr lang="de-AT" sz="2000" dirty="0"/>
              <a:t>Trocknen Lassen + evtl. Abtragen von Belägen oder Nekrosen</a:t>
            </a:r>
          </a:p>
          <a:p>
            <a:pPr marL="749808" lvl="1" indent="-457200">
              <a:buFont typeface="+mj-lt"/>
              <a:buAutoNum type="alphaLcPeriod" startAt="2"/>
            </a:pPr>
            <a:endParaRPr lang="de-AT" sz="2000" dirty="0"/>
          </a:p>
        </p:txBody>
      </p:sp>
      <p:sp>
        <p:nvSpPr>
          <p:cNvPr id="4" name="Gewitterblitz 3"/>
          <p:cNvSpPr/>
          <p:nvPr/>
        </p:nvSpPr>
        <p:spPr>
          <a:xfrm>
            <a:off x="1097280" y="5147052"/>
            <a:ext cx="196514" cy="33947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9" descr="2">
            <a:extLst>
              <a:ext uri="{FF2B5EF4-FFF2-40B4-BE49-F238E27FC236}">
                <a16:creationId xmlns:a16="http://schemas.microsoft.com/office/drawing/2014/main" id="{219F7C0D-12A6-4350-8A29-8F169573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747" y="1836136"/>
            <a:ext cx="2808288" cy="21066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8" name="Picture 5" descr="DSC00749">
            <a:extLst>
              <a:ext uri="{FF2B5EF4-FFF2-40B4-BE49-F238E27FC236}">
                <a16:creationId xmlns:a16="http://schemas.microsoft.com/office/drawing/2014/main" id="{C1BD1893-DA59-4541-B568-C98CD7E4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457" y="4106362"/>
            <a:ext cx="2808287" cy="21066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9" name="Picture 11" descr="DSC00750">
            <a:extLst>
              <a:ext uri="{FF2B5EF4-FFF2-40B4-BE49-F238E27FC236}">
                <a16:creationId xmlns:a16="http://schemas.microsoft.com/office/drawing/2014/main" id="{AC8C2A3B-A210-43AD-AD94-D4555B36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0485" y="1836136"/>
            <a:ext cx="2808288" cy="21066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8A118EE-3A16-446C-ADBA-8C1839545A74}"/>
              </a:ext>
            </a:extLst>
          </p:cNvPr>
          <p:cNvSpPr/>
          <p:nvPr/>
        </p:nvSpPr>
        <p:spPr>
          <a:xfrm>
            <a:off x="8268006" y="3614647"/>
            <a:ext cx="4702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de-DE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64D2F10-5C31-4D33-9830-BB12A11CA3C9}"/>
              </a:ext>
            </a:extLst>
          </p:cNvPr>
          <p:cNvSpPr/>
          <p:nvPr/>
        </p:nvSpPr>
        <p:spPr>
          <a:xfrm>
            <a:off x="11144568" y="3614647"/>
            <a:ext cx="4702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2b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9E70025-E49F-4136-B0E1-107253B28EF4}"/>
              </a:ext>
            </a:extLst>
          </p:cNvPr>
          <p:cNvSpPr/>
          <p:nvPr/>
        </p:nvSpPr>
        <p:spPr>
          <a:xfrm>
            <a:off x="11144567" y="5811014"/>
            <a:ext cx="4702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663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Verbandswechsel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9606" y="1737360"/>
            <a:ext cx="10058400" cy="475167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de-AT" sz="2400" b="1" u="sng" dirty="0"/>
              <a:t>Wundumgebung</a:t>
            </a:r>
            <a:r>
              <a:rPr lang="de-AT" sz="2800" b="1" u="sng" dirty="0"/>
              <a:t>:</a:t>
            </a:r>
          </a:p>
          <a:p>
            <a:pPr marL="0" indent="0">
              <a:buNone/>
            </a:pPr>
            <a:r>
              <a:rPr lang="de-AT" sz="2200" dirty="0"/>
              <a:t>        - wenn gerötet: </a:t>
            </a:r>
            <a:r>
              <a:rPr lang="de-AT" sz="2200" dirty="0" err="1"/>
              <a:t>Nersiona</a:t>
            </a:r>
            <a:r>
              <a:rPr lang="de-AT" sz="2200" dirty="0"/>
              <a:t>/Clotrimazol/</a:t>
            </a:r>
            <a:r>
              <a:rPr lang="de-AT" sz="2200" dirty="0" err="1"/>
              <a:t>Ultralip</a:t>
            </a:r>
            <a:r>
              <a:rPr lang="de-AT" sz="2200" dirty="0"/>
              <a:t> oder </a:t>
            </a:r>
            <a:r>
              <a:rPr lang="de-AT" sz="2200" dirty="0" err="1"/>
              <a:t>Travogen</a:t>
            </a:r>
            <a:r>
              <a:rPr lang="de-AT" sz="2200" dirty="0"/>
              <a:t>/</a:t>
            </a:r>
            <a:r>
              <a:rPr lang="de-AT" sz="2200" dirty="0" err="1"/>
              <a:t>Travocort</a:t>
            </a:r>
            <a:endParaRPr lang="de-AT" sz="2200" dirty="0"/>
          </a:p>
          <a:p>
            <a:pPr marL="0" indent="0">
              <a:buNone/>
            </a:pPr>
            <a:r>
              <a:rPr lang="de-AT" sz="2200" dirty="0"/>
              <a:t>        - wenn bland: Harnstoff/</a:t>
            </a:r>
            <a:r>
              <a:rPr lang="de-AT" sz="2200" dirty="0" err="1"/>
              <a:t>Thesit</a:t>
            </a:r>
            <a:r>
              <a:rPr lang="de-AT" sz="2200" dirty="0"/>
              <a:t> oder </a:t>
            </a:r>
            <a:r>
              <a:rPr lang="de-AT" sz="2200" dirty="0" err="1"/>
              <a:t>Exicipial</a:t>
            </a:r>
            <a:r>
              <a:rPr lang="de-AT" sz="2200" dirty="0"/>
              <a:t> </a:t>
            </a:r>
            <a:r>
              <a:rPr lang="de-AT" sz="2200" dirty="0" err="1"/>
              <a:t>Lipolotio</a:t>
            </a:r>
            <a:endParaRPr lang="de-AT" sz="2200" dirty="0"/>
          </a:p>
          <a:p>
            <a:pPr marL="0" indent="0">
              <a:buNone/>
            </a:pPr>
            <a:endParaRPr lang="de-AT" sz="900" dirty="0"/>
          </a:p>
          <a:p>
            <a:pPr marL="457200" indent="-457200">
              <a:buFont typeface="+mj-lt"/>
              <a:buAutoNum type="arabicPeriod" startAt="5"/>
            </a:pPr>
            <a:r>
              <a:rPr lang="de-AT" sz="2400" b="1" u="sng" dirty="0"/>
              <a:t>Verbandsstoffe</a:t>
            </a:r>
            <a:r>
              <a:rPr lang="de-AT" sz="2400" u="sng" dirty="0"/>
              <a:t>:</a:t>
            </a:r>
            <a:r>
              <a:rPr lang="de-AT" sz="2200" u="sng" dirty="0"/>
              <a:t> </a:t>
            </a:r>
            <a:r>
              <a:rPr lang="de-AT" sz="2200" dirty="0"/>
              <a:t> - siehe nächste Folie</a:t>
            </a:r>
          </a:p>
          <a:p>
            <a:pPr marL="0" indent="0">
              <a:buNone/>
            </a:pPr>
            <a:endParaRPr lang="de-AT" sz="900" u="sng" dirty="0"/>
          </a:p>
          <a:p>
            <a:pPr marL="749808" lvl="1" indent="-457200">
              <a:buFont typeface="+mj-lt"/>
              <a:buAutoNum type="alphaLcPeriod" startAt="2"/>
            </a:pPr>
            <a:r>
              <a:rPr lang="de-AT" sz="2200" dirty="0"/>
              <a:t>Saugstoffe = </a:t>
            </a:r>
            <a:r>
              <a:rPr lang="de-AT" sz="2200" b="1" u="sng" dirty="0"/>
              <a:t>Superabsorber</a:t>
            </a:r>
            <a:r>
              <a:rPr lang="de-AT" sz="2200" dirty="0"/>
              <a:t>:  bei stark sezernierenden Ulcera</a:t>
            </a:r>
          </a:p>
          <a:p>
            <a:pPr marL="292608" lvl="1" indent="0">
              <a:buNone/>
            </a:pPr>
            <a:r>
              <a:rPr lang="de-AT" sz="2200" dirty="0"/>
              <a:t>        - </a:t>
            </a:r>
            <a:r>
              <a:rPr lang="de-AT" sz="2200" dirty="0" err="1"/>
              <a:t>Resposorb</a:t>
            </a:r>
            <a:r>
              <a:rPr lang="de-AT" sz="2200" dirty="0"/>
              <a:t> Super</a:t>
            </a:r>
          </a:p>
          <a:p>
            <a:pPr marL="292608" lvl="1" indent="0">
              <a:buNone/>
            </a:pPr>
            <a:r>
              <a:rPr lang="de-AT" sz="2200" dirty="0"/>
              <a:t>        - </a:t>
            </a:r>
            <a:r>
              <a:rPr lang="de-AT" sz="2200" dirty="0" err="1"/>
              <a:t>Curea</a:t>
            </a:r>
            <a:r>
              <a:rPr lang="de-AT" sz="2200" dirty="0"/>
              <a:t> P1</a:t>
            </a:r>
          </a:p>
          <a:p>
            <a:pPr marL="292608" lvl="1" indent="0">
              <a:buNone/>
            </a:pPr>
            <a:r>
              <a:rPr lang="de-AT" sz="2200" dirty="0"/>
              <a:t>        - </a:t>
            </a:r>
            <a:r>
              <a:rPr lang="de-AT" sz="2200" dirty="0" err="1"/>
              <a:t>Cutimed</a:t>
            </a:r>
            <a:r>
              <a:rPr lang="de-AT" sz="2200" dirty="0"/>
              <a:t> </a:t>
            </a:r>
            <a:r>
              <a:rPr lang="de-AT" sz="2200" dirty="0" err="1"/>
              <a:t>Sorbison</a:t>
            </a:r>
            <a:r>
              <a:rPr lang="de-AT" sz="2200" dirty="0"/>
              <a:t> </a:t>
            </a:r>
            <a:r>
              <a:rPr lang="de-AT" sz="2200" dirty="0" err="1"/>
              <a:t>Sachet</a:t>
            </a:r>
            <a:r>
              <a:rPr lang="de-AT" sz="2200" dirty="0"/>
              <a:t> –  besonders groß</a:t>
            </a:r>
          </a:p>
          <a:p>
            <a:pPr marL="292608" lvl="1" indent="0">
              <a:buNone/>
            </a:pPr>
            <a:endParaRPr lang="de-AT" sz="900" dirty="0"/>
          </a:p>
          <a:p>
            <a:pPr marL="457200" indent="-457200">
              <a:buFont typeface="+mj-lt"/>
              <a:buAutoNum type="arabicPeriod" startAt="6"/>
            </a:pPr>
            <a:r>
              <a:rPr lang="de-AT" sz="2400" dirty="0"/>
              <a:t>Mullkompressen+ </a:t>
            </a:r>
            <a:r>
              <a:rPr lang="de-AT" sz="2400" b="1" u="sng" dirty="0"/>
              <a:t>Bandagen</a:t>
            </a:r>
            <a:r>
              <a:rPr lang="de-AT" sz="2200" dirty="0"/>
              <a:t>: IMMER! Fördert Wundheilung! </a:t>
            </a:r>
          </a:p>
          <a:p>
            <a:pPr marL="0" indent="0">
              <a:buNone/>
            </a:pPr>
            <a:r>
              <a:rPr lang="de-AT" sz="2200" dirty="0"/>
              <a:t>        Klasse II Kompression außer bei pAVK (oder Schmerzen) – max. Klasse I</a:t>
            </a:r>
          </a:p>
          <a:p>
            <a:endParaRPr lang="de-AT" dirty="0"/>
          </a:p>
        </p:txBody>
      </p:sp>
      <p:pic>
        <p:nvPicPr>
          <p:cNvPr id="4" name="Picture 13" descr="DSC00654">
            <a:extLst>
              <a:ext uri="{FF2B5EF4-FFF2-40B4-BE49-F238E27FC236}">
                <a16:creationId xmlns:a16="http://schemas.microsoft.com/office/drawing/2014/main" id="{30A7B05D-7E65-416C-A6A9-6E39B8332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9333" y="286603"/>
            <a:ext cx="2697370" cy="202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DSC00656">
            <a:extLst>
              <a:ext uri="{FF2B5EF4-FFF2-40B4-BE49-F238E27FC236}">
                <a16:creationId xmlns:a16="http://schemas.microsoft.com/office/drawing/2014/main" id="{6791E054-DA2F-422A-ADF0-C0B8E9CF7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6703" y="368968"/>
            <a:ext cx="2697859" cy="202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" descr="DSC00649">
            <a:extLst>
              <a:ext uri="{FF2B5EF4-FFF2-40B4-BE49-F238E27FC236}">
                <a16:creationId xmlns:a16="http://schemas.microsoft.com/office/drawing/2014/main" id="{A2D3C842-B1F7-418D-93F9-1565C92E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0650" y="4641302"/>
            <a:ext cx="2916237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RESPOSORB Silicone">
            <a:extLst>
              <a:ext uri="{FF2B5EF4-FFF2-40B4-BE49-F238E27FC236}">
                <a16:creationId xmlns:a16="http://schemas.microsoft.com/office/drawing/2014/main" id="{1D3057EA-4E96-476D-98A5-89D1590F0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17077" r="3811" b="21563"/>
          <a:stretch/>
        </p:blipFill>
        <p:spPr bwMode="auto">
          <a:xfrm>
            <a:off x="8601284" y="2392363"/>
            <a:ext cx="3343278" cy="218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9FC3C8D-2314-43C3-89BD-42DCDD904C9D}"/>
              </a:ext>
            </a:extLst>
          </p:cNvPr>
          <p:cNvSpPr/>
          <p:nvPr/>
        </p:nvSpPr>
        <p:spPr>
          <a:xfrm>
            <a:off x="8553678" y="1855773"/>
            <a:ext cx="52495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35A63D0-15EC-4390-949A-024DB76409D9}"/>
              </a:ext>
            </a:extLst>
          </p:cNvPr>
          <p:cNvSpPr/>
          <p:nvPr/>
        </p:nvSpPr>
        <p:spPr>
          <a:xfrm>
            <a:off x="11251048" y="1855773"/>
            <a:ext cx="52495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de-DE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43BBADC-E0DC-4FCA-AD32-31F2010B6823}"/>
              </a:ext>
            </a:extLst>
          </p:cNvPr>
          <p:cNvSpPr/>
          <p:nvPr/>
        </p:nvSpPr>
        <p:spPr>
          <a:xfrm>
            <a:off x="11247496" y="4048445"/>
            <a:ext cx="52495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5b</a:t>
            </a:r>
            <a:endParaRPr lang="de-DE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A72849F-67D1-4437-A7BB-59293FD885AD}"/>
              </a:ext>
            </a:extLst>
          </p:cNvPr>
          <p:cNvSpPr/>
          <p:nvPr/>
        </p:nvSpPr>
        <p:spPr>
          <a:xfrm>
            <a:off x="11247496" y="6264780"/>
            <a:ext cx="52495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de-DE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136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Verbandsstoffe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Dummies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dirty="0"/>
              <a:t>Trockene Wunde   vs. Feuchte Wunde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71457" r="-1112"/>
          <a:stretch/>
        </p:blipFill>
        <p:spPr>
          <a:xfrm>
            <a:off x="2084298" y="3052048"/>
            <a:ext cx="3890210" cy="2458413"/>
          </a:xfrm>
          <a:prstGeom prst="rect">
            <a:avLst/>
          </a:prstGeom>
        </p:spPr>
      </p:pic>
      <p:pic>
        <p:nvPicPr>
          <p:cNvPr id="1030" name="Picture 6" descr="Tier, Gemeiner Fischotter, Säugetier, Art, Fau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63" y="3052049"/>
            <a:ext cx="3958748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56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Verbandsstoffe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Dummies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6773"/>
              </p:ext>
            </p:extLst>
          </p:nvPr>
        </p:nvGraphicFramePr>
        <p:xfrm>
          <a:off x="1097280" y="1846262"/>
          <a:ext cx="10058083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6741">
                  <a:extLst>
                    <a:ext uri="{9D8B030D-6E8A-4147-A177-3AD203B41FA5}">
                      <a16:colId xmlns:a16="http://schemas.microsoft.com/office/drawing/2014/main" val="3585013534"/>
                    </a:ext>
                  </a:extLst>
                </a:gridCol>
                <a:gridCol w="5051342">
                  <a:extLst>
                    <a:ext uri="{9D8B030D-6E8A-4147-A177-3AD203B41FA5}">
                      <a16:colId xmlns:a16="http://schemas.microsoft.com/office/drawing/2014/main" val="511138749"/>
                    </a:ext>
                  </a:extLst>
                </a:gridCol>
              </a:tblGrid>
              <a:tr h="2162449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>
                          <a:solidFill>
                            <a:schemeClr val="tx1"/>
                          </a:solidFill>
                        </a:rPr>
                        <a:t>Trocken, nicht sezernierende</a:t>
                      </a:r>
                      <a:r>
                        <a:rPr lang="de-AT" sz="2000" baseline="0" dirty="0">
                          <a:solidFill>
                            <a:schemeClr val="tx1"/>
                          </a:solidFill>
                        </a:rPr>
                        <a:t> Wunde</a:t>
                      </a:r>
                    </a:p>
                    <a:p>
                      <a:pPr algn="ctr"/>
                      <a:endParaRPr lang="de-AT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de-AT" b="0" u="sng" dirty="0" err="1">
                          <a:solidFill>
                            <a:srgbClr val="00B050"/>
                          </a:solidFill>
                        </a:rPr>
                        <a:t>Revamil</a:t>
                      </a:r>
                      <a:r>
                        <a:rPr lang="de-AT" b="0" u="sng" baseline="0" dirty="0">
                          <a:solidFill>
                            <a:srgbClr val="00B050"/>
                          </a:solidFill>
                        </a:rPr>
                        <a:t> Gel + </a:t>
                      </a:r>
                      <a:r>
                        <a:rPr lang="de-AT" b="0" u="sng" baseline="0" dirty="0" err="1">
                          <a:solidFill>
                            <a:srgbClr val="00B050"/>
                          </a:solidFill>
                        </a:rPr>
                        <a:t>Melolite</a:t>
                      </a:r>
                      <a:r>
                        <a:rPr lang="de-AT" b="0" u="sng" baseline="0" dirty="0">
                          <a:solidFill>
                            <a:srgbClr val="00B050"/>
                          </a:solidFill>
                        </a:rPr>
                        <a:t>  </a:t>
                      </a:r>
                      <a:endParaRPr lang="de-AT" b="0" u="none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de-AT" b="0" u="none" baseline="0" dirty="0">
                          <a:solidFill>
                            <a:schemeClr val="tx1"/>
                          </a:solidFill>
                        </a:rPr>
                        <a:t>      +   </a:t>
                      </a:r>
                      <a:r>
                        <a:rPr lang="de-AT" b="0" baseline="0" dirty="0">
                          <a:solidFill>
                            <a:schemeClr val="tx1"/>
                          </a:solidFill>
                        </a:rPr>
                        <a:t>fördert Wundheilung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de-AT" b="0" baseline="0" dirty="0">
                          <a:solidFill>
                            <a:schemeClr val="tx1"/>
                          </a:solidFill>
                        </a:rPr>
                        <a:t>      +   wirkt antimikrobiell, gut bei </a:t>
                      </a:r>
                      <a:r>
                        <a:rPr lang="de-AT" b="0" baseline="0" dirty="0">
                          <a:solidFill>
                            <a:srgbClr val="00B050"/>
                          </a:solidFill>
                        </a:rPr>
                        <a:t>Infekten </a:t>
                      </a:r>
                      <a:r>
                        <a:rPr lang="de-AT" b="0" baseline="0" dirty="0">
                          <a:solidFill>
                            <a:schemeClr val="tx1"/>
                          </a:solidFill>
                        </a:rPr>
                        <a:t>oder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de-AT" b="0" baseline="0" dirty="0">
                          <a:solidFill>
                            <a:schemeClr val="tx1"/>
                          </a:solidFill>
                        </a:rPr>
                        <a:t>           Belägen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de-AT" b="0" baseline="0" dirty="0">
                          <a:solidFill>
                            <a:schemeClr val="tx1"/>
                          </a:solidFill>
                        </a:rPr>
                        <a:t>           bei feuchten Wunden – rinnt weg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de-AT" b="0" baseline="0" dirty="0">
                          <a:solidFill>
                            <a:schemeClr val="tx1"/>
                          </a:solidFill>
                        </a:rPr>
                        <a:t>           evtl. brennende Schmerzen!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de-AT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+mj-lt"/>
                        <a:buAutoNum type="arabicPeriod" startAt="2"/>
                      </a:pPr>
                      <a:r>
                        <a:rPr lang="de-AT" b="0" u="sng" baseline="0" dirty="0" err="1">
                          <a:solidFill>
                            <a:schemeClr val="tx1"/>
                          </a:solidFill>
                        </a:rPr>
                        <a:t>Flaminal</a:t>
                      </a:r>
                      <a:r>
                        <a:rPr lang="de-AT" b="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b="0" u="sng" baseline="0" dirty="0" err="1">
                          <a:solidFill>
                            <a:schemeClr val="tx1"/>
                          </a:solidFill>
                        </a:rPr>
                        <a:t>Hydro</a:t>
                      </a:r>
                      <a:r>
                        <a:rPr lang="de-AT" b="0" u="sng" baseline="0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de-AT" b="0" u="sng" baseline="0" dirty="0" err="1">
                          <a:solidFill>
                            <a:schemeClr val="tx1"/>
                          </a:solidFill>
                        </a:rPr>
                        <a:t>Melolite</a:t>
                      </a:r>
                      <a:endParaRPr lang="de-AT" b="0" u="sng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de-AT" b="0" baseline="0" dirty="0">
                          <a:solidFill>
                            <a:schemeClr val="tx1"/>
                          </a:solidFill>
                        </a:rPr>
                        <a:t>       +   keine Schmerzen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de-AT" b="0" baseline="0" dirty="0">
                          <a:solidFill>
                            <a:schemeClr val="tx1"/>
                          </a:solidFill>
                        </a:rPr>
                        <a:t>            weniger reinigend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>
                          <a:solidFill>
                            <a:schemeClr val="tx1"/>
                          </a:solidFill>
                        </a:rPr>
                        <a:t>Feuchte,</a:t>
                      </a:r>
                      <a:r>
                        <a:rPr lang="de-AT" sz="2000" baseline="0" dirty="0">
                          <a:solidFill>
                            <a:schemeClr val="tx1"/>
                          </a:solidFill>
                        </a:rPr>
                        <a:t> sezernierende Wunde</a:t>
                      </a:r>
                    </a:p>
                    <a:p>
                      <a:pPr algn="ctr"/>
                      <a:endParaRPr lang="de-AT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de-AT" b="0" u="sng" dirty="0" err="1">
                          <a:solidFill>
                            <a:schemeClr val="tx1"/>
                          </a:solidFill>
                        </a:rPr>
                        <a:t>Aquacel</a:t>
                      </a:r>
                      <a:endParaRPr lang="de-AT" b="0" u="sng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de-AT" b="0" u="none" dirty="0">
                          <a:solidFill>
                            <a:schemeClr val="tx1"/>
                          </a:solidFill>
                        </a:rPr>
                        <a:t>      + saugt</a:t>
                      </a:r>
                      <a:r>
                        <a:rPr lang="de-AT" b="0" u="none" baseline="0" dirty="0">
                          <a:solidFill>
                            <a:schemeClr val="tx1"/>
                          </a:solidFill>
                        </a:rPr>
                        <a:t> Sekret auf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de-AT" b="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de-AT" b="0" u="none" baseline="0" dirty="0">
                          <a:solidFill>
                            <a:srgbClr val="00B050"/>
                          </a:solidFill>
                        </a:rPr>
                        <a:t>2.</a:t>
                      </a:r>
                      <a:r>
                        <a:rPr lang="de-AT" b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b="0" u="sng" baseline="0" dirty="0" err="1">
                          <a:solidFill>
                            <a:srgbClr val="00B050"/>
                          </a:solidFill>
                        </a:rPr>
                        <a:t>Aquacel</a:t>
                      </a:r>
                      <a:r>
                        <a:rPr lang="de-AT" b="0" u="sng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e-AT" b="0" u="sng" baseline="0" dirty="0" err="1">
                          <a:solidFill>
                            <a:srgbClr val="00B050"/>
                          </a:solidFill>
                        </a:rPr>
                        <a:t>Ag</a:t>
                      </a:r>
                      <a:r>
                        <a:rPr lang="de-AT" b="0" u="none" baseline="0" dirty="0">
                          <a:solidFill>
                            <a:schemeClr val="tx1"/>
                          </a:solidFill>
                        </a:rPr>
                        <a:t> (mit Silber)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de-AT" b="0" u="none" baseline="0" dirty="0">
                          <a:solidFill>
                            <a:schemeClr val="tx1"/>
                          </a:solidFill>
                        </a:rPr>
                        <a:t>      + bessere antibakterielle Wirkung – bei  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de-AT" b="0" u="none" baseline="0" dirty="0">
                          <a:solidFill>
                            <a:schemeClr val="tx1"/>
                          </a:solidFill>
                        </a:rPr>
                        <a:t>         Wund</a:t>
                      </a:r>
                      <a:r>
                        <a:rPr lang="de-AT" b="0" u="none" baseline="0" dirty="0">
                          <a:solidFill>
                            <a:srgbClr val="00B050"/>
                          </a:solidFill>
                        </a:rPr>
                        <a:t>infekten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54338"/>
                  </a:ext>
                </a:extLst>
              </a:tr>
            </a:tbl>
          </a:graphicData>
        </a:graphic>
      </p:graphicFrame>
      <p:sp>
        <p:nvSpPr>
          <p:cNvPr id="5" name="Gewitterblitz 4"/>
          <p:cNvSpPr/>
          <p:nvPr/>
        </p:nvSpPr>
        <p:spPr>
          <a:xfrm>
            <a:off x="1580144" y="3549749"/>
            <a:ext cx="160421" cy="22459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Gewitterblitz 5"/>
          <p:cNvSpPr/>
          <p:nvPr/>
        </p:nvSpPr>
        <p:spPr>
          <a:xfrm>
            <a:off x="1580143" y="3883241"/>
            <a:ext cx="160421" cy="22459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Gewitterblitz 6"/>
          <p:cNvSpPr/>
          <p:nvPr/>
        </p:nvSpPr>
        <p:spPr>
          <a:xfrm>
            <a:off x="1580142" y="4974103"/>
            <a:ext cx="160421" cy="22459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21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4558" y="2021305"/>
            <a:ext cx="10515600" cy="3160295"/>
          </a:xfrm>
        </p:spPr>
        <p:txBody>
          <a:bodyPr>
            <a:normAutofit lnSpcReduction="10000"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86-jährige Patientin mit zunehmenden Schmerzen bei bekannten Ulcera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pedis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sin. Gehstrecke eingeschränkt.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Typ 2 Diabetes unter OAD-Therapie, diabetische Polyneuropathie, Hypercholesterinämie,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Depressio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Bestehende Medikation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92608" lvl="1" indent="0">
              <a:buNone/>
            </a:pP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Amlodipin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5mg          1-0-1</a:t>
            </a:r>
          </a:p>
          <a:p>
            <a:pPr marL="292608" lvl="1" indent="0">
              <a:buNone/>
            </a:pP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Jardiance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10mg        1-0-0</a:t>
            </a:r>
          </a:p>
          <a:p>
            <a:pPr marL="292608" lvl="1" indent="0">
              <a:buNone/>
            </a:pP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Janumet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50/1000mg 1-0-1</a:t>
            </a:r>
          </a:p>
          <a:p>
            <a:pPr marL="292608" lvl="1" indent="0">
              <a:buNone/>
            </a:pP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Atorvastatin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40mg     0-0-1</a:t>
            </a:r>
          </a:p>
          <a:p>
            <a:pPr marL="292608" lvl="1" indent="0">
              <a:buNone/>
            </a:pP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Donezepil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5mg          0-0-1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A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96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Lokaltherapie bei Pat.: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Nach (vergeblicher) </a:t>
            </a:r>
            <a:r>
              <a:rPr lang="de-AT" dirty="0" err="1"/>
              <a:t>Nekresektomie</a:t>
            </a:r>
            <a:r>
              <a:rPr lang="de-AT" dirty="0"/>
              <a:t>:</a:t>
            </a:r>
          </a:p>
          <a:p>
            <a:r>
              <a:rPr lang="de-AT" dirty="0"/>
              <a:t>- </a:t>
            </a:r>
            <a:r>
              <a:rPr lang="de-AT" dirty="0" err="1"/>
              <a:t>Octenisept</a:t>
            </a:r>
            <a:r>
              <a:rPr lang="de-AT" dirty="0"/>
              <a:t> zur Wundreinigung</a:t>
            </a:r>
          </a:p>
          <a:p>
            <a:r>
              <a:rPr lang="de-AT" dirty="0"/>
              <a:t>- </a:t>
            </a:r>
            <a:r>
              <a:rPr lang="de-AT" dirty="0" err="1"/>
              <a:t>Nerisona</a:t>
            </a:r>
            <a:r>
              <a:rPr lang="de-AT" dirty="0"/>
              <a:t>/</a:t>
            </a:r>
            <a:r>
              <a:rPr lang="de-AT" dirty="0" err="1"/>
              <a:t>Clotrimazol</a:t>
            </a:r>
            <a:r>
              <a:rPr lang="de-AT" dirty="0"/>
              <a:t>/</a:t>
            </a:r>
            <a:r>
              <a:rPr lang="de-AT" dirty="0" err="1"/>
              <a:t>Ultralip</a:t>
            </a:r>
            <a:r>
              <a:rPr lang="de-AT" dirty="0"/>
              <a:t> für Wundumgebung</a:t>
            </a:r>
          </a:p>
          <a:p>
            <a:r>
              <a:rPr lang="de-AT" dirty="0"/>
              <a:t>- </a:t>
            </a:r>
            <a:r>
              <a:rPr lang="de-AT" dirty="0" err="1"/>
              <a:t>Revamil</a:t>
            </a:r>
            <a:r>
              <a:rPr lang="de-AT" dirty="0"/>
              <a:t> Gel + </a:t>
            </a:r>
            <a:r>
              <a:rPr lang="de-AT" dirty="0" err="1"/>
              <a:t>Melolite</a:t>
            </a:r>
            <a:endParaRPr lang="de-AT" dirty="0"/>
          </a:p>
          <a:p>
            <a:r>
              <a:rPr lang="de-AT" dirty="0"/>
              <a:t>- 1 </a:t>
            </a:r>
            <a:r>
              <a:rPr lang="de-AT" dirty="0" err="1"/>
              <a:t>Rosidal</a:t>
            </a:r>
            <a:r>
              <a:rPr lang="de-AT" dirty="0"/>
              <a:t> K Bandage</a:t>
            </a:r>
          </a:p>
          <a:p>
            <a:r>
              <a:rPr lang="de-AT" dirty="0"/>
              <a:t>(- Harnstoff/</a:t>
            </a:r>
            <a:r>
              <a:rPr lang="de-AT" dirty="0" err="1"/>
              <a:t>Thesit</a:t>
            </a:r>
            <a:r>
              <a:rPr lang="de-AT" dirty="0"/>
              <a:t> zur Hautpflege)</a:t>
            </a: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65AF0A-6C15-462F-B9B3-E2BF74EBE0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9" t="16806" r="17160" b="10751"/>
          <a:stretch/>
        </p:blipFill>
        <p:spPr>
          <a:xfrm>
            <a:off x="6990348" y="1845734"/>
            <a:ext cx="397042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3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Ausgang Pat.: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Normalisierte Entzündungsparameter, klinische Entzündungszeichen rückläufig, Schmerzzustand gut kompensiert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-&gt; Entlassung in stabilem AZ </a:t>
            </a:r>
          </a:p>
        </p:txBody>
      </p:sp>
    </p:spTree>
    <p:extLst>
      <p:ext uri="{BB962C8B-B14F-4D97-AF65-F5344CB8AC3E}">
        <p14:creationId xmlns:p14="http://schemas.microsoft.com/office/powerpoint/2010/main" val="2097036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F3F21-C6D5-40C8-B795-C145793D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Quellen</a:t>
            </a:r>
            <a:r>
              <a:rPr lang="en-GB" dirty="0"/>
              <a:t>:</a:t>
            </a:r>
            <a:endParaRPr lang="en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CBA8ED-2801-4F8A-854C-E9EB2E488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Dermatologie</a:t>
            </a:r>
            <a:r>
              <a:rPr lang="en-GB" dirty="0"/>
              <a:t>, </a:t>
            </a:r>
            <a:r>
              <a:rPr lang="en-GB" dirty="0" err="1"/>
              <a:t>Klinikum</a:t>
            </a:r>
            <a:r>
              <a:rPr lang="en-GB" dirty="0"/>
              <a:t> Wels-</a:t>
            </a:r>
            <a:r>
              <a:rPr lang="en-GB" dirty="0" err="1"/>
              <a:t>Grieskirchen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Vortrag</a:t>
            </a:r>
            <a:r>
              <a:rPr lang="en-GB" dirty="0"/>
              <a:t> </a:t>
            </a:r>
            <a:r>
              <a:rPr lang="de-DE" dirty="0"/>
              <a:t>Wundmanagement Interdisziplinäre Wundgruppe Klinikum Wels-Grieskirchen, </a:t>
            </a:r>
            <a:r>
              <a:rPr lang="en-GB" dirty="0" err="1"/>
              <a:t>Dr.</a:t>
            </a:r>
            <a:r>
              <a:rPr lang="en-GB" dirty="0"/>
              <a:t> Thomas Berger, </a:t>
            </a:r>
            <a:r>
              <a:rPr lang="en-GB" dirty="0" err="1"/>
              <a:t>Dr.</a:t>
            </a:r>
            <a:r>
              <a:rPr lang="en-GB" dirty="0"/>
              <a:t> Gernot Lechner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22668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95827" y="2934084"/>
            <a:ext cx="2661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THE END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457" r="-1112"/>
          <a:stretch/>
        </p:blipFill>
        <p:spPr>
          <a:xfrm>
            <a:off x="1503322" y="2934084"/>
            <a:ext cx="3292505" cy="2085534"/>
          </a:xfrm>
          <a:prstGeom prst="rect">
            <a:avLst/>
          </a:prstGeom>
        </p:spPr>
      </p:pic>
      <p:pic>
        <p:nvPicPr>
          <p:cNvPr id="6" name="Picture 6" descr="Tier, Gemeiner Fischotter, Säugetier, Art, Fau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94" y="2934084"/>
            <a:ext cx="3378786" cy="209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6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633663"/>
            <a:ext cx="10058400" cy="5235431"/>
          </a:xfrm>
        </p:spPr>
        <p:txBody>
          <a:bodyPr>
            <a:normAutofit/>
          </a:bodyPr>
          <a:lstStyle/>
          <a:p>
            <a:r>
              <a:rPr lang="de-AT" u="sng" dirty="0"/>
              <a:t>Lokalbefund</a:t>
            </a:r>
            <a:r>
              <a:rPr lang="de-AT" dirty="0"/>
              <a:t>: massive Umgebungsrötung, Schwellung und Überwärmung an der GZ und Kleinzehenballen mit gelblich- nekrotischen Belägen</a:t>
            </a:r>
          </a:p>
          <a:p>
            <a:r>
              <a:rPr lang="de-AT" dirty="0"/>
              <a:t>Kühle Füße </a:t>
            </a:r>
            <a:r>
              <a:rPr lang="de-AT" dirty="0" err="1"/>
              <a:t>bds</a:t>
            </a:r>
            <a:r>
              <a:rPr lang="de-AT" dirty="0"/>
              <a:t>. 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sz="9600" dirty="0">
                <a:solidFill>
                  <a:srgbClr val="FF0000"/>
                </a:solidFill>
              </a:rPr>
              <a:t>BILD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3D15B1-A8E4-44CC-9D23-6AE50A60F5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8" r="18873" b="23659"/>
          <a:stretch/>
        </p:blipFill>
        <p:spPr>
          <a:xfrm>
            <a:off x="4724393" y="1961659"/>
            <a:ext cx="3785293" cy="37054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8CB9EEF-23BB-4E94-905E-8C4982A7F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t="19380" r="18760" b="16604"/>
          <a:stretch/>
        </p:blipFill>
        <p:spPr>
          <a:xfrm>
            <a:off x="566392" y="2783349"/>
            <a:ext cx="3938252" cy="23704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60A793C-88C2-47BB-A279-836DDD23D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r="6861" b="21804"/>
          <a:stretch/>
        </p:blipFill>
        <p:spPr>
          <a:xfrm rot="5400000">
            <a:off x="8059330" y="2631765"/>
            <a:ext cx="3705496" cy="23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8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574159"/>
            <a:ext cx="10276573" cy="5294936"/>
          </a:xfrm>
        </p:spPr>
        <p:txBody>
          <a:bodyPr/>
          <a:lstStyle/>
          <a:p>
            <a:r>
              <a:rPr lang="de-AT" sz="3600" b="1" u="sng" dirty="0"/>
              <a:t>Befunde</a:t>
            </a:r>
            <a:r>
              <a:rPr lang="de-AT" sz="3600" dirty="0"/>
              <a:t>: </a:t>
            </a:r>
            <a:r>
              <a:rPr lang="de-AT" sz="2400" b="1" dirty="0"/>
              <a:t>Labor:</a:t>
            </a:r>
            <a:r>
              <a:rPr lang="de-AT" sz="3600" dirty="0"/>
              <a:t> </a:t>
            </a:r>
            <a:r>
              <a:rPr lang="de-AT" dirty="0"/>
              <a:t>CRP leicht erhöht</a:t>
            </a:r>
          </a:p>
          <a:p>
            <a:r>
              <a:rPr lang="de-AT" sz="2400" b="1" dirty="0"/>
              <a:t>Ulcus-Abstrich</a:t>
            </a:r>
            <a:r>
              <a:rPr lang="de-AT" sz="2400" dirty="0"/>
              <a:t>:  </a:t>
            </a:r>
            <a:r>
              <a:rPr lang="de-AT" dirty="0" err="1"/>
              <a:t>Staph</a:t>
            </a:r>
            <a:r>
              <a:rPr lang="de-AT" dirty="0"/>
              <a:t>. </a:t>
            </a:r>
            <a:r>
              <a:rPr lang="de-AT" dirty="0" err="1"/>
              <a:t>aureus</a:t>
            </a:r>
            <a:r>
              <a:rPr lang="de-AT" dirty="0"/>
              <a:t>, auf alles sensibel;  </a:t>
            </a:r>
            <a:r>
              <a:rPr lang="de-AT" dirty="0">
                <a:solidFill>
                  <a:srgbClr val="FF0000"/>
                </a:solidFill>
              </a:rPr>
              <a:t>ABER: </a:t>
            </a:r>
            <a:r>
              <a:rPr lang="de-AT" dirty="0"/>
              <a:t>zuletzt </a:t>
            </a:r>
            <a:r>
              <a:rPr lang="de-AT" dirty="0" err="1"/>
              <a:t>multiresitenter</a:t>
            </a:r>
            <a:r>
              <a:rPr lang="de-AT" dirty="0"/>
              <a:t> Pseudomonas   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sz="9600" dirty="0">
              <a:solidFill>
                <a:srgbClr val="FF0000"/>
              </a:solidFill>
            </a:endParaRPr>
          </a:p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2C2C3A-2D8E-43A1-A4F0-74638F002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08" y="2245157"/>
            <a:ext cx="5740890" cy="36239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2DC23B-A743-4C24-964F-91C90E5B80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2595" r="14600" b="32632"/>
          <a:stretch/>
        </p:blipFill>
        <p:spPr>
          <a:xfrm>
            <a:off x="1181902" y="1750088"/>
            <a:ext cx="3958390" cy="444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3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8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Bei Wundinfekt (von chron. Ulcera) oft </a:t>
            </a:r>
            <a:r>
              <a:rPr lang="de-AT" dirty="0">
                <a:solidFill>
                  <a:srgbClr val="FF0000"/>
                </a:solidFill>
              </a:rPr>
              <a:t>keine</a:t>
            </a:r>
            <a:r>
              <a:rPr lang="de-AT" dirty="0"/>
              <a:t> systemischen </a:t>
            </a:r>
            <a:r>
              <a:rPr lang="de-AT" dirty="0" err="1"/>
              <a:t>Infektzeichen</a:t>
            </a:r>
            <a:endParaRPr lang="de-AT" dirty="0"/>
          </a:p>
          <a:p>
            <a:pPr marL="0" indent="0">
              <a:buNone/>
            </a:pPr>
            <a:r>
              <a:rPr lang="de-AT" b="1" u="sng" dirty="0"/>
              <a:t>Klinische Zeichen eines Wundinfekts: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Wallartig aufgeworfene Wundränder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Lokale Rötung, Überwärmung,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Schmerzen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vermehrte Sekretion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 err="1"/>
              <a:t>Foetor</a:t>
            </a:r>
            <a:endParaRPr lang="de-AT" dirty="0"/>
          </a:p>
          <a:p>
            <a:pPr marL="0" indent="0">
              <a:buNone/>
            </a:pPr>
            <a:endParaRPr lang="de-AT" sz="900" dirty="0"/>
          </a:p>
          <a:p>
            <a:pPr marL="0" indent="0">
              <a:buNone/>
            </a:pPr>
            <a:r>
              <a:rPr lang="de-AT" u="sng" dirty="0"/>
              <a:t>CAVE</a:t>
            </a:r>
            <a:r>
              <a:rPr lang="de-AT" dirty="0"/>
              <a:t>: Wunden immer besiedelt! Ohne klinische Zeichen kein Abstrich sinnvoll!</a:t>
            </a:r>
          </a:p>
          <a:p>
            <a:pPr marL="0" indent="0">
              <a:buNone/>
            </a:pPr>
            <a:r>
              <a:rPr lang="de-AT" dirty="0"/>
              <a:t>Problemkeime bleiben meist bestehen</a:t>
            </a:r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312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B32FF6-6369-4170-B2F0-13C37313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 err="1"/>
              <a:t>Wundinfekt</a:t>
            </a:r>
            <a:r>
              <a:rPr lang="en-GB" dirty="0"/>
              <a:t>; </a:t>
            </a:r>
            <a:r>
              <a:rPr lang="en-GB" dirty="0" err="1"/>
              <a:t>vorbekannter</a:t>
            </a:r>
            <a:r>
              <a:rPr lang="en-GB" dirty="0"/>
              <a:t> </a:t>
            </a:r>
            <a:r>
              <a:rPr lang="en-GB" dirty="0" err="1"/>
              <a:t>Problemkeim</a:t>
            </a:r>
            <a:r>
              <a:rPr lang="en-GB" b="1" dirty="0"/>
              <a:t>: </a:t>
            </a:r>
          </a:p>
          <a:p>
            <a:r>
              <a:rPr lang="en-GB" b="1" dirty="0"/>
              <a:t>-&gt; </a:t>
            </a:r>
            <a:r>
              <a:rPr lang="en-GB" dirty="0" err="1"/>
              <a:t>Tazonam</a:t>
            </a:r>
            <a:r>
              <a:rPr lang="en-GB" dirty="0"/>
              <a:t> 4,5mg 4xtgl.</a:t>
            </a:r>
          </a:p>
          <a:p>
            <a:endParaRPr lang="en-AT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B5B62D1-AAB9-4C6B-A569-8F0423C48F28}"/>
              </a:ext>
            </a:extLst>
          </p:cNvPr>
          <p:cNvSpPr/>
          <p:nvPr/>
        </p:nvSpPr>
        <p:spPr>
          <a:xfrm>
            <a:off x="3015801" y="2967335"/>
            <a:ext cx="616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-&gt; Weitere Abklärung</a:t>
            </a:r>
          </a:p>
        </p:txBody>
      </p:sp>
    </p:spTree>
    <p:extLst>
      <p:ext uri="{BB962C8B-B14F-4D97-AF65-F5344CB8AC3E}">
        <p14:creationId xmlns:p14="http://schemas.microsoft.com/office/powerpoint/2010/main" val="40205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Äthiologie</a:t>
            </a:r>
            <a:r>
              <a:rPr lang="de-AT" dirty="0"/>
              <a:t> von Ulcera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AT" sz="4400" dirty="0"/>
              <a:t>Venöse Ulcera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4400" dirty="0"/>
              <a:t>Ischämie-bedingte Ulcera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4400" dirty="0"/>
              <a:t>Diabetische Ulcera</a:t>
            </a:r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825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1169580"/>
            <a:ext cx="10058400" cy="469951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AT" sz="4400" dirty="0"/>
              <a:t>Venöse Ulcera</a:t>
            </a:r>
          </a:p>
          <a:p>
            <a:pPr marL="292608" lvl="1" indent="0">
              <a:buNone/>
            </a:pPr>
            <a:endParaRPr lang="de-AT" sz="1600" dirty="0">
              <a:solidFill>
                <a:schemeClr val="accent1"/>
              </a:solidFill>
            </a:endParaRPr>
          </a:p>
          <a:p>
            <a:pPr marL="292608" lvl="1" indent="0">
              <a:buNone/>
            </a:pPr>
            <a:r>
              <a:rPr lang="de-AT" sz="3600" dirty="0">
                <a:solidFill>
                  <a:schemeClr val="accent1"/>
                </a:solidFill>
              </a:rPr>
              <a:t>-</a:t>
            </a:r>
            <a:r>
              <a:rPr lang="de-AT" sz="3600" dirty="0" err="1"/>
              <a:t>Posthrombotisches</a:t>
            </a:r>
            <a:r>
              <a:rPr lang="de-AT" sz="3600" dirty="0"/>
              <a:t> Syndrom</a:t>
            </a:r>
          </a:p>
          <a:p>
            <a:pPr marL="292608" lvl="1" indent="0">
              <a:buNone/>
            </a:pPr>
            <a:r>
              <a:rPr lang="de-AT" sz="3600" dirty="0">
                <a:solidFill>
                  <a:schemeClr val="accent1"/>
                </a:solidFill>
              </a:rPr>
              <a:t>-</a:t>
            </a:r>
            <a:r>
              <a:rPr lang="de-AT" sz="3600" dirty="0"/>
              <a:t>Varizen</a:t>
            </a:r>
          </a:p>
          <a:p>
            <a:pPr marL="292608" lvl="1" indent="0">
              <a:buNone/>
            </a:pPr>
            <a:endParaRPr lang="de-AT" sz="1000" dirty="0"/>
          </a:p>
          <a:p>
            <a:pPr marL="292608" lvl="1" indent="0">
              <a:buNone/>
            </a:pPr>
            <a:endParaRPr lang="de-AT" sz="1000" dirty="0"/>
          </a:p>
          <a:p>
            <a:pPr marL="292608" lvl="1" indent="0">
              <a:buNone/>
            </a:pPr>
            <a:endParaRPr lang="de-AT" sz="1000" dirty="0"/>
          </a:p>
          <a:p>
            <a:pPr marL="292608" lvl="1" indent="0">
              <a:buNone/>
            </a:pPr>
            <a:endParaRPr lang="de-AT" sz="1000" dirty="0"/>
          </a:p>
          <a:p>
            <a:pPr marL="292608" lvl="1" indent="0">
              <a:buNone/>
            </a:pPr>
            <a:endParaRPr lang="de-AT" sz="1000" dirty="0"/>
          </a:p>
          <a:p>
            <a:pPr marL="292608" lvl="1" indent="0">
              <a:buNone/>
            </a:pPr>
            <a:r>
              <a:rPr lang="de-AT" sz="2400" dirty="0"/>
              <a:t>-&gt; </a:t>
            </a:r>
            <a:r>
              <a:rPr lang="de-AT" sz="2400" u="sng" dirty="0"/>
              <a:t>Anamnese</a:t>
            </a:r>
            <a:r>
              <a:rPr lang="de-AT" sz="2400" dirty="0"/>
              <a:t>: </a:t>
            </a:r>
            <a:r>
              <a:rPr lang="de-AT" sz="2400" dirty="0" err="1"/>
              <a:t>Z.n</a:t>
            </a:r>
            <a:r>
              <a:rPr lang="de-AT" sz="2400" dirty="0"/>
              <a:t>. TVT? Familiäre </a:t>
            </a:r>
            <a:r>
              <a:rPr lang="de-AT" sz="2400" dirty="0" err="1"/>
              <a:t>Varikositas</a:t>
            </a:r>
            <a:r>
              <a:rPr lang="de-AT" sz="2400" dirty="0"/>
              <a:t> bekannt?      Bei Stehen, Sitzen</a:t>
            </a:r>
          </a:p>
          <a:p>
            <a:pPr marL="292608" lvl="1" indent="0">
              <a:buNone/>
            </a:pPr>
            <a:r>
              <a:rPr lang="de-AT" sz="2400" dirty="0"/>
              <a:t>-&gt; </a:t>
            </a:r>
            <a:r>
              <a:rPr lang="de-AT" sz="2400" u="sng" dirty="0"/>
              <a:t>Status</a:t>
            </a:r>
            <a:r>
              <a:rPr lang="de-AT" sz="2400" dirty="0"/>
              <a:t>: </a:t>
            </a:r>
            <a:r>
              <a:rPr lang="de-AT" sz="2400" dirty="0" err="1"/>
              <a:t>Hyperigmentierte</a:t>
            </a:r>
            <a:r>
              <a:rPr lang="de-AT" sz="2400" dirty="0"/>
              <a:t> Haut , Ödeme, Ulcera im distalen USCH oder im Knöchelbereich </a:t>
            </a:r>
          </a:p>
          <a:p>
            <a:pPr marL="292608" lvl="1" indent="0">
              <a:buNone/>
            </a:pPr>
            <a:r>
              <a:rPr lang="de-AT" sz="2400" dirty="0"/>
              <a:t>-&gt; </a:t>
            </a:r>
            <a:r>
              <a:rPr lang="de-AT" sz="2400" u="sng" dirty="0"/>
              <a:t>Diagnostik</a:t>
            </a:r>
            <a:r>
              <a:rPr lang="de-AT" sz="2400" dirty="0"/>
              <a:t>: </a:t>
            </a:r>
            <a:r>
              <a:rPr lang="de-AT" sz="2400" dirty="0" err="1"/>
              <a:t>ven</a:t>
            </a:r>
            <a:r>
              <a:rPr lang="de-AT" sz="2400" dirty="0"/>
              <a:t>. Duplex oder </a:t>
            </a:r>
            <a:r>
              <a:rPr lang="de-AT" sz="2400" dirty="0" err="1"/>
              <a:t>ascend</a:t>
            </a:r>
            <a:r>
              <a:rPr lang="de-AT" sz="2400" dirty="0"/>
              <a:t>. </a:t>
            </a:r>
            <a:r>
              <a:rPr lang="de-AT" sz="2400" dirty="0" err="1"/>
              <a:t>Phlebographie</a:t>
            </a:r>
            <a:endParaRPr lang="de-AT" sz="2400" dirty="0"/>
          </a:p>
        </p:txBody>
      </p:sp>
      <p:sp>
        <p:nvSpPr>
          <p:cNvPr id="6" name="Gewitterblitz 5"/>
          <p:cNvSpPr/>
          <p:nvPr/>
        </p:nvSpPr>
        <p:spPr>
          <a:xfrm>
            <a:off x="8123461" y="3942321"/>
            <a:ext cx="320842" cy="416382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DAB697-DEFA-4212-A726-F8724D598F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3" r="-319" b="27132"/>
          <a:stretch/>
        </p:blipFill>
        <p:spPr>
          <a:xfrm>
            <a:off x="7377130" y="1041180"/>
            <a:ext cx="4162292" cy="277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7221" y="1095152"/>
            <a:ext cx="10058400" cy="510362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de-AT" sz="4400" dirty="0"/>
              <a:t>Ischämie-bedingte Ulcera</a:t>
            </a:r>
          </a:p>
          <a:p>
            <a:pPr marL="0" indent="0">
              <a:buNone/>
            </a:pPr>
            <a:endParaRPr lang="de-AT" sz="1600" dirty="0"/>
          </a:p>
          <a:p>
            <a:pPr marL="292608" lvl="1" indent="0">
              <a:buNone/>
            </a:pPr>
            <a:r>
              <a:rPr lang="de-AT" sz="3600" dirty="0">
                <a:solidFill>
                  <a:schemeClr val="accent1"/>
                </a:solidFill>
              </a:rPr>
              <a:t>-</a:t>
            </a:r>
            <a:r>
              <a:rPr lang="de-AT" sz="3600" dirty="0"/>
              <a:t>pAVK IV</a:t>
            </a:r>
          </a:p>
          <a:p>
            <a:pPr marL="292608" lvl="1" indent="0">
              <a:buNone/>
            </a:pPr>
            <a:endParaRPr lang="de-AT" sz="3600" dirty="0"/>
          </a:p>
          <a:p>
            <a:pPr marL="292608" lvl="1" indent="0">
              <a:buNone/>
            </a:pPr>
            <a:endParaRPr lang="de-AT" sz="3600" dirty="0"/>
          </a:p>
          <a:p>
            <a:pPr marL="292608" lvl="1" indent="0">
              <a:buNone/>
            </a:pPr>
            <a:endParaRPr lang="de-AT" sz="1000" dirty="0"/>
          </a:p>
          <a:p>
            <a:pPr marL="292608" lvl="1" indent="0">
              <a:buNone/>
            </a:pPr>
            <a:r>
              <a:rPr lang="de-AT" sz="2200" dirty="0"/>
              <a:t> </a:t>
            </a:r>
            <a:r>
              <a:rPr lang="de-AT" sz="2400" dirty="0"/>
              <a:t>-&gt; </a:t>
            </a:r>
            <a:r>
              <a:rPr lang="de-AT" sz="2400" u="sng" dirty="0"/>
              <a:t>Anamnese</a:t>
            </a:r>
            <a:r>
              <a:rPr lang="de-AT" sz="2400" dirty="0"/>
              <a:t>: verkürzte Gehstrecke,     beim Bergaufgehen oder  beim Hochlagern des Beins; „Gefäßpatient“ – KHK oder ACI-Stenosen bekannt</a:t>
            </a:r>
          </a:p>
          <a:p>
            <a:pPr marL="292608" lvl="1" indent="0">
              <a:buNone/>
            </a:pPr>
            <a:r>
              <a:rPr lang="de-AT" sz="2400" dirty="0"/>
              <a:t> -&gt; </a:t>
            </a:r>
            <a:r>
              <a:rPr lang="de-AT" sz="2400" u="sng" dirty="0"/>
              <a:t>Status</a:t>
            </a:r>
            <a:r>
              <a:rPr lang="de-AT" sz="2400" dirty="0"/>
              <a:t>: kühle </a:t>
            </a:r>
            <a:r>
              <a:rPr lang="de-AT" sz="2400" dirty="0" err="1"/>
              <a:t>UEx</a:t>
            </a:r>
            <a:r>
              <a:rPr lang="de-AT" sz="2400" dirty="0"/>
              <a:t>, Pulse schlecht/nicht tastbar, Ulcera an Akren („letzte Wiese“), Nagel-/Hautdystrophie</a:t>
            </a:r>
          </a:p>
          <a:p>
            <a:pPr marL="292608" lvl="1" indent="0">
              <a:buNone/>
            </a:pPr>
            <a:r>
              <a:rPr lang="de-AT" sz="2400" dirty="0"/>
              <a:t> -&gt; </a:t>
            </a:r>
            <a:r>
              <a:rPr lang="de-AT" sz="2400" u="sng" dirty="0"/>
              <a:t>Diagnostik</a:t>
            </a:r>
            <a:r>
              <a:rPr lang="de-AT" sz="2400" dirty="0"/>
              <a:t>: ABI, arterieller Duplex, CT-/MR- </a:t>
            </a:r>
            <a:r>
              <a:rPr lang="de-AT" sz="2400" dirty="0" err="1"/>
              <a:t>Angio</a:t>
            </a:r>
            <a:r>
              <a:rPr lang="de-AT" sz="2400" dirty="0"/>
              <a:t>, evtl. PTA</a:t>
            </a:r>
          </a:p>
        </p:txBody>
      </p:sp>
      <p:sp>
        <p:nvSpPr>
          <p:cNvPr id="4" name="Gewitterblitz 3"/>
          <p:cNvSpPr/>
          <p:nvPr/>
        </p:nvSpPr>
        <p:spPr>
          <a:xfrm>
            <a:off x="6096000" y="4003118"/>
            <a:ext cx="320842" cy="416382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BB31A9-E4FD-400F-8355-A76D5B0D08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" t="6156" r="4989" b="22514"/>
          <a:stretch/>
        </p:blipFill>
        <p:spPr>
          <a:xfrm>
            <a:off x="7087551" y="1924627"/>
            <a:ext cx="4040372" cy="17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7044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916</Words>
  <Application>Microsoft Office PowerPoint</Application>
  <PresentationFormat>Breitbild</PresentationFormat>
  <Paragraphs>185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Wingdings</vt:lpstr>
      <vt:lpstr>Rückblick</vt:lpstr>
      <vt:lpstr>Eine Patientin mit Ulcera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Äthiologie von Ulcera</vt:lpstr>
      <vt:lpstr>PowerPoint-Präsentation</vt:lpstr>
      <vt:lpstr>PowerPoint-Präsentation</vt:lpstr>
      <vt:lpstr>PowerPoint-Präsentation</vt:lpstr>
      <vt:lpstr>Unsere Pat.:</vt:lpstr>
      <vt:lpstr>Unsere Pat.:</vt:lpstr>
      <vt:lpstr>Diagnostik:</vt:lpstr>
      <vt:lpstr>Diagnostik:</vt:lpstr>
      <vt:lpstr>Therapie:</vt:lpstr>
      <vt:lpstr>Verbandswechsel I</vt:lpstr>
      <vt:lpstr>Verbandswechsel II</vt:lpstr>
      <vt:lpstr>Verbandsstoffe for Dummies</vt:lpstr>
      <vt:lpstr>Verbandsstoffe for Dummies</vt:lpstr>
      <vt:lpstr>Lokaltherapie bei Pat.:</vt:lpstr>
      <vt:lpstr>Ausgang Pat.:</vt:lpstr>
      <vt:lpstr>Quellen:</vt:lpstr>
      <vt:lpstr>PowerPoint-Präsentation</vt:lpstr>
    </vt:vector>
  </TitlesOfParts>
  <Company>Klinikum Wels-Grieskirchen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Patientin mit Ulcera</dc:title>
  <dc:creator>Heinschink Johanna Dr.</dc:creator>
  <cp:lastModifiedBy>Jojo</cp:lastModifiedBy>
  <cp:revision>47</cp:revision>
  <dcterms:created xsi:type="dcterms:W3CDTF">2022-02-11T13:55:45Z</dcterms:created>
  <dcterms:modified xsi:type="dcterms:W3CDTF">2022-03-08T22:09:38Z</dcterms:modified>
</cp:coreProperties>
</file>