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256" r:id="rId2"/>
    <p:sldId id="258" r:id="rId3"/>
    <p:sldId id="274" r:id="rId4"/>
    <p:sldId id="275" r:id="rId5"/>
    <p:sldId id="276" r:id="rId6"/>
    <p:sldId id="277" r:id="rId7"/>
    <p:sldId id="280" r:id="rId8"/>
    <p:sldId id="262" r:id="rId9"/>
    <p:sldId id="278" r:id="rId10"/>
    <p:sldId id="284" r:id="rId11"/>
    <p:sldId id="279" r:id="rId12"/>
    <p:sldId id="282" r:id="rId13"/>
    <p:sldId id="283" r:id="rId14"/>
    <p:sldId id="302" r:id="rId15"/>
    <p:sldId id="303" r:id="rId16"/>
    <p:sldId id="285" r:id="rId17"/>
    <p:sldId id="286" r:id="rId18"/>
    <p:sldId id="291" r:id="rId19"/>
    <p:sldId id="289" r:id="rId20"/>
    <p:sldId id="293" r:id="rId21"/>
    <p:sldId id="294" r:id="rId22"/>
    <p:sldId id="298" r:id="rId23"/>
    <p:sldId id="295" r:id="rId24"/>
    <p:sldId id="300" r:id="rId25"/>
    <p:sldId id="301" r:id="rId26"/>
    <p:sldId id="268" r:id="rId27"/>
    <p:sldId id="296" r:id="rId28"/>
    <p:sldId id="297" r:id="rId29"/>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3838"/>
    <a:srgbClr val="004E90"/>
    <a:srgbClr val="922C32"/>
    <a:srgbClr val="003865"/>
    <a:srgbClr val="144E88"/>
    <a:srgbClr val="073F79"/>
    <a:srgbClr val="0E3876"/>
    <a:srgbClr val="264B89"/>
    <a:srgbClr val="325582"/>
    <a:srgbClr val="193A7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826080-E05E-4221-8689-53314AAA3504}" v="11" dt="2022-02-18T10:46:53.6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35" autoAdjust="0"/>
    <p:restoredTop sz="87288" autoAdjust="0"/>
  </p:normalViewPr>
  <p:slideViewPr>
    <p:cSldViewPr snapToGrid="0" snapToObjects="1">
      <p:cViewPr varScale="1">
        <p:scale>
          <a:sx n="96" d="100"/>
          <a:sy n="96" d="100"/>
        </p:scale>
        <p:origin x="217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bian Pöggsteiner" userId="190b63cd0a2bee9f" providerId="LiveId" clId="{1554DD91-A8D3-406E-809C-5AB21834FC8B}"/>
    <pc:docChg chg="modSld sldOrd">
      <pc:chgData name="Fabian Pöggsteiner" userId="190b63cd0a2bee9f" providerId="LiveId" clId="{1554DD91-A8D3-406E-809C-5AB21834FC8B}" dt="2022-02-18T11:26:06.878" v="5"/>
      <pc:docMkLst>
        <pc:docMk/>
      </pc:docMkLst>
      <pc:sldChg chg="modSp mod">
        <pc:chgData name="Fabian Pöggsteiner" userId="190b63cd0a2bee9f" providerId="LiveId" clId="{1554DD91-A8D3-406E-809C-5AB21834FC8B}" dt="2022-02-18T11:20:44.799" v="1" actId="20577"/>
        <pc:sldMkLst>
          <pc:docMk/>
          <pc:sldMk cId="0" sldId="258"/>
        </pc:sldMkLst>
        <pc:spChg chg="mod">
          <ac:chgData name="Fabian Pöggsteiner" userId="190b63cd0a2bee9f" providerId="LiveId" clId="{1554DD91-A8D3-406E-809C-5AB21834FC8B}" dt="2022-02-18T11:20:44.799" v="1" actId="20577"/>
          <ac:spMkLst>
            <pc:docMk/>
            <pc:sldMk cId="0" sldId="258"/>
            <ac:spMk id="5" creationId="{00000000-0000-0000-0000-000000000000}"/>
          </ac:spMkLst>
        </pc:spChg>
      </pc:sldChg>
      <pc:sldChg chg="modSp mod">
        <pc:chgData name="Fabian Pöggsteiner" userId="190b63cd0a2bee9f" providerId="LiveId" clId="{1554DD91-A8D3-406E-809C-5AB21834FC8B}" dt="2022-02-18T11:21:10.968" v="2" actId="20577"/>
        <pc:sldMkLst>
          <pc:docMk/>
          <pc:sldMk cId="3848444507" sldId="274"/>
        </pc:sldMkLst>
        <pc:spChg chg="mod">
          <ac:chgData name="Fabian Pöggsteiner" userId="190b63cd0a2bee9f" providerId="LiveId" clId="{1554DD91-A8D3-406E-809C-5AB21834FC8B}" dt="2022-02-18T11:21:10.968" v="2" actId="20577"/>
          <ac:spMkLst>
            <pc:docMk/>
            <pc:sldMk cId="3848444507" sldId="274"/>
            <ac:spMk id="5" creationId="{00000000-0000-0000-0000-000000000000}"/>
          </ac:spMkLst>
        </pc:spChg>
      </pc:sldChg>
      <pc:sldChg chg="modSp mod">
        <pc:chgData name="Fabian Pöggsteiner" userId="190b63cd0a2bee9f" providerId="LiveId" clId="{1554DD91-A8D3-406E-809C-5AB21834FC8B}" dt="2022-02-18T11:21:45.808" v="3" actId="20577"/>
        <pc:sldMkLst>
          <pc:docMk/>
          <pc:sldMk cId="3383836516" sldId="275"/>
        </pc:sldMkLst>
        <pc:spChg chg="mod">
          <ac:chgData name="Fabian Pöggsteiner" userId="190b63cd0a2bee9f" providerId="LiveId" clId="{1554DD91-A8D3-406E-809C-5AB21834FC8B}" dt="2022-02-18T11:21:45.808" v="3" actId="20577"/>
          <ac:spMkLst>
            <pc:docMk/>
            <pc:sldMk cId="3383836516" sldId="275"/>
            <ac:spMk id="4" creationId="{00000000-0000-0000-0000-000000000000}"/>
          </ac:spMkLst>
        </pc:spChg>
      </pc:sldChg>
      <pc:sldChg chg="ord">
        <pc:chgData name="Fabian Pöggsteiner" userId="190b63cd0a2bee9f" providerId="LiveId" clId="{1554DD91-A8D3-406E-809C-5AB21834FC8B}" dt="2022-02-18T11:26:06.878" v="5"/>
        <pc:sldMkLst>
          <pc:docMk/>
          <pc:sldMk cId="4225561175" sldId="280"/>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Blatt1!$B$1</c:f>
              <c:strCache>
                <c:ptCount val="1"/>
                <c:pt idx="0">
                  <c:v>Datenreihe 1</c:v>
                </c:pt>
              </c:strCache>
            </c:strRef>
          </c:tx>
          <c:spPr>
            <a:solidFill>
              <a:srgbClr val="922C32"/>
            </a:solidFill>
          </c:spPr>
          <c:invertIfNegative val="0"/>
          <c:cat>
            <c:strRef>
              <c:f>Blatt1!$A$2:$A$5</c:f>
              <c:strCache>
                <c:ptCount val="4"/>
                <c:pt idx="0">
                  <c:v>Kategorie 1</c:v>
                </c:pt>
                <c:pt idx="1">
                  <c:v>Kategorie 2</c:v>
                </c:pt>
                <c:pt idx="2">
                  <c:v>Kategorie 3</c:v>
                </c:pt>
                <c:pt idx="3">
                  <c:v>Kategorie 4</c:v>
                </c:pt>
              </c:strCache>
            </c:strRef>
          </c:cat>
          <c:val>
            <c:numRef>
              <c:f>Blatt1!$B$2:$B$5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9C0-488E-9072-65E49477015E}"/>
            </c:ext>
          </c:extLst>
        </c:ser>
        <c:ser>
          <c:idx val="1"/>
          <c:order val="1"/>
          <c:tx>
            <c:strRef>
              <c:f>Blatt1!$C$1</c:f>
              <c:strCache>
                <c:ptCount val="1"/>
                <c:pt idx="0">
                  <c:v>Datenreihe 2</c:v>
                </c:pt>
              </c:strCache>
            </c:strRef>
          </c:tx>
          <c:invertIfNegative val="0"/>
          <c:cat>
            <c:strRef>
              <c:f>Blatt1!$A$2:$A$5</c:f>
              <c:strCache>
                <c:ptCount val="4"/>
                <c:pt idx="0">
                  <c:v>Kategorie 1</c:v>
                </c:pt>
                <c:pt idx="1">
                  <c:v>Kategorie 2</c:v>
                </c:pt>
                <c:pt idx="2">
                  <c:v>Kategorie 3</c:v>
                </c:pt>
                <c:pt idx="3">
                  <c:v>Kategorie 4</c:v>
                </c:pt>
              </c:strCache>
            </c:strRef>
          </c:cat>
          <c:val>
            <c:numRef>
              <c:f>Blatt1!$C$2:$C$5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D9C0-488E-9072-65E49477015E}"/>
            </c:ext>
          </c:extLst>
        </c:ser>
        <c:ser>
          <c:idx val="2"/>
          <c:order val="2"/>
          <c:tx>
            <c:strRef>
              <c:f>Blatt1!$D$1</c:f>
              <c:strCache>
                <c:ptCount val="1"/>
                <c:pt idx="0">
                  <c:v>Datenreihe 3</c:v>
                </c:pt>
              </c:strCache>
            </c:strRef>
          </c:tx>
          <c:invertIfNegative val="0"/>
          <c:cat>
            <c:strRef>
              <c:f>Blatt1!$A$2:$A$5</c:f>
              <c:strCache>
                <c:ptCount val="4"/>
                <c:pt idx="0">
                  <c:v>Kategorie 1</c:v>
                </c:pt>
                <c:pt idx="1">
                  <c:v>Kategorie 2</c:v>
                </c:pt>
                <c:pt idx="2">
                  <c:v>Kategorie 3</c:v>
                </c:pt>
                <c:pt idx="3">
                  <c:v>Kategorie 4</c:v>
                </c:pt>
              </c:strCache>
            </c:strRef>
          </c:cat>
          <c:val>
            <c:numRef>
              <c:f>Blatt1!$D$2:$D$5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D9C0-488E-9072-65E49477015E}"/>
            </c:ext>
          </c:extLst>
        </c:ser>
        <c:dLbls>
          <c:showLegendKey val="0"/>
          <c:showVal val="0"/>
          <c:showCatName val="0"/>
          <c:showSerName val="0"/>
          <c:showPercent val="0"/>
          <c:showBubbleSize val="0"/>
        </c:dLbls>
        <c:gapWidth val="150"/>
        <c:axId val="77808000"/>
        <c:axId val="77809536"/>
      </c:barChart>
      <c:catAx>
        <c:axId val="77808000"/>
        <c:scaling>
          <c:orientation val="minMax"/>
        </c:scaling>
        <c:delete val="0"/>
        <c:axPos val="l"/>
        <c:numFmt formatCode="General" sourceLinked="0"/>
        <c:majorTickMark val="none"/>
        <c:minorTickMark val="none"/>
        <c:tickLblPos val="nextTo"/>
        <c:spPr>
          <a:ln>
            <a:solidFill>
              <a:srgbClr val="004E90"/>
            </a:solidFill>
          </a:ln>
        </c:spPr>
        <c:txPr>
          <a:bodyPr/>
          <a:lstStyle/>
          <a:p>
            <a:pPr>
              <a:defRPr lang="de-DE"/>
            </a:pPr>
            <a:endParaRPr lang="de-DE"/>
          </a:p>
        </c:txPr>
        <c:crossAx val="77809536"/>
        <c:crosses val="autoZero"/>
        <c:auto val="1"/>
        <c:lblAlgn val="ctr"/>
        <c:lblOffset val="100"/>
        <c:noMultiLvlLbl val="0"/>
      </c:catAx>
      <c:valAx>
        <c:axId val="77809536"/>
        <c:scaling>
          <c:orientation val="minMax"/>
        </c:scaling>
        <c:delete val="0"/>
        <c:axPos val="b"/>
        <c:majorGridlines>
          <c:spPr>
            <a:ln>
              <a:solidFill>
                <a:srgbClr val="004E90">
                  <a:alpha val="50000"/>
                </a:srgbClr>
              </a:solidFill>
            </a:ln>
          </c:spPr>
        </c:majorGridlines>
        <c:numFmt formatCode="General" sourceLinked="1"/>
        <c:majorTickMark val="none"/>
        <c:minorTickMark val="none"/>
        <c:tickLblPos val="nextTo"/>
        <c:spPr>
          <a:ln>
            <a:solidFill>
              <a:srgbClr val="004E90"/>
            </a:solidFill>
          </a:ln>
        </c:spPr>
        <c:txPr>
          <a:bodyPr/>
          <a:lstStyle/>
          <a:p>
            <a:pPr>
              <a:defRPr lang="de-DE"/>
            </a:pPr>
            <a:endParaRPr lang="de-DE"/>
          </a:p>
        </c:txPr>
        <c:crossAx val="77808000"/>
        <c:crosses val="autoZero"/>
        <c:crossBetween val="between"/>
      </c:valAx>
      <c:spPr>
        <a:ln>
          <a:noFill/>
        </a:ln>
      </c:spPr>
    </c:plotArea>
    <c:legend>
      <c:legendPos val="r"/>
      <c:overlay val="0"/>
      <c:txPr>
        <a:bodyPr/>
        <a:lstStyle/>
        <a:p>
          <a:pPr>
            <a:defRPr lang="de-DE"/>
          </a:pPr>
          <a:endParaRPr lang="de-DE"/>
        </a:p>
      </c:txPr>
    </c:legend>
    <c:plotVisOnly val="1"/>
    <c:dispBlanksAs val="gap"/>
    <c:showDLblsOverMax val="0"/>
  </c:chart>
  <c:txPr>
    <a:bodyPr/>
    <a:lstStyle/>
    <a:p>
      <a:pPr>
        <a:defRPr sz="1200">
          <a:solidFill>
            <a:srgbClr val="004E90"/>
          </a:solidFill>
        </a:defRPr>
      </a:pPr>
      <a:endParaRPr lang="de-DE"/>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2FE9B2A-F148-6049-AFA8-2778433591D9}" type="datetimeFigureOut">
              <a:rPr lang="de-DE" smtClean="0"/>
              <a:pPr/>
              <a:t>08.03.2022</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A78CC92-9475-6848-B871-4CBDDDA83040}" type="slidenum">
              <a:rPr lang="de-DE" smtClean="0"/>
              <a:pPr/>
              <a:t>‹Nr.›</a:t>
            </a:fld>
            <a:endParaRPr lang="de-DE"/>
          </a:p>
        </p:txBody>
      </p:sp>
    </p:spTree>
    <p:extLst>
      <p:ext uri="{BB962C8B-B14F-4D97-AF65-F5344CB8AC3E}">
        <p14:creationId xmlns:p14="http://schemas.microsoft.com/office/powerpoint/2010/main" val="3187680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077140-C6DC-BF4D-8DB9-C8CB7F43A72A}" type="datetimeFigureOut">
              <a:rPr lang="de-DE" smtClean="0"/>
              <a:pPr/>
              <a:t>08.03.2022</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B093CF-F64A-284C-8095-E4EE1285F3DD}" type="slidenum">
              <a:rPr lang="de-DE" smtClean="0"/>
              <a:pPr/>
              <a:t>‹Nr.›</a:t>
            </a:fld>
            <a:endParaRPr lang="de-DE"/>
          </a:p>
        </p:txBody>
      </p:sp>
    </p:spTree>
    <p:extLst>
      <p:ext uri="{BB962C8B-B14F-4D97-AF65-F5344CB8AC3E}">
        <p14:creationId xmlns:p14="http://schemas.microsoft.com/office/powerpoint/2010/main" val="280857459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2DB093CF-F64A-284C-8095-E4EE1285F3DD}" type="slidenum">
              <a:rPr lang="de-DE" smtClean="0"/>
              <a:pPr/>
              <a:t>1</a:t>
            </a:fld>
            <a:endParaRPr lang="de-DE"/>
          </a:p>
        </p:txBody>
      </p:sp>
    </p:spTree>
    <p:extLst>
      <p:ext uri="{BB962C8B-B14F-4D97-AF65-F5344CB8AC3E}">
        <p14:creationId xmlns:p14="http://schemas.microsoft.com/office/powerpoint/2010/main" val="2485228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Beim Patienten liegt also ein hypertensiver Notfall mit akutem Nierenschaden vor.  Der Patient hat in der ZNA natürlich noch vor erhalt der Laborparameter 12,5mg </a:t>
            </a:r>
            <a:r>
              <a:rPr lang="de-AT" dirty="0" err="1"/>
              <a:t>Ebrantil</a:t>
            </a:r>
            <a:r>
              <a:rPr lang="de-AT" dirty="0"/>
              <a:t> iv. erhalten, worauf sich die Blutdruckwerte kurzfristig auf 110mmHg systolisch senken ließen. Kurze Zeit später ist es allerdings wieder zum Anstieg auf &gt; 230mmHg systolisch gekommen.  </a:t>
            </a:r>
          </a:p>
        </p:txBody>
      </p:sp>
      <p:sp>
        <p:nvSpPr>
          <p:cNvPr id="4" name="Foliennummernplatzhalter 3"/>
          <p:cNvSpPr>
            <a:spLocks noGrp="1"/>
          </p:cNvSpPr>
          <p:nvPr>
            <p:ph type="sldNum" sz="quarter" idx="10"/>
          </p:nvPr>
        </p:nvSpPr>
        <p:spPr/>
        <p:txBody>
          <a:bodyPr/>
          <a:lstStyle/>
          <a:p>
            <a:fld id="{2DB093CF-F64A-284C-8095-E4EE1285F3DD}" type="slidenum">
              <a:rPr lang="de-DE" smtClean="0"/>
              <a:pPr/>
              <a:t>10</a:t>
            </a:fld>
            <a:endParaRPr lang="de-DE"/>
          </a:p>
        </p:txBody>
      </p:sp>
    </p:spTree>
    <p:extLst>
      <p:ext uri="{BB962C8B-B14F-4D97-AF65-F5344CB8AC3E}">
        <p14:creationId xmlns:p14="http://schemas.microsoft.com/office/powerpoint/2010/main" val="3744871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Es wurde anschließend beim sofort eine CT Angiographie durchgeführt um die akut vital bedrohlichen Differentialdiagnosen und hier v.a. die Aortendissektion, weil sei klinisch am besten gepasst hätte, auszuschließen.  </a:t>
            </a:r>
          </a:p>
        </p:txBody>
      </p:sp>
      <p:sp>
        <p:nvSpPr>
          <p:cNvPr id="4" name="Foliennummernplatzhalter 3"/>
          <p:cNvSpPr>
            <a:spLocks noGrp="1"/>
          </p:cNvSpPr>
          <p:nvPr>
            <p:ph type="sldNum" sz="quarter" idx="10"/>
          </p:nvPr>
        </p:nvSpPr>
        <p:spPr/>
        <p:txBody>
          <a:bodyPr/>
          <a:lstStyle/>
          <a:p>
            <a:fld id="{2DB093CF-F64A-284C-8095-E4EE1285F3DD}" type="slidenum">
              <a:rPr lang="de-DE" smtClean="0"/>
              <a:pPr/>
              <a:t>11</a:t>
            </a:fld>
            <a:endParaRPr lang="de-DE"/>
          </a:p>
        </p:txBody>
      </p:sp>
    </p:spTree>
    <p:extLst>
      <p:ext uri="{BB962C8B-B14F-4D97-AF65-F5344CB8AC3E}">
        <p14:creationId xmlns:p14="http://schemas.microsoft.com/office/powerpoint/2010/main" val="4235762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2DB093CF-F64A-284C-8095-E4EE1285F3DD}" type="slidenum">
              <a:rPr lang="de-DE" smtClean="0"/>
              <a:pPr/>
              <a:t>12</a:t>
            </a:fld>
            <a:endParaRPr lang="de-DE"/>
          </a:p>
        </p:txBody>
      </p:sp>
    </p:spTree>
    <p:extLst>
      <p:ext uri="{BB962C8B-B14F-4D97-AF65-F5344CB8AC3E}">
        <p14:creationId xmlns:p14="http://schemas.microsoft.com/office/powerpoint/2010/main" val="2182843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2DB093CF-F64A-284C-8095-E4EE1285F3DD}" type="slidenum">
              <a:rPr lang="de-DE" smtClean="0"/>
              <a:pPr/>
              <a:t>13</a:t>
            </a:fld>
            <a:endParaRPr lang="de-DE"/>
          </a:p>
        </p:txBody>
      </p:sp>
    </p:spTree>
    <p:extLst>
      <p:ext uri="{BB962C8B-B14F-4D97-AF65-F5344CB8AC3E}">
        <p14:creationId xmlns:p14="http://schemas.microsoft.com/office/powerpoint/2010/main" val="1369503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de-AT" dirty="0"/>
          </a:p>
        </p:txBody>
      </p:sp>
      <p:sp>
        <p:nvSpPr>
          <p:cNvPr id="4" name="Foliennummernplatzhalter 3"/>
          <p:cNvSpPr>
            <a:spLocks noGrp="1"/>
          </p:cNvSpPr>
          <p:nvPr>
            <p:ph type="sldNum" sz="quarter" idx="10"/>
          </p:nvPr>
        </p:nvSpPr>
        <p:spPr/>
        <p:txBody>
          <a:bodyPr/>
          <a:lstStyle/>
          <a:p>
            <a:fld id="{2DB093CF-F64A-284C-8095-E4EE1285F3DD}" type="slidenum">
              <a:rPr lang="de-DE" smtClean="0"/>
              <a:pPr/>
              <a:t>14</a:t>
            </a:fld>
            <a:endParaRPr lang="de-DE"/>
          </a:p>
        </p:txBody>
      </p:sp>
    </p:spTree>
    <p:extLst>
      <p:ext uri="{BB962C8B-B14F-4D97-AF65-F5344CB8AC3E}">
        <p14:creationId xmlns:p14="http://schemas.microsoft.com/office/powerpoint/2010/main" val="1432037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2DB093CF-F64A-284C-8095-E4EE1285F3DD}" type="slidenum">
              <a:rPr lang="de-DE" smtClean="0"/>
              <a:pPr/>
              <a:t>15</a:t>
            </a:fld>
            <a:endParaRPr lang="de-DE"/>
          </a:p>
        </p:txBody>
      </p:sp>
    </p:spTree>
    <p:extLst>
      <p:ext uri="{BB962C8B-B14F-4D97-AF65-F5344CB8AC3E}">
        <p14:creationId xmlns:p14="http://schemas.microsoft.com/office/powerpoint/2010/main" val="258316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2DB093CF-F64A-284C-8095-E4EE1285F3DD}" type="slidenum">
              <a:rPr lang="de-DE" smtClean="0"/>
              <a:pPr/>
              <a:t>16</a:t>
            </a:fld>
            <a:endParaRPr lang="de-DE"/>
          </a:p>
        </p:txBody>
      </p:sp>
    </p:spTree>
    <p:extLst>
      <p:ext uri="{BB962C8B-B14F-4D97-AF65-F5344CB8AC3E}">
        <p14:creationId xmlns:p14="http://schemas.microsoft.com/office/powerpoint/2010/main" val="2561195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AT" dirty="0"/>
              <a:t>Meist gutartiger Katecholamin-produzierender Tumor der aus den chromaffinen Zellen des Nebennierenmarks hervorgeht. Die geschätzte Inzidenz des Phäochromozytoms beträgt ca. 2-8 Neuerkrankungen pro 1 Millionen Einwohner. Die meisten Katecholamin produzierenden Tumore, wie auch das Phäochromozytom zeigen ein sporadisches Auftreten. Allerdings zeigen 40% der Erkrankten eine genetische/familiäre Häufung. </a:t>
            </a:r>
          </a:p>
          <a:p>
            <a:pPr algn="l"/>
            <a:endParaRPr lang="de-AT" dirty="0"/>
          </a:p>
          <a:p>
            <a:pPr algn="l"/>
            <a:r>
              <a:rPr lang="de-AT" dirty="0"/>
              <a:t>Diese haben jedoch eine höhere Wahrscheinlichkeit für das Auftreten eines bilateralen Phäochromozytoms oder eines </a:t>
            </a:r>
            <a:r>
              <a:rPr lang="de-AT" dirty="0" err="1"/>
              <a:t>Paraganglioms</a:t>
            </a:r>
            <a:r>
              <a:rPr lang="de-AT" dirty="0"/>
              <a:t>. Zusätzlich gibt es einige genetische Erkrankungen die mit einem gehäuften Auftreten eines Phäochromozytoms korrelieren. (</a:t>
            </a:r>
            <a:r>
              <a:rPr lang="de-AT" sz="1800" b="0" i="0" u="none" strike="noStrike" baseline="0" dirty="0">
                <a:solidFill>
                  <a:srgbClr val="232323"/>
                </a:solidFill>
                <a:latin typeface="NotoSans-Regular"/>
              </a:rPr>
              <a:t>Hippel-Lindau (VHL) Syndrom, Multiple</a:t>
            </a:r>
          </a:p>
          <a:p>
            <a:pPr algn="l"/>
            <a:r>
              <a:rPr lang="en-US" sz="1800" b="0" i="0" u="none" strike="noStrike" baseline="0" dirty="0" err="1">
                <a:solidFill>
                  <a:srgbClr val="232323"/>
                </a:solidFill>
                <a:latin typeface="NotoSans-Regular"/>
              </a:rPr>
              <a:t>endokrine</a:t>
            </a:r>
            <a:r>
              <a:rPr lang="en-US" sz="1800" b="0" i="0" u="none" strike="noStrike" baseline="0" dirty="0">
                <a:solidFill>
                  <a:srgbClr val="232323"/>
                </a:solidFill>
                <a:latin typeface="NotoSans-Regular"/>
              </a:rPr>
              <a:t> </a:t>
            </a:r>
            <a:r>
              <a:rPr lang="en-US" sz="1800" b="0" i="0" u="none" strike="noStrike" baseline="0" dirty="0" err="1">
                <a:solidFill>
                  <a:srgbClr val="232323"/>
                </a:solidFill>
                <a:latin typeface="NotoSans-Regular"/>
              </a:rPr>
              <a:t>Neoplasie</a:t>
            </a:r>
            <a:r>
              <a:rPr lang="en-US" sz="1800" b="0" i="0" u="none" strike="noStrike" baseline="0" dirty="0">
                <a:solidFill>
                  <a:srgbClr val="232323"/>
                </a:solidFill>
                <a:latin typeface="NotoSans-Regular"/>
              </a:rPr>
              <a:t> </a:t>
            </a:r>
            <a:r>
              <a:rPr lang="en-US" sz="1800" b="0" i="0" u="none" strike="noStrike" baseline="0" dirty="0" err="1">
                <a:solidFill>
                  <a:srgbClr val="232323"/>
                </a:solidFill>
                <a:latin typeface="NotoSans-Regular"/>
              </a:rPr>
              <a:t>Typ</a:t>
            </a:r>
            <a:r>
              <a:rPr lang="en-US" sz="1800" b="0" i="0" u="none" strike="noStrike" baseline="0" dirty="0">
                <a:solidFill>
                  <a:srgbClr val="232323"/>
                </a:solidFill>
                <a:latin typeface="NotoSans-Regular"/>
              </a:rPr>
              <a:t> 2 (MEN2), </a:t>
            </a:r>
            <a:r>
              <a:rPr lang="en-US" sz="1800" b="0" i="0" u="none" strike="noStrike" baseline="0" dirty="0" err="1">
                <a:solidFill>
                  <a:srgbClr val="232323"/>
                </a:solidFill>
                <a:latin typeface="NotoSans-Regular"/>
              </a:rPr>
              <a:t>Neurofibromatose</a:t>
            </a:r>
            <a:r>
              <a:rPr lang="en-US" sz="1800" b="0" i="0" u="none" strike="noStrike" baseline="0" dirty="0">
                <a:solidFill>
                  <a:srgbClr val="232323"/>
                </a:solidFill>
                <a:latin typeface="NotoSans-Regular"/>
              </a:rPr>
              <a:t> </a:t>
            </a:r>
            <a:r>
              <a:rPr lang="en-US" sz="1800" b="0" i="0" u="none" strike="noStrike" baseline="0" dirty="0" err="1">
                <a:solidFill>
                  <a:srgbClr val="232323"/>
                </a:solidFill>
                <a:latin typeface="NotoSans-Regular"/>
              </a:rPr>
              <a:t>Typ</a:t>
            </a:r>
            <a:r>
              <a:rPr lang="en-US" sz="1800" b="0" i="0" u="none" strike="noStrike" baseline="0" dirty="0">
                <a:solidFill>
                  <a:srgbClr val="232323"/>
                </a:solidFill>
                <a:latin typeface="NotoSans-Regular"/>
              </a:rPr>
              <a:t> 1 (NF1)).</a:t>
            </a:r>
            <a:r>
              <a:rPr lang="de-AT" dirty="0"/>
              <a:t>  </a:t>
            </a:r>
          </a:p>
        </p:txBody>
      </p:sp>
      <p:sp>
        <p:nvSpPr>
          <p:cNvPr id="4" name="Foliennummernplatzhalter 3"/>
          <p:cNvSpPr>
            <a:spLocks noGrp="1"/>
          </p:cNvSpPr>
          <p:nvPr>
            <p:ph type="sldNum" sz="quarter" idx="10"/>
          </p:nvPr>
        </p:nvSpPr>
        <p:spPr/>
        <p:txBody>
          <a:bodyPr/>
          <a:lstStyle/>
          <a:p>
            <a:fld id="{2DB093CF-F64A-284C-8095-E4EE1285F3DD}" type="slidenum">
              <a:rPr lang="de-DE" smtClean="0"/>
              <a:pPr/>
              <a:t>17</a:t>
            </a:fld>
            <a:endParaRPr lang="de-DE"/>
          </a:p>
        </p:txBody>
      </p:sp>
    </p:spTree>
    <p:extLst>
      <p:ext uri="{BB962C8B-B14F-4D97-AF65-F5344CB8AC3E}">
        <p14:creationId xmlns:p14="http://schemas.microsoft.com/office/powerpoint/2010/main" val="2948600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baseline="0" dirty="0" err="1">
                <a:solidFill>
                  <a:srgbClr val="232323"/>
                </a:solidFill>
                <a:latin typeface="NotoSans-Regular"/>
              </a:rPr>
              <a:t>Ungefähr</a:t>
            </a:r>
            <a:r>
              <a:rPr lang="en-US" sz="1800" b="0" i="0" u="none" strike="noStrike" baseline="0" dirty="0">
                <a:solidFill>
                  <a:srgbClr val="232323"/>
                </a:solidFill>
                <a:latin typeface="NotoSans-Regular"/>
              </a:rPr>
              <a:t> 50% der </a:t>
            </a:r>
            <a:r>
              <a:rPr lang="en-US" sz="1800" b="0" i="0" u="none" strike="noStrike" baseline="0" dirty="0" err="1">
                <a:solidFill>
                  <a:srgbClr val="232323"/>
                </a:solidFill>
                <a:latin typeface="NotoSans-Regular"/>
              </a:rPr>
              <a:t>Patientien</a:t>
            </a:r>
            <a:r>
              <a:rPr lang="en-US" sz="1800" b="0" i="0" u="none" strike="noStrike" baseline="0" dirty="0">
                <a:solidFill>
                  <a:srgbClr val="232323"/>
                </a:solidFill>
                <a:latin typeface="NotoSans-Regular"/>
              </a:rPr>
              <a:t> </a:t>
            </a:r>
            <a:r>
              <a:rPr lang="en-US" sz="1800" b="0" i="0" u="none" strike="noStrike" baseline="0" dirty="0" err="1">
                <a:solidFill>
                  <a:srgbClr val="232323"/>
                </a:solidFill>
                <a:latin typeface="NotoSans-Regular"/>
              </a:rPr>
              <a:t>mit</a:t>
            </a:r>
            <a:r>
              <a:rPr lang="en-US" sz="1800" b="0" i="0" u="none" strike="noStrike" baseline="0" dirty="0">
                <a:solidFill>
                  <a:srgbClr val="232323"/>
                </a:solidFill>
                <a:latin typeface="NotoSans-Regular"/>
              </a:rPr>
              <a:t> </a:t>
            </a:r>
            <a:r>
              <a:rPr lang="en-US" sz="1800" b="0" i="0" u="none" strike="noStrike" baseline="0" dirty="0" err="1">
                <a:solidFill>
                  <a:srgbClr val="232323"/>
                </a:solidFill>
                <a:latin typeface="NotoSans-Regular"/>
              </a:rPr>
              <a:t>Phäochromozytom</a:t>
            </a:r>
            <a:r>
              <a:rPr lang="en-US" sz="1800" b="0" i="0" u="none" strike="noStrike" baseline="0" dirty="0">
                <a:solidFill>
                  <a:srgbClr val="232323"/>
                </a:solidFill>
                <a:latin typeface="NotoSans-Regular"/>
              </a:rPr>
              <a:t> </a:t>
            </a:r>
            <a:r>
              <a:rPr lang="en-US" sz="1800" b="0" i="0" u="none" strike="noStrike" baseline="0" dirty="0" err="1">
                <a:solidFill>
                  <a:srgbClr val="232323"/>
                </a:solidFill>
                <a:latin typeface="NotoSans-Regular"/>
              </a:rPr>
              <a:t>weisen</a:t>
            </a:r>
            <a:r>
              <a:rPr lang="en-US" sz="1800" b="0" i="0" u="none" strike="noStrike" baseline="0" dirty="0">
                <a:solidFill>
                  <a:srgbClr val="232323"/>
                </a:solidFill>
                <a:latin typeface="NotoSans-Regular"/>
              </a:rPr>
              <a:t> </a:t>
            </a:r>
            <a:r>
              <a:rPr lang="en-US" sz="1800" b="0" i="0" u="none" strike="noStrike" baseline="0" dirty="0" err="1">
                <a:solidFill>
                  <a:srgbClr val="232323"/>
                </a:solidFill>
                <a:latin typeface="NotoSans-Regular"/>
              </a:rPr>
              <a:t>Symptome</a:t>
            </a:r>
            <a:r>
              <a:rPr lang="en-US" sz="1800" b="0" i="0" u="none" strike="noStrike" baseline="0" dirty="0">
                <a:solidFill>
                  <a:srgbClr val="232323"/>
                </a:solidFill>
                <a:latin typeface="NotoSans-Regular"/>
              </a:rPr>
              <a:t> auf. Die </a:t>
            </a:r>
            <a:r>
              <a:rPr lang="en-US" sz="1800" b="0" i="0" u="none" strike="noStrike" baseline="0" dirty="0" err="1">
                <a:solidFill>
                  <a:srgbClr val="232323"/>
                </a:solidFill>
                <a:latin typeface="NotoSans-Regular"/>
              </a:rPr>
              <a:t>klassische</a:t>
            </a:r>
            <a:r>
              <a:rPr lang="en-US" sz="1800" b="0" i="0" u="none" strike="noStrike" baseline="0" dirty="0">
                <a:solidFill>
                  <a:srgbClr val="232323"/>
                </a:solidFill>
                <a:latin typeface="NotoSans-Regular"/>
              </a:rPr>
              <a:t> </a:t>
            </a:r>
            <a:r>
              <a:rPr lang="en-US" sz="1800" b="0" i="0" u="none" strike="noStrike" baseline="0" dirty="0" err="1">
                <a:solidFill>
                  <a:srgbClr val="232323"/>
                </a:solidFill>
                <a:latin typeface="NotoSans-Regular"/>
              </a:rPr>
              <a:t>Trias</a:t>
            </a:r>
            <a:r>
              <a:rPr lang="en-US" sz="1800" b="0" i="0" u="none" strike="noStrike" baseline="0" dirty="0">
                <a:solidFill>
                  <a:srgbClr val="232323"/>
                </a:solidFill>
                <a:latin typeface="NotoSans-Regular"/>
              </a:rPr>
              <a:t> des </a:t>
            </a:r>
            <a:r>
              <a:rPr lang="en-US" sz="1800" b="0" i="0" u="none" strike="noStrike" baseline="0" dirty="0" err="1">
                <a:solidFill>
                  <a:srgbClr val="232323"/>
                </a:solidFill>
                <a:latin typeface="NotoSans-Regular"/>
              </a:rPr>
              <a:t>Phäochromozytoms</a:t>
            </a:r>
            <a:r>
              <a:rPr lang="en-US" sz="1800" b="0" i="0" u="none" strike="noStrike" baseline="0" dirty="0">
                <a:solidFill>
                  <a:srgbClr val="232323"/>
                </a:solidFill>
                <a:latin typeface="NotoSans-Regular"/>
              </a:rPr>
              <a:t> </a:t>
            </a:r>
            <a:r>
              <a:rPr lang="en-US" sz="1800" b="0" i="0" u="none" strike="noStrike" baseline="0" dirty="0" err="1">
                <a:solidFill>
                  <a:srgbClr val="232323"/>
                </a:solidFill>
                <a:latin typeface="NotoSans-Regular"/>
              </a:rPr>
              <a:t>besteht</a:t>
            </a:r>
            <a:r>
              <a:rPr lang="en-US" sz="1800" b="0" i="0" u="none" strike="noStrike" baseline="0" dirty="0">
                <a:solidFill>
                  <a:srgbClr val="232323"/>
                </a:solidFill>
                <a:latin typeface="NotoSans-Regular"/>
              </a:rPr>
              <a:t> </a:t>
            </a:r>
            <a:r>
              <a:rPr lang="en-US" sz="1800" b="0" i="0" u="none" strike="noStrike" baseline="0" dirty="0" err="1">
                <a:solidFill>
                  <a:srgbClr val="232323"/>
                </a:solidFill>
                <a:latin typeface="NotoSans-Regular"/>
              </a:rPr>
              <a:t>aus</a:t>
            </a:r>
            <a:r>
              <a:rPr lang="en-US" sz="1800" b="0" i="0" u="none" strike="noStrike" baseline="0" dirty="0">
                <a:solidFill>
                  <a:srgbClr val="232323"/>
                </a:solidFill>
                <a:latin typeface="NotoSans-Regular"/>
              </a:rPr>
              <a:t> </a:t>
            </a:r>
            <a:r>
              <a:rPr lang="en-US" sz="1800" b="0" i="0" u="none" strike="noStrike" baseline="0" dirty="0" err="1">
                <a:solidFill>
                  <a:srgbClr val="232323"/>
                </a:solidFill>
                <a:latin typeface="NotoSans-Regular"/>
              </a:rPr>
              <a:t>episodischen</a:t>
            </a:r>
            <a:r>
              <a:rPr lang="en-US" sz="1800" b="0" i="0" u="none" strike="noStrike" baseline="0" dirty="0">
                <a:solidFill>
                  <a:srgbClr val="232323"/>
                </a:solidFill>
                <a:latin typeface="NotoSans-Regular"/>
              </a:rPr>
              <a:t> </a:t>
            </a:r>
            <a:r>
              <a:rPr lang="en-US" sz="1800" b="0" i="0" u="none" strike="noStrike" baseline="0" dirty="0" err="1">
                <a:solidFill>
                  <a:srgbClr val="232323"/>
                </a:solidFill>
                <a:latin typeface="NotoSans-Regular"/>
              </a:rPr>
              <a:t>Kopfschmerzen</a:t>
            </a:r>
            <a:r>
              <a:rPr lang="en-US" sz="1800" b="0" i="0" u="none" strike="noStrike" baseline="0" dirty="0">
                <a:solidFill>
                  <a:srgbClr val="232323"/>
                </a:solidFill>
                <a:latin typeface="NotoSans-Regular"/>
              </a:rPr>
              <a:t>, </a:t>
            </a:r>
            <a:r>
              <a:rPr lang="en-US" sz="1800" b="0" i="0" u="none" strike="noStrike" baseline="0" dirty="0" err="1">
                <a:solidFill>
                  <a:srgbClr val="232323"/>
                </a:solidFill>
                <a:latin typeface="NotoSans-Regular"/>
              </a:rPr>
              <a:t>generalisieretem</a:t>
            </a:r>
            <a:r>
              <a:rPr lang="en-US" sz="1800" b="0" i="0" u="none" strike="noStrike" baseline="0" dirty="0">
                <a:solidFill>
                  <a:srgbClr val="232323"/>
                </a:solidFill>
                <a:latin typeface="NotoSans-Regular"/>
              </a:rPr>
              <a:t> </a:t>
            </a:r>
            <a:r>
              <a:rPr lang="en-US" sz="1800" b="0" i="0" u="none" strike="noStrike" baseline="0" dirty="0" err="1">
                <a:solidFill>
                  <a:srgbClr val="232323"/>
                </a:solidFill>
                <a:latin typeface="NotoSans-Regular"/>
              </a:rPr>
              <a:t>Schwitzen</a:t>
            </a:r>
            <a:r>
              <a:rPr lang="en-US" sz="1800" b="0" i="0" u="none" strike="noStrike" baseline="0" dirty="0">
                <a:solidFill>
                  <a:srgbClr val="232323"/>
                </a:solidFill>
                <a:latin typeface="NotoSans-Regular"/>
              </a:rPr>
              <a:t> und </a:t>
            </a:r>
            <a:r>
              <a:rPr lang="en-US" sz="1800" b="0" i="0" u="none" strike="noStrike" baseline="0" dirty="0" err="1">
                <a:solidFill>
                  <a:srgbClr val="232323"/>
                </a:solidFill>
                <a:latin typeface="NotoSans-Regular"/>
              </a:rPr>
              <a:t>Tachykardie</a:t>
            </a:r>
            <a:r>
              <a:rPr lang="en-US" sz="1800" b="0" i="0" u="none" strike="noStrike" baseline="0" dirty="0">
                <a:solidFill>
                  <a:srgbClr val="232323"/>
                </a:solidFill>
                <a:latin typeface="NotoSans-Regular"/>
              </a:rPr>
              <a:t>. Die </a:t>
            </a:r>
            <a:r>
              <a:rPr lang="en-US" sz="1800" b="0" i="0" u="none" strike="noStrike" baseline="0" dirty="0" err="1">
                <a:solidFill>
                  <a:srgbClr val="232323"/>
                </a:solidFill>
                <a:latin typeface="NotoSans-Regular"/>
              </a:rPr>
              <a:t>klassische</a:t>
            </a:r>
            <a:r>
              <a:rPr lang="en-US" sz="1800" b="0" i="0" u="none" strike="noStrike" baseline="0" dirty="0">
                <a:solidFill>
                  <a:srgbClr val="232323"/>
                </a:solidFill>
                <a:latin typeface="NotoSans-Regular"/>
              </a:rPr>
              <a:t> </a:t>
            </a:r>
            <a:r>
              <a:rPr lang="en-US" sz="1800" b="0" i="0" u="none" strike="noStrike" baseline="0" dirty="0" err="1">
                <a:solidFill>
                  <a:srgbClr val="232323"/>
                </a:solidFill>
                <a:latin typeface="NotoSans-Regular"/>
              </a:rPr>
              <a:t>Trias</a:t>
            </a:r>
            <a:r>
              <a:rPr lang="en-US" sz="1800" b="0" i="0" u="none" strike="noStrike" baseline="0" dirty="0">
                <a:solidFill>
                  <a:srgbClr val="232323"/>
                </a:solidFill>
                <a:latin typeface="NotoSans-Regular"/>
              </a:rPr>
              <a:t> </a:t>
            </a:r>
            <a:r>
              <a:rPr lang="en-US" sz="1800" b="0" i="0" u="none" strike="noStrike" baseline="0" dirty="0" err="1">
                <a:solidFill>
                  <a:srgbClr val="232323"/>
                </a:solidFill>
                <a:latin typeface="NotoSans-Regular"/>
              </a:rPr>
              <a:t>weisen</a:t>
            </a:r>
            <a:r>
              <a:rPr lang="en-US" sz="1800" b="0" i="0" u="none" strike="noStrike" baseline="0" dirty="0">
                <a:solidFill>
                  <a:srgbClr val="232323"/>
                </a:solidFill>
                <a:latin typeface="NotoSans-Regular"/>
              </a:rPr>
              <a:t> </a:t>
            </a:r>
            <a:r>
              <a:rPr lang="en-US" sz="1800" b="0" i="0" u="none" strike="noStrike" baseline="0" dirty="0" err="1">
                <a:solidFill>
                  <a:srgbClr val="232323"/>
                </a:solidFill>
                <a:latin typeface="NotoSans-Regular"/>
              </a:rPr>
              <a:t>jedoch</a:t>
            </a:r>
            <a:r>
              <a:rPr lang="en-US" sz="1800" b="0" i="0" u="none" strike="noStrike" baseline="0" dirty="0">
                <a:solidFill>
                  <a:srgbClr val="232323"/>
                </a:solidFill>
                <a:latin typeface="NotoSans-Regular"/>
              </a:rPr>
              <a:t> die </a:t>
            </a:r>
            <a:r>
              <a:rPr lang="en-US" sz="1800" b="0" i="0" u="none" strike="noStrike" baseline="0" dirty="0" err="1">
                <a:solidFill>
                  <a:srgbClr val="232323"/>
                </a:solidFill>
                <a:latin typeface="NotoSans-Regular"/>
              </a:rPr>
              <a:t>wenigsten</a:t>
            </a:r>
            <a:r>
              <a:rPr lang="en-US" sz="1800" b="0" i="0" u="none" strike="noStrike" baseline="0" dirty="0">
                <a:solidFill>
                  <a:srgbClr val="232323"/>
                </a:solidFill>
                <a:latin typeface="NotoSans-Regular"/>
              </a:rPr>
              <a:t> </a:t>
            </a:r>
            <a:r>
              <a:rPr lang="en-US" sz="1800" b="0" i="0" u="none" strike="noStrike" baseline="0" dirty="0" err="1">
                <a:solidFill>
                  <a:srgbClr val="232323"/>
                </a:solidFill>
                <a:latin typeface="NotoSans-Regular"/>
              </a:rPr>
              <a:t>Patienten</a:t>
            </a:r>
            <a:r>
              <a:rPr lang="en-US" sz="1800" b="0" i="0" u="none" strike="noStrike" baseline="0" dirty="0">
                <a:solidFill>
                  <a:srgbClr val="232323"/>
                </a:solidFill>
                <a:latin typeface="NotoSans-Regular"/>
              </a:rPr>
              <a:t> auf. Das </a:t>
            </a:r>
            <a:r>
              <a:rPr lang="en-US" sz="1800" b="0" i="0" u="none" strike="noStrike" baseline="0" dirty="0" err="1">
                <a:solidFill>
                  <a:srgbClr val="232323"/>
                </a:solidFill>
                <a:latin typeface="NotoSans-Regular"/>
              </a:rPr>
              <a:t>häufigste</a:t>
            </a:r>
            <a:r>
              <a:rPr lang="en-US" sz="1800" b="0" i="0" u="none" strike="noStrike" baseline="0" dirty="0">
                <a:solidFill>
                  <a:srgbClr val="232323"/>
                </a:solidFill>
                <a:latin typeface="NotoSans-Regular"/>
              </a:rPr>
              <a:t> Symptom </a:t>
            </a:r>
            <a:r>
              <a:rPr lang="en-US" sz="1800" b="0" i="0" u="none" strike="noStrike" baseline="0" dirty="0" err="1">
                <a:solidFill>
                  <a:srgbClr val="232323"/>
                </a:solidFill>
                <a:latin typeface="NotoSans-Regular"/>
              </a:rPr>
              <a:t>ist</a:t>
            </a:r>
            <a:r>
              <a:rPr lang="en-US" sz="1800" b="0" i="0" u="none" strike="noStrike" baseline="0" dirty="0">
                <a:solidFill>
                  <a:srgbClr val="232323"/>
                </a:solidFill>
                <a:latin typeface="NotoSans-Regular"/>
              </a:rPr>
              <a:t> der </a:t>
            </a:r>
            <a:r>
              <a:rPr lang="en-US" sz="1800" b="0" i="0" u="none" strike="noStrike" baseline="0" dirty="0" err="1">
                <a:solidFill>
                  <a:srgbClr val="232323"/>
                </a:solidFill>
                <a:latin typeface="NotoSans-Regular"/>
              </a:rPr>
              <a:t>Bluthochdruck</a:t>
            </a:r>
            <a:r>
              <a:rPr lang="en-US" sz="1800" b="0" i="0" u="none" strike="noStrike" baseline="0" dirty="0">
                <a:solidFill>
                  <a:srgbClr val="232323"/>
                </a:solidFill>
                <a:latin typeface="NotoSans-Regular"/>
              </a:rPr>
              <a:t>, </a:t>
            </a:r>
            <a:r>
              <a:rPr lang="en-US" sz="1800" b="0" i="0" u="none" strike="noStrike" baseline="0" dirty="0" err="1">
                <a:solidFill>
                  <a:srgbClr val="232323"/>
                </a:solidFill>
                <a:latin typeface="NotoSans-Regular"/>
              </a:rPr>
              <a:t>jedoch</a:t>
            </a:r>
            <a:r>
              <a:rPr lang="en-US" sz="1800" b="0" i="0" u="none" strike="noStrike" baseline="0" dirty="0">
                <a:solidFill>
                  <a:srgbClr val="232323"/>
                </a:solidFill>
                <a:latin typeface="NotoSans-Regular"/>
              </a:rPr>
              <a:t> </a:t>
            </a:r>
            <a:r>
              <a:rPr lang="en-US" sz="1800" b="0" i="0" u="none" strike="noStrike" baseline="0" dirty="0" err="1">
                <a:solidFill>
                  <a:srgbClr val="232323"/>
                </a:solidFill>
                <a:latin typeface="NotoSans-Regular"/>
              </a:rPr>
              <a:t>weisen</a:t>
            </a:r>
            <a:r>
              <a:rPr lang="en-US" sz="1800" b="0" i="0" u="none" strike="noStrike" baseline="0" dirty="0">
                <a:solidFill>
                  <a:srgbClr val="232323"/>
                </a:solidFill>
                <a:latin typeface="NotoSans-Regular"/>
              </a:rPr>
              <a:t> ca. 5-15% der </a:t>
            </a:r>
            <a:r>
              <a:rPr lang="en-US" sz="1800" b="0" i="0" u="none" strike="noStrike" baseline="0" dirty="0" err="1">
                <a:solidFill>
                  <a:srgbClr val="232323"/>
                </a:solidFill>
                <a:latin typeface="NotoSans-Regular"/>
              </a:rPr>
              <a:t>Patienten</a:t>
            </a:r>
            <a:r>
              <a:rPr lang="en-US" sz="1800" b="0" i="0" u="none" strike="noStrike" baseline="0" dirty="0">
                <a:solidFill>
                  <a:srgbClr val="232323"/>
                </a:solidFill>
                <a:latin typeface="NotoSans-Regular"/>
              </a:rPr>
              <a:t>  </a:t>
            </a:r>
            <a:r>
              <a:rPr lang="en-US" sz="1800" b="0" i="0" u="none" strike="noStrike" baseline="0" dirty="0" err="1">
                <a:solidFill>
                  <a:srgbClr val="232323"/>
                </a:solidFill>
                <a:latin typeface="NotoSans-Regular"/>
              </a:rPr>
              <a:t>normale</a:t>
            </a:r>
            <a:r>
              <a:rPr lang="en-US" sz="1800" b="0" i="0" u="none" strike="noStrike" baseline="0" dirty="0">
                <a:solidFill>
                  <a:srgbClr val="232323"/>
                </a:solidFill>
                <a:latin typeface="NotoSans-Regular"/>
              </a:rPr>
              <a:t> </a:t>
            </a:r>
            <a:r>
              <a:rPr lang="en-US" sz="1800" b="0" i="0" u="none" strike="noStrike" baseline="0" dirty="0" err="1">
                <a:solidFill>
                  <a:srgbClr val="232323"/>
                </a:solidFill>
                <a:latin typeface="NotoSans-Regular"/>
              </a:rPr>
              <a:t>Blutdruckwerte</a:t>
            </a:r>
            <a:r>
              <a:rPr lang="en-US" sz="1800" b="0" i="0" u="none" strike="noStrike" baseline="0" dirty="0">
                <a:solidFill>
                  <a:srgbClr val="232323"/>
                </a:solidFill>
                <a:latin typeface="NotoSans-Regular"/>
              </a:rPr>
              <a:t> auf. </a:t>
            </a:r>
            <a:r>
              <a:rPr lang="en-US" sz="1800" b="0" i="0" u="none" strike="noStrike" baseline="0" dirty="0" err="1">
                <a:solidFill>
                  <a:srgbClr val="232323"/>
                </a:solidFill>
                <a:latin typeface="NotoSans-Regular"/>
              </a:rPr>
              <a:t>Weniger</a:t>
            </a:r>
            <a:r>
              <a:rPr lang="en-US" sz="1800" b="0" i="0" u="none" strike="noStrike" baseline="0" dirty="0">
                <a:solidFill>
                  <a:srgbClr val="232323"/>
                </a:solidFill>
                <a:latin typeface="NotoSans-Regular"/>
              </a:rPr>
              <a:t> </a:t>
            </a:r>
            <a:r>
              <a:rPr lang="en-US" sz="1800" b="0" i="0" u="none" strike="noStrike" baseline="0" dirty="0" err="1">
                <a:solidFill>
                  <a:srgbClr val="232323"/>
                </a:solidFill>
                <a:latin typeface="NotoSans-Regular"/>
              </a:rPr>
              <a:t>häufige</a:t>
            </a:r>
            <a:r>
              <a:rPr lang="en-US" sz="1800" b="0" i="0" u="none" strike="noStrike" baseline="0" dirty="0">
                <a:solidFill>
                  <a:srgbClr val="232323"/>
                </a:solidFill>
                <a:latin typeface="NotoSans-Regular"/>
              </a:rPr>
              <a:t> </a:t>
            </a:r>
            <a:r>
              <a:rPr lang="en-US" sz="1800" b="0" i="0" u="none" strike="noStrike" baseline="0" dirty="0" err="1">
                <a:solidFill>
                  <a:srgbClr val="232323"/>
                </a:solidFill>
                <a:latin typeface="NotoSans-Regular"/>
              </a:rPr>
              <a:t>Symptome</a:t>
            </a:r>
            <a:r>
              <a:rPr lang="en-US" sz="1800" b="0" i="0" u="none" strike="noStrike" baseline="0" dirty="0">
                <a:solidFill>
                  <a:srgbClr val="232323"/>
                </a:solidFill>
                <a:latin typeface="NotoSans-Regular"/>
              </a:rPr>
              <a:t> und </a:t>
            </a:r>
            <a:r>
              <a:rPr lang="en-US" sz="1800" b="0" i="0" u="none" strike="noStrike" baseline="0" dirty="0" err="1">
                <a:solidFill>
                  <a:srgbClr val="232323"/>
                </a:solidFill>
                <a:latin typeface="NotoSans-Regular"/>
              </a:rPr>
              <a:t>Zeichen</a:t>
            </a:r>
            <a:r>
              <a:rPr lang="en-US" sz="1800" b="0" i="0" u="none" strike="noStrike" baseline="0" dirty="0">
                <a:solidFill>
                  <a:srgbClr val="232323"/>
                </a:solidFill>
                <a:latin typeface="NotoSans-Regular"/>
              </a:rPr>
              <a:t> </a:t>
            </a:r>
            <a:r>
              <a:rPr lang="en-US" sz="1800" b="0" i="0" u="none" strike="noStrike" baseline="0" dirty="0" err="1">
                <a:solidFill>
                  <a:srgbClr val="232323"/>
                </a:solidFill>
                <a:latin typeface="NotoSans-Regular"/>
              </a:rPr>
              <a:t>sind</a:t>
            </a:r>
            <a:r>
              <a:rPr lang="en-US" sz="1800" b="0" i="0" u="none" strike="noStrike" baseline="0" dirty="0">
                <a:solidFill>
                  <a:srgbClr val="232323"/>
                </a:solidFill>
                <a:latin typeface="NotoSans-Regular"/>
              </a:rPr>
              <a:t> </a:t>
            </a:r>
            <a:r>
              <a:rPr lang="de-AT" sz="1800" dirty="0"/>
              <a:t>orthostatische Hypotonie (mögliches Zeichen eines Volumenmangels), Gewichtsverlust, Polyurie, Polydipsie, BSG↑, Insulinresistenz, Hyperglykämie, Leukozytose, sekundäre </a:t>
            </a:r>
            <a:r>
              <a:rPr lang="de-AT" sz="1800" dirty="0" err="1"/>
              <a:t>Erythrozytose</a:t>
            </a:r>
            <a:r>
              <a:rPr lang="de-AT" sz="1800" dirty="0"/>
              <a:t> durch Überproduktion von Erythropoietin</a:t>
            </a:r>
            <a:r>
              <a:rPr lang="en-US" sz="1800" b="0" i="0" u="none" strike="noStrike" baseline="0" dirty="0">
                <a:solidFill>
                  <a:srgbClr val="232323"/>
                </a:solidFill>
                <a:latin typeface="NotoSans-Regular"/>
              </a:rPr>
              <a:t>. Wie es </a:t>
            </a:r>
            <a:r>
              <a:rPr lang="en-US" sz="1800" b="0" i="0" u="none" strike="noStrike" baseline="0" dirty="0" err="1">
                <a:solidFill>
                  <a:srgbClr val="232323"/>
                </a:solidFill>
                <a:latin typeface="NotoSans-Regular"/>
              </a:rPr>
              <a:t>auch</a:t>
            </a:r>
            <a:r>
              <a:rPr lang="en-US" sz="1800" b="0" i="0" u="none" strike="noStrike" baseline="0" dirty="0">
                <a:solidFill>
                  <a:srgbClr val="232323"/>
                </a:solidFill>
                <a:latin typeface="NotoSans-Regular"/>
              </a:rPr>
              <a:t> </a:t>
            </a:r>
            <a:r>
              <a:rPr lang="en-US" sz="1800" b="0" i="0" u="none" strike="noStrike" baseline="0" dirty="0" err="1">
                <a:solidFill>
                  <a:srgbClr val="232323"/>
                </a:solidFill>
                <a:latin typeface="NotoSans-Regular"/>
              </a:rPr>
              <a:t>beim</a:t>
            </a:r>
            <a:r>
              <a:rPr lang="en-US" sz="1800" b="0" i="0" u="none" strike="noStrike" baseline="0" dirty="0">
                <a:solidFill>
                  <a:srgbClr val="232323"/>
                </a:solidFill>
                <a:latin typeface="NotoSans-Regular"/>
              </a:rPr>
              <a:t> </a:t>
            </a:r>
            <a:r>
              <a:rPr lang="en-US" sz="1800" b="0" i="0" u="none" strike="noStrike" baseline="0" dirty="0" err="1">
                <a:solidFill>
                  <a:srgbClr val="232323"/>
                </a:solidFill>
                <a:latin typeface="NotoSans-Regular"/>
              </a:rPr>
              <a:t>Patentenfall</a:t>
            </a:r>
            <a:r>
              <a:rPr lang="en-US" sz="1800" b="0" i="0" u="none" strike="noStrike" baseline="0" dirty="0">
                <a:solidFill>
                  <a:srgbClr val="232323"/>
                </a:solidFill>
                <a:latin typeface="NotoSans-Regular"/>
              </a:rPr>
              <a:t> war.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232323"/>
              </a:solidFill>
              <a:latin typeface="NotoSans-Regular"/>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de-AT" sz="2800" dirty="0" err="1"/>
              <a:t>Katecholamineausschüttung</a:t>
            </a:r>
            <a:r>
              <a:rPr lang="de-AT" sz="2800" dirty="0"/>
              <a:t> -&gt;Stresszustand -&gt; Hypermetabolismus -&gt; Insulinresistenz, erhöhte </a:t>
            </a:r>
            <a:r>
              <a:rPr lang="de-AT" sz="2800" dirty="0" err="1"/>
              <a:t>Glucoseproduktion</a:t>
            </a:r>
            <a:r>
              <a:rPr lang="de-AT" sz="2800" dirty="0"/>
              <a:t>. Laborchemisch imponiert dieser Zustand durch </a:t>
            </a:r>
            <a:r>
              <a:rPr lang="de-AT" sz="2800" dirty="0" err="1"/>
              <a:t>Hyperlaktatämie</a:t>
            </a:r>
            <a:r>
              <a:rPr lang="de-AT" sz="2800" dirty="0"/>
              <a:t> und Hyperglykämie.</a:t>
            </a:r>
            <a:endParaRPr lang="de-AT" sz="1800" dirty="0"/>
          </a:p>
        </p:txBody>
      </p:sp>
      <p:sp>
        <p:nvSpPr>
          <p:cNvPr id="4" name="Foliennummernplatzhalter 3"/>
          <p:cNvSpPr>
            <a:spLocks noGrp="1"/>
          </p:cNvSpPr>
          <p:nvPr>
            <p:ph type="sldNum" sz="quarter" idx="10"/>
          </p:nvPr>
        </p:nvSpPr>
        <p:spPr/>
        <p:txBody>
          <a:bodyPr/>
          <a:lstStyle/>
          <a:p>
            <a:fld id="{2DB093CF-F64A-284C-8095-E4EE1285F3DD}" type="slidenum">
              <a:rPr lang="de-DE" smtClean="0"/>
              <a:pPr/>
              <a:t>18</a:t>
            </a:fld>
            <a:endParaRPr lang="de-DE"/>
          </a:p>
        </p:txBody>
      </p:sp>
    </p:spTree>
    <p:extLst>
      <p:ext uri="{BB962C8B-B14F-4D97-AF65-F5344CB8AC3E}">
        <p14:creationId xmlns:p14="http://schemas.microsoft.com/office/powerpoint/2010/main" val="27012442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AT" dirty="0"/>
              <a:t>Bei der Diagnostik von Katecholamin-produzierenden Tumoren ist es wichtig alle Medikamente (sofern vertretbar) abzusetzen, die mit Katecholaminen interferieren. Vor allem Psychopharmaka interferieren sehr stark mit den </a:t>
            </a:r>
            <a:r>
              <a:rPr lang="de-AT" dirty="0" err="1"/>
              <a:t>Katecholaminspiegeln</a:t>
            </a:r>
            <a:r>
              <a:rPr lang="de-AT" dirty="0"/>
              <a:t> im Plasma und Harn. </a:t>
            </a:r>
          </a:p>
          <a:p>
            <a:pPr marL="0" marR="0" lvl="0" indent="0" algn="l" defTabSz="457200" rtl="0" eaLnBrk="1" fontAlgn="auto" latinLnBrk="0" hangingPunct="1">
              <a:lnSpc>
                <a:spcPct val="100000"/>
              </a:lnSpc>
              <a:spcBef>
                <a:spcPts val="0"/>
              </a:spcBef>
              <a:spcAft>
                <a:spcPts val="0"/>
              </a:spcAft>
              <a:buClrTx/>
              <a:buSzTx/>
              <a:buFontTx/>
              <a:buNone/>
              <a:tabLst/>
              <a:defRPr/>
            </a:pPr>
            <a:r>
              <a:rPr lang="de-AT" dirty="0"/>
              <a:t>Zum Nachweis eines Phäochromozytoms werden die </a:t>
            </a:r>
            <a:r>
              <a:rPr lang="de-AT" dirty="0" err="1"/>
              <a:t>Metanephrine</a:t>
            </a:r>
            <a:r>
              <a:rPr lang="de-AT" dirty="0"/>
              <a:t> und Katecholamine im 24h Sammelharn oder im Blutplasma bestimmt. Allerdings ist die Plasmabestimmung sehr von präanalytischen Faktoren </a:t>
            </a:r>
            <a:r>
              <a:rPr lang="de-AT" dirty="0" err="1"/>
              <a:t>abhänging</a:t>
            </a:r>
            <a:r>
              <a:rPr lang="de-AT" dirty="0"/>
              <a:t>. Es muss also das Blut von eine liegenden Kanüle abgenommen werden bei nüchternen, liegenden Patienten. </a:t>
            </a:r>
          </a:p>
          <a:p>
            <a:r>
              <a:rPr lang="de-AT" dirty="0"/>
              <a:t>Sollten hier normale </a:t>
            </a:r>
            <a:r>
              <a:rPr lang="de-AT" dirty="0" err="1"/>
              <a:t>Katecholaminspiegel</a:t>
            </a:r>
            <a:r>
              <a:rPr lang="de-AT" dirty="0"/>
              <a:t> herauskommen, ist eine Kontrolle angezeigt, wenn möglich wenn der Pat gerade symptomatisch ist. </a:t>
            </a:r>
          </a:p>
        </p:txBody>
      </p:sp>
      <p:sp>
        <p:nvSpPr>
          <p:cNvPr id="4" name="Foliennummernplatzhalter 3"/>
          <p:cNvSpPr>
            <a:spLocks noGrp="1"/>
          </p:cNvSpPr>
          <p:nvPr>
            <p:ph type="sldNum" sz="quarter" idx="10"/>
          </p:nvPr>
        </p:nvSpPr>
        <p:spPr/>
        <p:txBody>
          <a:bodyPr/>
          <a:lstStyle/>
          <a:p>
            <a:fld id="{2DB093CF-F64A-284C-8095-E4EE1285F3DD}" type="slidenum">
              <a:rPr lang="de-DE" smtClean="0"/>
              <a:pPr/>
              <a:t>19</a:t>
            </a:fld>
            <a:endParaRPr lang="de-DE"/>
          </a:p>
        </p:txBody>
      </p:sp>
    </p:spTree>
    <p:extLst>
      <p:ext uri="{BB962C8B-B14F-4D97-AF65-F5344CB8AC3E}">
        <p14:creationId xmlns:p14="http://schemas.microsoft.com/office/powerpoint/2010/main" val="915875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Der 55 jährige Patient wird um ca. 17:45 in der ZNA vorstellig. Er klagt über heftige Thorax und Rückenschmerzen und würde seit den Morgenstunden immer wieder erbrechen. Zusätzlich seien um </a:t>
            </a:r>
            <a:r>
              <a:rPr lang="de-AT" dirty="0" err="1"/>
              <a:t>ca</a:t>
            </a:r>
            <a:r>
              <a:rPr lang="de-AT" dirty="0"/>
              <a:t> 17:00 während dem Duschen akute Atembeschwerden hinzugekommen. Außerdem waren zyanotische Akren auffällig. </a:t>
            </a:r>
          </a:p>
        </p:txBody>
      </p:sp>
      <p:sp>
        <p:nvSpPr>
          <p:cNvPr id="4" name="Foliennummernplatzhalter 3"/>
          <p:cNvSpPr>
            <a:spLocks noGrp="1"/>
          </p:cNvSpPr>
          <p:nvPr>
            <p:ph type="sldNum" sz="quarter" idx="10"/>
          </p:nvPr>
        </p:nvSpPr>
        <p:spPr/>
        <p:txBody>
          <a:bodyPr/>
          <a:lstStyle/>
          <a:p>
            <a:fld id="{2DB093CF-F64A-284C-8095-E4EE1285F3DD}" type="slidenum">
              <a:rPr lang="de-DE" smtClean="0"/>
              <a:pPr/>
              <a:t>2</a:t>
            </a:fld>
            <a:endParaRPr lang="de-DE"/>
          </a:p>
        </p:txBody>
      </p:sp>
    </p:spTree>
    <p:extLst>
      <p:ext uri="{BB962C8B-B14F-4D97-AF65-F5344CB8AC3E}">
        <p14:creationId xmlns:p14="http://schemas.microsoft.com/office/powerpoint/2010/main" val="19802210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AT" dirty="0"/>
              <a:t>Beweisend für ein </a:t>
            </a:r>
            <a:r>
              <a:rPr lang="de-AT" dirty="0" err="1"/>
              <a:t>Phäochromoztom</a:t>
            </a:r>
            <a:r>
              <a:rPr lang="de-AT" dirty="0"/>
              <a:t> ist ein nachweisbarer </a:t>
            </a:r>
            <a:r>
              <a:rPr lang="de-AT" dirty="0" err="1"/>
              <a:t>Katecholaminüberschuss</a:t>
            </a:r>
            <a:r>
              <a:rPr lang="de-AT" dirty="0"/>
              <a:t> im 24h Sammelharn bzw. im Plasma.</a:t>
            </a:r>
          </a:p>
          <a:p>
            <a:pPr algn="l"/>
            <a:r>
              <a:rPr lang="de-AT" dirty="0"/>
              <a:t>(Im 24h Sammelharn </a:t>
            </a:r>
            <a:r>
              <a:rPr lang="en-US" sz="1800" b="0" i="0" u="none" strike="noStrike" baseline="0" dirty="0">
                <a:solidFill>
                  <a:srgbClr val="232323"/>
                </a:solidFill>
                <a:latin typeface="NotoSans-Regular"/>
              </a:rPr>
              <a:t>Normetanephrine &gt;900 mcg/24 hours or </a:t>
            </a:r>
            <a:r>
              <a:rPr lang="en-US" sz="1800" b="0" i="0" u="none" strike="noStrike" baseline="0" dirty="0" err="1">
                <a:solidFill>
                  <a:srgbClr val="232323"/>
                </a:solidFill>
                <a:latin typeface="NotoSans-Regular"/>
              </a:rPr>
              <a:t>metanephrine</a:t>
            </a:r>
            <a:r>
              <a:rPr lang="en-US" sz="1800" b="0" i="0" u="none" strike="noStrike" baseline="0" dirty="0">
                <a:solidFill>
                  <a:srgbClr val="232323"/>
                </a:solidFill>
                <a:latin typeface="NotoSans-Regular"/>
              </a:rPr>
              <a:t> &gt;400 mcg/24 hours</a:t>
            </a:r>
            <a:r>
              <a:rPr lang="de-AT" sz="1800" b="0" i="0" u="none" strike="noStrike" baseline="0" dirty="0">
                <a:solidFill>
                  <a:srgbClr val="232323"/>
                </a:solidFill>
                <a:latin typeface="TimesNewRomanPSMT"/>
              </a:rPr>
              <a:t>, </a:t>
            </a:r>
            <a:r>
              <a:rPr lang="en-US" sz="1800" b="0" i="0" u="none" strike="noStrike" baseline="0" dirty="0">
                <a:solidFill>
                  <a:srgbClr val="232323"/>
                </a:solidFill>
                <a:latin typeface="NotoSans-Regular"/>
              </a:rPr>
              <a:t>Norepinephrine </a:t>
            </a:r>
            <a:r>
              <a:rPr lang="en-US" sz="1800" b="0" i="0" u="none" strike="noStrike" baseline="0" dirty="0">
                <a:solidFill>
                  <a:srgbClr val="232323"/>
                </a:solidFill>
                <a:latin typeface="TimesNewRomanPSMT"/>
              </a:rPr>
              <a:t> </a:t>
            </a:r>
            <a:r>
              <a:rPr lang="en-US" sz="1800" b="0" i="0" u="none" strike="noStrike" baseline="0" dirty="0">
                <a:solidFill>
                  <a:srgbClr val="232323"/>
                </a:solidFill>
                <a:latin typeface="NotoSans-Regular"/>
              </a:rPr>
              <a:t>&gt;170 mcg/24 hours, Epinephrine &gt;35 mcg/24 hours, Dopamine &gt;700 mcg/24 hours</a:t>
            </a:r>
          </a:p>
          <a:p>
            <a:pPr algn="l"/>
            <a:r>
              <a:rPr lang="en-US" sz="1800" b="0" i="0" u="none" strike="noStrike" baseline="0" dirty="0" err="1">
                <a:solidFill>
                  <a:srgbClr val="232323"/>
                </a:solidFill>
                <a:latin typeface="NotoSans-Regular"/>
              </a:rPr>
              <a:t>Im</a:t>
            </a:r>
            <a:r>
              <a:rPr lang="en-US" sz="1800" b="0" i="0" u="none" strike="noStrike" baseline="0" dirty="0">
                <a:solidFill>
                  <a:srgbClr val="232323"/>
                </a:solidFill>
                <a:latin typeface="NotoSans-Regular"/>
              </a:rPr>
              <a:t> Plasma </a:t>
            </a:r>
            <a:r>
              <a:rPr lang="en-US" sz="1800" b="0" i="0" u="none" strike="noStrike" baseline="0" dirty="0" err="1">
                <a:solidFill>
                  <a:srgbClr val="232323"/>
                </a:solidFill>
                <a:latin typeface="NotoSans-Regular"/>
              </a:rPr>
              <a:t>sind</a:t>
            </a:r>
            <a:r>
              <a:rPr lang="en-US" sz="1800" b="0" i="0" u="none" strike="noStrike" baseline="0" dirty="0">
                <a:solidFill>
                  <a:srgbClr val="232323"/>
                </a:solidFill>
                <a:latin typeface="NotoSans-Regular"/>
              </a:rPr>
              <a:t> die Cutoffs </a:t>
            </a:r>
            <a:r>
              <a:rPr lang="en-US" sz="1800" b="0" i="0" u="none" strike="noStrike" baseline="0" dirty="0" err="1">
                <a:solidFill>
                  <a:srgbClr val="232323"/>
                </a:solidFill>
                <a:latin typeface="NotoSans-Regular"/>
              </a:rPr>
              <a:t>zum</a:t>
            </a:r>
            <a:r>
              <a:rPr lang="en-US" sz="1800" b="0" i="0" u="none" strike="noStrike" baseline="0" dirty="0">
                <a:solidFill>
                  <a:srgbClr val="232323"/>
                </a:solidFill>
                <a:latin typeface="NotoSans-Regular"/>
              </a:rPr>
              <a:t> </a:t>
            </a:r>
            <a:r>
              <a:rPr lang="en-US" sz="1800" b="0" i="0" u="none" strike="noStrike" baseline="0" dirty="0" err="1">
                <a:solidFill>
                  <a:srgbClr val="232323"/>
                </a:solidFill>
                <a:latin typeface="NotoSans-Regular"/>
              </a:rPr>
              <a:t>Ausschluss</a:t>
            </a:r>
            <a:r>
              <a:rPr lang="en-US" sz="1800" b="0" i="0" u="none" strike="noStrike" baseline="0" dirty="0">
                <a:solidFill>
                  <a:srgbClr val="232323"/>
                </a:solidFill>
                <a:latin typeface="NotoSans-Regular"/>
              </a:rPr>
              <a:t> </a:t>
            </a:r>
            <a:r>
              <a:rPr lang="en-US" sz="1800" b="0" i="0" u="none" strike="noStrike" baseline="0" dirty="0" err="1">
                <a:solidFill>
                  <a:srgbClr val="232323"/>
                </a:solidFill>
                <a:latin typeface="NotoSans-Regular"/>
              </a:rPr>
              <a:t>eines</a:t>
            </a:r>
            <a:r>
              <a:rPr lang="en-US" sz="1800" b="0" i="0" u="none" strike="noStrike" baseline="0" dirty="0">
                <a:solidFill>
                  <a:srgbClr val="232323"/>
                </a:solidFill>
                <a:latin typeface="NotoSans-Regular"/>
              </a:rPr>
              <a:t> </a:t>
            </a:r>
            <a:r>
              <a:rPr lang="en-US" sz="1800" b="0" i="0" u="none" strike="noStrike" baseline="0" dirty="0" err="1">
                <a:solidFill>
                  <a:srgbClr val="232323"/>
                </a:solidFill>
                <a:latin typeface="NotoSans-Regular"/>
              </a:rPr>
              <a:t>Phäochromozytoms</a:t>
            </a:r>
            <a:r>
              <a:rPr lang="en-US" sz="1800" b="0" i="0" u="none" strike="noStrike" baseline="0" dirty="0">
                <a:solidFill>
                  <a:srgbClr val="232323"/>
                </a:solidFill>
                <a:latin typeface="NotoSans-Regular"/>
              </a:rPr>
              <a:t> </a:t>
            </a:r>
            <a:r>
              <a:rPr lang="en-US" sz="1800" b="0" i="0" u="none" strike="noStrike" baseline="0" dirty="0" err="1">
                <a:solidFill>
                  <a:srgbClr val="232323"/>
                </a:solidFill>
                <a:latin typeface="NotoSans-Regular"/>
              </a:rPr>
              <a:t>Metanephrin</a:t>
            </a:r>
            <a:r>
              <a:rPr lang="en-US" sz="1800" b="0" i="0" u="none" strike="noStrike" baseline="0" dirty="0">
                <a:solidFill>
                  <a:srgbClr val="232323"/>
                </a:solidFill>
                <a:latin typeface="NotoSans-Regular"/>
              </a:rPr>
              <a:t> &lt;0,3nmol/l und </a:t>
            </a:r>
            <a:r>
              <a:rPr lang="en-US" sz="1800" b="0" i="0" u="none" strike="noStrike" baseline="0" dirty="0" err="1">
                <a:solidFill>
                  <a:srgbClr val="232323"/>
                </a:solidFill>
                <a:latin typeface="NotoSans-Regular"/>
              </a:rPr>
              <a:t>Normetanephrin</a:t>
            </a:r>
            <a:r>
              <a:rPr lang="en-US" sz="1800" b="0" i="0" u="none" strike="noStrike" baseline="0" dirty="0">
                <a:solidFill>
                  <a:srgbClr val="232323"/>
                </a:solidFill>
                <a:latin typeface="NotoSans-Regular"/>
              </a:rPr>
              <a:t> &lt; 0,66nmol/l, </a:t>
            </a:r>
            <a:r>
              <a:rPr lang="en-US" sz="1800" b="0" i="0" u="none" strike="noStrike" baseline="0" dirty="0" err="1">
                <a:solidFill>
                  <a:srgbClr val="232323"/>
                </a:solidFill>
                <a:latin typeface="NotoSans-Regular"/>
              </a:rPr>
              <a:t>sofern</a:t>
            </a:r>
            <a:r>
              <a:rPr lang="en-US" sz="1800" b="0" i="0" u="none" strike="noStrike" baseline="0" dirty="0">
                <a:solidFill>
                  <a:srgbClr val="232323"/>
                </a:solidFill>
                <a:latin typeface="NotoSans-Regular"/>
              </a:rPr>
              <a:t> </a:t>
            </a:r>
            <a:r>
              <a:rPr lang="en-US" sz="1800" b="0" i="0" u="none" strike="noStrike" baseline="0" dirty="0" err="1">
                <a:solidFill>
                  <a:srgbClr val="232323"/>
                </a:solidFill>
                <a:latin typeface="NotoSans-Regular"/>
              </a:rPr>
              <a:t>präanalytisch</a:t>
            </a:r>
            <a:r>
              <a:rPr lang="en-US" sz="1800" b="0" i="0" u="none" strike="noStrike" baseline="0" dirty="0">
                <a:solidFill>
                  <a:srgbClr val="232323"/>
                </a:solidFill>
                <a:latin typeface="NotoSans-Regular"/>
              </a:rPr>
              <a:t> </a:t>
            </a:r>
            <a:r>
              <a:rPr lang="en-US" sz="1800" b="0" i="0" u="none" strike="noStrike" baseline="0" dirty="0" err="1">
                <a:solidFill>
                  <a:srgbClr val="232323"/>
                </a:solidFill>
                <a:latin typeface="NotoSans-Regular"/>
              </a:rPr>
              <a:t>alles</a:t>
            </a:r>
            <a:r>
              <a:rPr lang="en-US" sz="1800" b="0" i="0" u="none" strike="noStrike" baseline="0" dirty="0">
                <a:solidFill>
                  <a:srgbClr val="232323"/>
                </a:solidFill>
                <a:latin typeface="NotoSans-Regular"/>
              </a:rPr>
              <a:t> </a:t>
            </a:r>
            <a:r>
              <a:rPr lang="en-US" sz="1800" b="0" i="0" u="none" strike="noStrike" baseline="0" dirty="0" err="1">
                <a:solidFill>
                  <a:srgbClr val="232323"/>
                </a:solidFill>
                <a:latin typeface="NotoSans-Regular"/>
              </a:rPr>
              <a:t>beachtet</a:t>
            </a:r>
            <a:r>
              <a:rPr lang="en-US" sz="1800" b="0" i="0" u="none" strike="noStrike" baseline="0" dirty="0">
                <a:solidFill>
                  <a:srgbClr val="232323"/>
                </a:solidFill>
                <a:latin typeface="NotoSans-Regular"/>
              </a:rPr>
              <a:t> </a:t>
            </a:r>
            <a:r>
              <a:rPr lang="en-US" sz="1800" b="0" i="0" u="none" strike="noStrike" baseline="0" dirty="0" err="1">
                <a:solidFill>
                  <a:srgbClr val="232323"/>
                </a:solidFill>
                <a:latin typeface="NotoSans-Regular"/>
              </a:rPr>
              <a:t>wurde</a:t>
            </a:r>
            <a:r>
              <a:rPr lang="en-US" sz="1800" b="0" i="0" u="none" strike="noStrike" baseline="0" dirty="0">
                <a:solidFill>
                  <a:srgbClr val="232323"/>
                </a:solidFill>
                <a:latin typeface="NotoSans-Regular"/>
              </a:rPr>
              <a:t>.)</a:t>
            </a:r>
          </a:p>
          <a:p>
            <a:pPr algn="l"/>
            <a:endParaRPr lang="en-US" sz="1800" b="0" i="0" u="none" strike="noStrike" baseline="0" dirty="0">
              <a:solidFill>
                <a:srgbClr val="232323"/>
              </a:solidFill>
              <a:latin typeface="NotoSans-Regular"/>
            </a:endParaRPr>
          </a:p>
          <a:p>
            <a:pPr algn="l"/>
            <a:r>
              <a:rPr lang="en-US" sz="1800" b="0" i="0" u="none" strike="noStrike" baseline="0" dirty="0" err="1">
                <a:solidFill>
                  <a:srgbClr val="232323"/>
                </a:solidFill>
                <a:latin typeface="NotoSans-Regular"/>
              </a:rPr>
              <a:t>Wenn</a:t>
            </a:r>
            <a:r>
              <a:rPr lang="en-US" sz="1800" b="0" i="0" u="none" strike="noStrike" baseline="0" dirty="0">
                <a:solidFill>
                  <a:srgbClr val="232323"/>
                </a:solidFill>
                <a:latin typeface="NotoSans-Regular"/>
              </a:rPr>
              <a:t> der </a:t>
            </a:r>
            <a:r>
              <a:rPr lang="en-US" sz="1800" b="0" i="0" u="none" strike="noStrike" baseline="0" dirty="0" err="1">
                <a:solidFill>
                  <a:srgbClr val="232323"/>
                </a:solidFill>
                <a:latin typeface="NotoSans-Regular"/>
              </a:rPr>
              <a:t>biochemische</a:t>
            </a:r>
            <a:r>
              <a:rPr lang="en-US" sz="1800" b="0" i="0" u="none" strike="noStrike" baseline="0" dirty="0">
                <a:solidFill>
                  <a:srgbClr val="232323"/>
                </a:solidFill>
                <a:latin typeface="NotoSans-Regular"/>
              </a:rPr>
              <a:t> </a:t>
            </a:r>
            <a:r>
              <a:rPr lang="en-US" sz="1800" b="0" i="0" u="none" strike="noStrike" baseline="0" dirty="0" err="1">
                <a:solidFill>
                  <a:srgbClr val="232323"/>
                </a:solidFill>
                <a:latin typeface="NotoSans-Regular"/>
              </a:rPr>
              <a:t>Nachweis</a:t>
            </a:r>
            <a:r>
              <a:rPr lang="en-US" sz="1800" b="0" i="0" u="none" strike="noStrike" baseline="0" dirty="0">
                <a:solidFill>
                  <a:srgbClr val="232323"/>
                </a:solidFill>
                <a:latin typeface="NotoSans-Regular"/>
              </a:rPr>
              <a:t> </a:t>
            </a:r>
            <a:r>
              <a:rPr lang="en-US" sz="1800" b="0" i="0" u="none" strike="noStrike" baseline="0" dirty="0" err="1">
                <a:solidFill>
                  <a:srgbClr val="232323"/>
                </a:solidFill>
                <a:latin typeface="NotoSans-Regular"/>
              </a:rPr>
              <a:t>eines</a:t>
            </a:r>
            <a:r>
              <a:rPr lang="en-US" sz="1800" b="0" i="0" u="none" strike="noStrike" baseline="0" dirty="0">
                <a:solidFill>
                  <a:srgbClr val="232323"/>
                </a:solidFill>
                <a:latin typeface="NotoSans-Regular"/>
              </a:rPr>
              <a:t> </a:t>
            </a:r>
            <a:r>
              <a:rPr lang="en-US" sz="1800" b="0" i="0" u="none" strike="noStrike" baseline="0" dirty="0" err="1">
                <a:solidFill>
                  <a:srgbClr val="232323"/>
                </a:solidFill>
                <a:latin typeface="NotoSans-Regular"/>
              </a:rPr>
              <a:t>Phäochromozytoms</a:t>
            </a:r>
            <a:r>
              <a:rPr lang="en-US" sz="1800" b="0" i="0" u="none" strike="noStrike" baseline="0" dirty="0">
                <a:solidFill>
                  <a:srgbClr val="232323"/>
                </a:solidFill>
                <a:latin typeface="NotoSans-Regular"/>
              </a:rPr>
              <a:t> </a:t>
            </a:r>
            <a:r>
              <a:rPr lang="en-US" sz="1800" b="0" i="0" u="none" strike="noStrike" baseline="0" dirty="0" err="1">
                <a:solidFill>
                  <a:srgbClr val="232323"/>
                </a:solidFill>
                <a:latin typeface="NotoSans-Regular"/>
              </a:rPr>
              <a:t>erfolt</a:t>
            </a:r>
            <a:r>
              <a:rPr lang="en-US" sz="1800" b="0" i="0" u="none" strike="noStrike" baseline="0" dirty="0">
                <a:solidFill>
                  <a:srgbClr val="232323"/>
                </a:solidFill>
                <a:latin typeface="NotoSans-Regular"/>
              </a:rPr>
              <a:t> </a:t>
            </a:r>
            <a:r>
              <a:rPr lang="en-US" sz="1800" b="0" i="0" u="none" strike="noStrike" baseline="0" dirty="0" err="1">
                <a:solidFill>
                  <a:srgbClr val="232323"/>
                </a:solidFill>
                <a:latin typeface="NotoSans-Regular"/>
              </a:rPr>
              <a:t>ist</a:t>
            </a:r>
            <a:r>
              <a:rPr lang="en-US" sz="1800" b="0" i="0" u="none" strike="noStrike" baseline="0" dirty="0">
                <a:solidFill>
                  <a:srgbClr val="232323"/>
                </a:solidFill>
                <a:latin typeface="NotoSans-Regular"/>
              </a:rPr>
              <a:t>, </a:t>
            </a:r>
            <a:r>
              <a:rPr lang="en-US" sz="1800" b="0" i="0" u="none" strike="noStrike" baseline="0" dirty="0" err="1">
                <a:solidFill>
                  <a:srgbClr val="232323"/>
                </a:solidFill>
                <a:latin typeface="NotoSans-Regular"/>
              </a:rPr>
              <a:t>sollte</a:t>
            </a:r>
            <a:r>
              <a:rPr lang="en-US" sz="1800" b="0" i="0" u="none" strike="noStrike" baseline="0" dirty="0">
                <a:solidFill>
                  <a:srgbClr val="232323"/>
                </a:solidFill>
                <a:latin typeface="NotoSans-Regular"/>
              </a:rPr>
              <a:t> </a:t>
            </a:r>
            <a:r>
              <a:rPr lang="en-US" sz="1800" b="0" i="0" u="none" strike="noStrike" baseline="0" dirty="0" err="1">
                <a:solidFill>
                  <a:srgbClr val="232323"/>
                </a:solidFill>
                <a:latin typeface="NotoSans-Regular"/>
              </a:rPr>
              <a:t>eine</a:t>
            </a:r>
            <a:r>
              <a:rPr lang="en-US" sz="1800" b="0" i="0" u="none" strike="noStrike" baseline="0" dirty="0">
                <a:solidFill>
                  <a:srgbClr val="232323"/>
                </a:solidFill>
                <a:latin typeface="NotoSans-Regular"/>
              </a:rPr>
              <a:t> </a:t>
            </a:r>
            <a:r>
              <a:rPr lang="en-US" sz="1800" b="0" i="0" u="none" strike="noStrike" baseline="0" dirty="0" err="1">
                <a:solidFill>
                  <a:srgbClr val="232323"/>
                </a:solidFill>
                <a:latin typeface="NotoSans-Regular"/>
              </a:rPr>
              <a:t>Bildgebung</a:t>
            </a:r>
            <a:r>
              <a:rPr lang="en-US" sz="1800" b="0" i="0" u="none" strike="noStrike" baseline="0" dirty="0">
                <a:solidFill>
                  <a:srgbClr val="232323"/>
                </a:solidFill>
                <a:latin typeface="NotoSans-Regular"/>
              </a:rPr>
              <a:t> </a:t>
            </a:r>
            <a:r>
              <a:rPr lang="en-US" sz="1800" b="0" i="0" u="none" strike="noStrike" baseline="0" dirty="0" err="1">
                <a:solidFill>
                  <a:srgbClr val="232323"/>
                </a:solidFill>
                <a:latin typeface="NotoSans-Regular"/>
              </a:rPr>
              <a:t>erfolgen</a:t>
            </a:r>
            <a:r>
              <a:rPr lang="en-US" sz="1800" b="0" i="0" u="none" strike="noStrike" baseline="0" dirty="0">
                <a:solidFill>
                  <a:srgbClr val="232323"/>
                </a:solidFill>
                <a:latin typeface="NotoSans-Regular"/>
              </a:rPr>
              <a:t>. Je </a:t>
            </a:r>
            <a:r>
              <a:rPr lang="en-US" sz="1800" b="0" i="0" u="none" strike="noStrike" baseline="0" dirty="0" err="1">
                <a:solidFill>
                  <a:srgbClr val="232323"/>
                </a:solidFill>
                <a:latin typeface="NotoSans-Regular"/>
              </a:rPr>
              <a:t>nach</a:t>
            </a:r>
            <a:r>
              <a:rPr lang="en-US" sz="1800" b="0" i="0" u="none" strike="noStrike" baseline="0" dirty="0">
                <a:solidFill>
                  <a:srgbClr val="232323"/>
                </a:solidFill>
                <a:latin typeface="NotoSans-Regular"/>
              </a:rPr>
              <a:t> </a:t>
            </a:r>
            <a:r>
              <a:rPr lang="en-US" sz="1800" b="0" i="0" u="none" strike="noStrike" baseline="0" dirty="0" err="1">
                <a:solidFill>
                  <a:srgbClr val="232323"/>
                </a:solidFill>
                <a:latin typeface="NotoSans-Regular"/>
              </a:rPr>
              <a:t>Befund</a:t>
            </a:r>
            <a:r>
              <a:rPr lang="en-US" sz="1800" b="0" i="0" u="none" strike="noStrike" baseline="0" dirty="0">
                <a:solidFill>
                  <a:srgbClr val="232323"/>
                </a:solidFill>
                <a:latin typeface="NotoSans-Regular"/>
              </a:rPr>
              <a:t> </a:t>
            </a:r>
            <a:r>
              <a:rPr lang="en-US" sz="1800" b="0" i="0" u="none" strike="noStrike" baseline="0" dirty="0" err="1">
                <a:solidFill>
                  <a:srgbClr val="232323"/>
                </a:solidFill>
                <a:latin typeface="NotoSans-Regular"/>
              </a:rPr>
              <a:t>erfolgt</a:t>
            </a:r>
            <a:r>
              <a:rPr lang="en-US" sz="1800" b="0" i="0" u="none" strike="noStrike" baseline="0" dirty="0">
                <a:solidFill>
                  <a:srgbClr val="232323"/>
                </a:solidFill>
                <a:latin typeface="NotoSans-Regular"/>
              </a:rPr>
              <a:t> </a:t>
            </a:r>
            <a:r>
              <a:rPr lang="en-US" sz="1800" b="0" i="0" u="none" strike="noStrike" baseline="0" dirty="0" err="1">
                <a:solidFill>
                  <a:srgbClr val="232323"/>
                </a:solidFill>
                <a:latin typeface="NotoSans-Regular"/>
              </a:rPr>
              <a:t>dann</a:t>
            </a:r>
            <a:r>
              <a:rPr lang="en-US" sz="1800" b="0" i="0" u="none" strike="noStrike" baseline="0" dirty="0">
                <a:solidFill>
                  <a:srgbClr val="232323"/>
                </a:solidFill>
                <a:latin typeface="NotoSans-Regular"/>
              </a:rPr>
              <a:t> </a:t>
            </a:r>
            <a:r>
              <a:rPr lang="en-US" sz="1800" b="0" i="0" u="none" strike="noStrike" baseline="0" dirty="0" err="1">
                <a:solidFill>
                  <a:srgbClr val="232323"/>
                </a:solidFill>
                <a:latin typeface="NotoSans-Regular"/>
              </a:rPr>
              <a:t>eine</a:t>
            </a:r>
            <a:r>
              <a:rPr lang="en-US" sz="1800" b="0" i="0" u="none" strike="noStrike" baseline="0" dirty="0">
                <a:solidFill>
                  <a:srgbClr val="232323"/>
                </a:solidFill>
                <a:latin typeface="NotoSans-Regular"/>
              </a:rPr>
              <a:t> </a:t>
            </a:r>
            <a:r>
              <a:rPr lang="en-US" sz="1800" b="0" i="0" u="none" strike="noStrike" baseline="0" dirty="0" err="1">
                <a:solidFill>
                  <a:srgbClr val="232323"/>
                </a:solidFill>
                <a:latin typeface="NotoSans-Regular"/>
              </a:rPr>
              <a:t>weitere</a:t>
            </a:r>
            <a:r>
              <a:rPr lang="en-US" sz="1800" b="0" i="0" u="none" strike="noStrike" baseline="0" dirty="0">
                <a:solidFill>
                  <a:srgbClr val="232323"/>
                </a:solidFill>
                <a:latin typeface="NotoSans-Regular"/>
              </a:rPr>
              <a:t> </a:t>
            </a:r>
            <a:r>
              <a:rPr lang="en-US" sz="1800" b="0" i="0" u="none" strike="noStrike" baseline="0" dirty="0" err="1">
                <a:solidFill>
                  <a:srgbClr val="232323"/>
                </a:solidFill>
                <a:latin typeface="NotoSans-Regular"/>
              </a:rPr>
              <a:t>Abklärung</a:t>
            </a:r>
            <a:r>
              <a:rPr lang="en-US" sz="1800" b="0" i="0" u="none" strike="noStrike" baseline="0" dirty="0">
                <a:solidFill>
                  <a:srgbClr val="232323"/>
                </a:solidFill>
                <a:latin typeface="NotoSans-Regular"/>
              </a:rPr>
              <a:t> .</a:t>
            </a:r>
          </a:p>
        </p:txBody>
      </p:sp>
      <p:sp>
        <p:nvSpPr>
          <p:cNvPr id="4" name="Foliennummernplatzhalter 3"/>
          <p:cNvSpPr>
            <a:spLocks noGrp="1"/>
          </p:cNvSpPr>
          <p:nvPr>
            <p:ph type="sldNum" sz="quarter" idx="10"/>
          </p:nvPr>
        </p:nvSpPr>
        <p:spPr/>
        <p:txBody>
          <a:bodyPr/>
          <a:lstStyle/>
          <a:p>
            <a:fld id="{2DB093CF-F64A-284C-8095-E4EE1285F3DD}" type="slidenum">
              <a:rPr lang="de-DE" smtClean="0"/>
              <a:pPr/>
              <a:t>20</a:t>
            </a:fld>
            <a:endParaRPr lang="de-DE"/>
          </a:p>
        </p:txBody>
      </p:sp>
    </p:spTree>
    <p:extLst>
      <p:ext uri="{BB962C8B-B14F-4D97-AF65-F5344CB8AC3E}">
        <p14:creationId xmlns:p14="http://schemas.microsoft.com/office/powerpoint/2010/main" val="36119054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AT" dirty="0"/>
              <a:t>Bei adrenalem oder </a:t>
            </a:r>
            <a:r>
              <a:rPr lang="de-AT" dirty="0" err="1"/>
              <a:t>paraaortalem</a:t>
            </a:r>
            <a:r>
              <a:rPr lang="de-AT" dirty="0"/>
              <a:t> Tumor wird ein </a:t>
            </a:r>
            <a:r>
              <a:rPr lang="de-AT" sz="1800" b="0" i="0" u="none" strike="noStrike" baseline="0" dirty="0" err="1">
                <a:solidFill>
                  <a:srgbClr val="232323"/>
                </a:solidFill>
                <a:latin typeface="NotoSans-Regular"/>
              </a:rPr>
              <a:t>Iobenguane</a:t>
            </a:r>
            <a:r>
              <a:rPr lang="de-AT" sz="1800" b="0" i="0" u="none" strike="noStrike" baseline="0" dirty="0">
                <a:solidFill>
                  <a:srgbClr val="232323"/>
                </a:solidFill>
                <a:latin typeface="NotoSans-Regular"/>
              </a:rPr>
              <a:t> I-123 </a:t>
            </a:r>
            <a:r>
              <a:rPr lang="de-AT" sz="1800" b="0" i="0" u="none" strike="noStrike" baseline="0" dirty="0" err="1">
                <a:solidFill>
                  <a:srgbClr val="232323"/>
                </a:solidFill>
                <a:latin typeface="NotoSans-Regular"/>
              </a:rPr>
              <a:t>scan</a:t>
            </a:r>
            <a:r>
              <a:rPr lang="de-AT" sz="1800" b="0" i="0" u="none" strike="noStrike" baseline="0" dirty="0">
                <a:solidFill>
                  <a:srgbClr val="232323"/>
                </a:solidFill>
                <a:latin typeface="NotoSans-Regular"/>
              </a:rPr>
              <a:t> – bei uns als </a:t>
            </a:r>
            <a:r>
              <a:rPr lang="de-AT" sz="1800" b="0" i="0" u="none" strike="noStrike" baseline="0" dirty="0" err="1">
                <a:solidFill>
                  <a:srgbClr val="232323"/>
                </a:solidFill>
                <a:latin typeface="NotoSans-Regular"/>
              </a:rPr>
              <a:t>Metaiodobenzylguanidin</a:t>
            </a:r>
            <a:r>
              <a:rPr lang="de-AT" sz="1800" b="0" i="0" u="none" strike="noStrike" baseline="0" dirty="0">
                <a:solidFill>
                  <a:srgbClr val="232323"/>
                </a:solidFill>
                <a:latin typeface="NotoSans-Regular"/>
              </a:rPr>
              <a:t> (MIBG) Szintigraphie bekannt -  durchgeführt um etwaige Absiedelungen zu detektieren. </a:t>
            </a:r>
          </a:p>
          <a:p>
            <a:pPr algn="l"/>
            <a:r>
              <a:rPr lang="de-AT" sz="1800" b="0" i="0" u="none" strike="noStrike" baseline="0" dirty="0">
                <a:solidFill>
                  <a:srgbClr val="232323"/>
                </a:solidFill>
                <a:latin typeface="NotoSans-Regular"/>
              </a:rPr>
              <a:t>Wird </a:t>
            </a:r>
            <a:r>
              <a:rPr lang="de-AT" sz="1800" b="0" i="0" u="none" strike="noStrike" baseline="0" dirty="0" err="1">
                <a:solidFill>
                  <a:srgbClr val="232323"/>
                </a:solidFill>
                <a:latin typeface="NotoSans-Regular"/>
              </a:rPr>
              <a:t>intaabdominell</a:t>
            </a:r>
            <a:r>
              <a:rPr lang="de-AT" sz="1800" b="0" i="0" u="none" strike="noStrike" baseline="0" dirty="0">
                <a:solidFill>
                  <a:srgbClr val="232323"/>
                </a:solidFill>
                <a:latin typeface="NotoSans-Regular"/>
              </a:rPr>
              <a:t> kein Tumor gefunden soll zuerst die Diagnose überdacht werden (Präanalytik). Wenn die Diagnose nach wie vor wahrscheinlich ist kann hier auch eine MIBG Szintigraphie </a:t>
            </a:r>
            <a:r>
              <a:rPr lang="de-AT" sz="1800" b="0" i="0" u="none" strike="noStrike" baseline="0" dirty="0" err="1">
                <a:solidFill>
                  <a:srgbClr val="232323"/>
                </a:solidFill>
                <a:latin typeface="NotoSans-Regular"/>
              </a:rPr>
              <a:t>bzw</a:t>
            </a:r>
            <a:r>
              <a:rPr lang="de-AT" sz="1800" b="0" i="0" u="none" strike="noStrike" baseline="0" dirty="0">
                <a:solidFill>
                  <a:srgbClr val="232323"/>
                </a:solidFill>
                <a:latin typeface="NotoSans-Regular"/>
              </a:rPr>
              <a:t> MRT oder PET gemacht werden. </a:t>
            </a:r>
          </a:p>
          <a:p>
            <a:pPr algn="l"/>
            <a:endParaRPr lang="de-AT" sz="1800" b="0" i="0" u="none" strike="noStrike" baseline="0" dirty="0">
              <a:solidFill>
                <a:srgbClr val="232323"/>
              </a:solidFill>
              <a:latin typeface="NotoSans-Regular"/>
            </a:endParaRPr>
          </a:p>
          <a:p>
            <a:pPr algn="l"/>
            <a:r>
              <a:rPr lang="de-AT" sz="1800" b="0" i="0" u="none" strike="noStrike" baseline="0" dirty="0">
                <a:solidFill>
                  <a:srgbClr val="232323"/>
                </a:solidFill>
                <a:latin typeface="NotoSans-Regular"/>
              </a:rPr>
              <a:t>Prinzipiell wird bei allen Patienten mit nachgewiesenen Phäochromozytom eine genetische Testung empfohlen, weil dieser Tumor mit einigen genetischen Erkrankungen vergesellschaftet ist. </a:t>
            </a:r>
          </a:p>
          <a:p>
            <a:pPr algn="l"/>
            <a:endParaRPr lang="de-AT" sz="1800" b="0" i="0" u="none" strike="noStrike" baseline="0" dirty="0">
              <a:solidFill>
                <a:srgbClr val="232323"/>
              </a:solidFill>
              <a:latin typeface="NotoSans-Regular"/>
            </a:endParaRPr>
          </a:p>
          <a:p>
            <a:pPr algn="l"/>
            <a:r>
              <a:rPr lang="de-AT" sz="1800" b="0" i="0" u="none" strike="noStrike" baseline="0" dirty="0">
                <a:solidFill>
                  <a:srgbClr val="232323"/>
                </a:solidFill>
                <a:latin typeface="NotoSans-Regular"/>
              </a:rPr>
              <a:t>Die Therapie des operablen Phäochromozytoms ist die chirurgische Resektion. Hier muss aber die präoperative Alpha und nachfolgend </a:t>
            </a:r>
            <a:r>
              <a:rPr lang="de-AT" sz="1800" b="0" i="0" u="none" strike="noStrike" baseline="0" dirty="0" err="1">
                <a:solidFill>
                  <a:srgbClr val="232323"/>
                </a:solidFill>
                <a:latin typeface="NotoSans-Regular"/>
              </a:rPr>
              <a:t>Betablokade</a:t>
            </a:r>
            <a:r>
              <a:rPr lang="de-AT" sz="1800" b="0" i="0" u="none" strike="noStrike" baseline="0" dirty="0">
                <a:solidFill>
                  <a:srgbClr val="232323"/>
                </a:solidFill>
                <a:latin typeface="NotoSans-Regular"/>
              </a:rPr>
              <a:t> beachtet werden um den Blutdruck zu stabilisieren und um intraoperativen hypertensiven Krisen vorzubeugen. Die Alphablockade wird üblicherweise mit </a:t>
            </a:r>
            <a:r>
              <a:rPr lang="de-AT" sz="1800" b="0" i="0" u="none" strike="noStrike" baseline="0" dirty="0" err="1">
                <a:solidFill>
                  <a:srgbClr val="232323"/>
                </a:solidFill>
                <a:latin typeface="NotoSans-Regular"/>
              </a:rPr>
              <a:t>Phenoxybenzamin</a:t>
            </a:r>
            <a:r>
              <a:rPr lang="de-AT" sz="1800" b="0" i="0" u="none" strike="noStrike" baseline="0" dirty="0">
                <a:solidFill>
                  <a:srgbClr val="232323"/>
                </a:solidFill>
                <a:latin typeface="NotoSans-Regular"/>
              </a:rPr>
              <a:t> mindestens 7 Tage vor der Operation begonnen. Wichtig zu beachten ist , dass die Betablockade niemals vor der Alphablockade angefangen werden darf, da eine Blockade der vasodilatatorischen peripheren Betarezeptoren zu einer ungehinderten Stimulierung der Alpharezeptoren führt und somit die Hypertension noch verschlimmern kann. </a:t>
            </a:r>
          </a:p>
          <a:p>
            <a:pPr algn="l"/>
            <a:endParaRPr lang="de-AT" sz="1800" b="0" i="0" u="none" strike="noStrike" baseline="0" dirty="0">
              <a:solidFill>
                <a:srgbClr val="232323"/>
              </a:solidFill>
              <a:latin typeface="NotoSans-Regular"/>
            </a:endParaRPr>
          </a:p>
          <a:p>
            <a:pPr algn="l"/>
            <a:endParaRPr lang="de-AT" dirty="0"/>
          </a:p>
        </p:txBody>
      </p:sp>
      <p:sp>
        <p:nvSpPr>
          <p:cNvPr id="4" name="Foliennummernplatzhalter 3"/>
          <p:cNvSpPr>
            <a:spLocks noGrp="1"/>
          </p:cNvSpPr>
          <p:nvPr>
            <p:ph type="sldNum" sz="quarter" idx="10"/>
          </p:nvPr>
        </p:nvSpPr>
        <p:spPr/>
        <p:txBody>
          <a:bodyPr/>
          <a:lstStyle/>
          <a:p>
            <a:fld id="{2DB093CF-F64A-284C-8095-E4EE1285F3DD}" type="slidenum">
              <a:rPr lang="de-DE" smtClean="0"/>
              <a:pPr/>
              <a:t>21</a:t>
            </a:fld>
            <a:endParaRPr lang="de-DE"/>
          </a:p>
        </p:txBody>
      </p:sp>
    </p:spTree>
    <p:extLst>
      <p:ext uri="{BB962C8B-B14F-4D97-AF65-F5344CB8AC3E}">
        <p14:creationId xmlns:p14="http://schemas.microsoft.com/office/powerpoint/2010/main" val="38358816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Zurück zu unserem Patienten. Hier haben wir die Katecholamine im Harn bestimmt und man sieht, dass eine massive Erhöhung besteht. Zur Betätigung eines Phäochromozytoms genügt ein </a:t>
            </a:r>
            <a:r>
              <a:rPr lang="de-AT" dirty="0" err="1"/>
              <a:t>Normetanephrinspiegel</a:t>
            </a:r>
            <a:r>
              <a:rPr lang="de-AT" dirty="0"/>
              <a:t> von &gt;900µg/24h (4505); </a:t>
            </a:r>
            <a:r>
              <a:rPr lang="de-AT" dirty="0" err="1"/>
              <a:t>Metanephrispiegel</a:t>
            </a:r>
            <a:r>
              <a:rPr lang="de-AT" dirty="0"/>
              <a:t> &gt;400µg/24h</a:t>
            </a:r>
          </a:p>
        </p:txBody>
      </p:sp>
      <p:sp>
        <p:nvSpPr>
          <p:cNvPr id="4" name="Foliennummernplatzhalter 3"/>
          <p:cNvSpPr>
            <a:spLocks noGrp="1"/>
          </p:cNvSpPr>
          <p:nvPr>
            <p:ph type="sldNum" sz="quarter" idx="10"/>
          </p:nvPr>
        </p:nvSpPr>
        <p:spPr/>
        <p:txBody>
          <a:bodyPr/>
          <a:lstStyle/>
          <a:p>
            <a:fld id="{2DB093CF-F64A-284C-8095-E4EE1285F3DD}" type="slidenum">
              <a:rPr lang="de-DE" smtClean="0"/>
              <a:pPr/>
              <a:t>22</a:t>
            </a:fld>
            <a:endParaRPr lang="de-DE"/>
          </a:p>
        </p:txBody>
      </p:sp>
    </p:spTree>
    <p:extLst>
      <p:ext uri="{BB962C8B-B14F-4D97-AF65-F5344CB8AC3E}">
        <p14:creationId xmlns:p14="http://schemas.microsoft.com/office/powerpoint/2010/main" val="4889005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Beim Patienten wurden auch die Katecholamine im Serum bestimmt. Hier zeigte sich auch massiv erhöhte Werte der Katecholamine.</a:t>
            </a:r>
          </a:p>
        </p:txBody>
      </p:sp>
      <p:sp>
        <p:nvSpPr>
          <p:cNvPr id="4" name="Foliennummernplatzhalter 3"/>
          <p:cNvSpPr>
            <a:spLocks noGrp="1"/>
          </p:cNvSpPr>
          <p:nvPr>
            <p:ph type="sldNum" sz="quarter" idx="10"/>
          </p:nvPr>
        </p:nvSpPr>
        <p:spPr/>
        <p:txBody>
          <a:bodyPr/>
          <a:lstStyle/>
          <a:p>
            <a:fld id="{2DB093CF-F64A-284C-8095-E4EE1285F3DD}" type="slidenum">
              <a:rPr lang="de-DE" smtClean="0"/>
              <a:pPr/>
              <a:t>23</a:t>
            </a:fld>
            <a:endParaRPr lang="de-DE"/>
          </a:p>
        </p:txBody>
      </p:sp>
    </p:spTree>
    <p:extLst>
      <p:ext uri="{BB962C8B-B14F-4D97-AF65-F5344CB8AC3E}">
        <p14:creationId xmlns:p14="http://schemas.microsoft.com/office/powerpoint/2010/main" val="10497855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Zum Abschluss möchte ich noch Teile vom Narkoseprotokoll zeigen. Man sieht recht eindrucksvoll, dass der Pat, trotz guter präoperativer </a:t>
            </a:r>
            <a:r>
              <a:rPr lang="de-AT" dirty="0" err="1"/>
              <a:t>Vorberitung</a:t>
            </a:r>
            <a:r>
              <a:rPr lang="de-AT" dirty="0"/>
              <a:t>, mit dem Blutdruck zwischen 200-300 und 70mmHg hin und hergesprungen ist. </a:t>
            </a:r>
          </a:p>
        </p:txBody>
      </p:sp>
      <p:sp>
        <p:nvSpPr>
          <p:cNvPr id="4" name="Foliennummernplatzhalter 3"/>
          <p:cNvSpPr>
            <a:spLocks noGrp="1"/>
          </p:cNvSpPr>
          <p:nvPr>
            <p:ph type="sldNum" sz="quarter" idx="10"/>
          </p:nvPr>
        </p:nvSpPr>
        <p:spPr/>
        <p:txBody>
          <a:bodyPr/>
          <a:lstStyle/>
          <a:p>
            <a:fld id="{2DB093CF-F64A-284C-8095-E4EE1285F3DD}" type="slidenum">
              <a:rPr lang="de-DE" smtClean="0"/>
              <a:pPr/>
              <a:t>24</a:t>
            </a:fld>
            <a:endParaRPr lang="de-DE"/>
          </a:p>
        </p:txBody>
      </p:sp>
    </p:spTree>
    <p:extLst>
      <p:ext uri="{BB962C8B-B14F-4D97-AF65-F5344CB8AC3E}">
        <p14:creationId xmlns:p14="http://schemas.microsoft.com/office/powerpoint/2010/main" val="18292272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AT" dirty="0"/>
              <a:t>Beim Medienservice (Tel.92918) kann man bitten, dass im Haus gemachte Röntgen, CT, MR usw. einem als JPG-file per email zugeschickt</a:t>
            </a:r>
            <a:r>
              <a:rPr lang="de-AT" baseline="0" dirty="0"/>
              <a:t> werden, damit man diese dann mit der Funktion „Einfügen“, weiter zu Graphik in die Folien bringt. Auch selbst gemachte Fotos vom Patienten, z.B. von einem Hautausschlag, einer auffälligen Blickdiagnose machen sich gut.</a:t>
            </a:r>
            <a:endParaRPr lang="de-AT" dirty="0"/>
          </a:p>
          <a:p>
            <a:endParaRPr lang="de-AT" dirty="0"/>
          </a:p>
        </p:txBody>
      </p:sp>
      <p:sp>
        <p:nvSpPr>
          <p:cNvPr id="4" name="Foliennummernplatzhalter 3"/>
          <p:cNvSpPr>
            <a:spLocks noGrp="1"/>
          </p:cNvSpPr>
          <p:nvPr>
            <p:ph type="sldNum" sz="quarter" idx="10"/>
          </p:nvPr>
        </p:nvSpPr>
        <p:spPr/>
        <p:txBody>
          <a:bodyPr/>
          <a:lstStyle/>
          <a:p>
            <a:fld id="{2DB093CF-F64A-284C-8095-E4EE1285F3DD}" type="slidenum">
              <a:rPr lang="de-DE" smtClean="0"/>
              <a:pPr/>
              <a:t>25</a:t>
            </a:fld>
            <a:endParaRPr lang="de-DE"/>
          </a:p>
        </p:txBody>
      </p:sp>
    </p:spTree>
    <p:extLst>
      <p:ext uri="{BB962C8B-B14F-4D97-AF65-F5344CB8AC3E}">
        <p14:creationId xmlns:p14="http://schemas.microsoft.com/office/powerpoint/2010/main" val="19052320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2DB093CF-F64A-284C-8095-E4EE1285F3DD}" type="slidenum">
              <a:rPr lang="de-DE" smtClean="0"/>
              <a:pPr/>
              <a:t>26</a:t>
            </a:fld>
            <a:endParaRPr lang="de-DE"/>
          </a:p>
        </p:txBody>
      </p:sp>
    </p:spTree>
    <p:extLst>
      <p:ext uri="{BB962C8B-B14F-4D97-AF65-F5344CB8AC3E}">
        <p14:creationId xmlns:p14="http://schemas.microsoft.com/office/powerpoint/2010/main" val="1980221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Als Vorerkrankungen lassen sich ein Diabetes mellitus Typ 2, ein chronischer Nikotinabusus, eine ACI Stenose und </a:t>
            </a:r>
            <a:r>
              <a:rPr lang="de-AT" dirty="0" err="1"/>
              <a:t>Z.n</a:t>
            </a:r>
            <a:r>
              <a:rPr lang="de-AT" dirty="0"/>
              <a:t>. ischämischen Infarkt im </a:t>
            </a:r>
            <a:r>
              <a:rPr lang="de-AT" dirty="0" err="1"/>
              <a:t>Posteriorstromgebiet</a:t>
            </a:r>
            <a:r>
              <a:rPr lang="de-AT" dirty="0"/>
              <a:t> links erheben.</a:t>
            </a:r>
          </a:p>
        </p:txBody>
      </p:sp>
      <p:sp>
        <p:nvSpPr>
          <p:cNvPr id="4" name="Foliennummernplatzhalter 3"/>
          <p:cNvSpPr>
            <a:spLocks noGrp="1"/>
          </p:cNvSpPr>
          <p:nvPr>
            <p:ph type="sldNum" sz="quarter" idx="10"/>
          </p:nvPr>
        </p:nvSpPr>
        <p:spPr/>
        <p:txBody>
          <a:bodyPr/>
          <a:lstStyle/>
          <a:p>
            <a:fld id="{2DB093CF-F64A-284C-8095-E4EE1285F3DD}" type="slidenum">
              <a:rPr lang="de-DE" smtClean="0"/>
              <a:pPr/>
              <a:t>3</a:t>
            </a:fld>
            <a:endParaRPr lang="de-DE"/>
          </a:p>
        </p:txBody>
      </p:sp>
    </p:spTree>
    <p:extLst>
      <p:ext uri="{BB962C8B-B14F-4D97-AF65-F5344CB8AC3E}">
        <p14:creationId xmlns:p14="http://schemas.microsoft.com/office/powerpoint/2010/main" val="306870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Bei akuten Thoraxschmerzen gibt es die „BIG FIVE“ Differentialdiagnosen, welche akut vital bedrohlich sein können, zu beachten. Diese sind das akute Koronarsyndrom, die </a:t>
            </a:r>
            <a:r>
              <a:rPr lang="de-AT" dirty="0" err="1"/>
              <a:t>Pulmonalarterielle</a:t>
            </a:r>
            <a:r>
              <a:rPr lang="de-AT" dirty="0"/>
              <a:t> Embolie, der Pneumothorax, die Aortendissektion, und die </a:t>
            </a:r>
            <a:r>
              <a:rPr lang="de-AT" dirty="0" err="1"/>
              <a:t>Ösophagusruptur</a:t>
            </a:r>
            <a:r>
              <a:rPr lang="de-AT" dirty="0"/>
              <a:t>. </a:t>
            </a:r>
          </a:p>
        </p:txBody>
      </p:sp>
      <p:sp>
        <p:nvSpPr>
          <p:cNvPr id="4" name="Foliennummernplatzhalter 3"/>
          <p:cNvSpPr>
            <a:spLocks noGrp="1"/>
          </p:cNvSpPr>
          <p:nvPr>
            <p:ph type="sldNum" sz="quarter" idx="10"/>
          </p:nvPr>
        </p:nvSpPr>
        <p:spPr/>
        <p:txBody>
          <a:bodyPr/>
          <a:lstStyle/>
          <a:p>
            <a:fld id="{2DB093CF-F64A-284C-8095-E4EE1285F3DD}" type="slidenum">
              <a:rPr lang="de-DE" smtClean="0"/>
              <a:pPr/>
              <a:t>4</a:t>
            </a:fld>
            <a:endParaRPr lang="de-DE"/>
          </a:p>
        </p:txBody>
      </p:sp>
    </p:spTree>
    <p:extLst>
      <p:ext uri="{BB962C8B-B14F-4D97-AF65-F5344CB8AC3E}">
        <p14:creationId xmlns:p14="http://schemas.microsoft.com/office/powerpoint/2010/main" val="3933418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In der ZNA werden in der Triage immer gleich die Vitalparameter gemessen und ein EKG geschrieben. Die Vitalparameter des Patienten zeigten einen </a:t>
            </a:r>
            <a:r>
              <a:rPr lang="de-AT" dirty="0" err="1"/>
              <a:t>normofrequenten</a:t>
            </a:r>
            <a:r>
              <a:rPr lang="de-AT" dirty="0"/>
              <a:t> Herzrhythmus, die Sauerstoffsättigung bei Raumluft war unauffällig. Die Körpertemperatur lag bei 37,1 °C und der Blutdruck war nicht messbar. Die Pflege in der ZNA hat dann noch mehrmals versucht den Blutdruck zu messen.    </a:t>
            </a:r>
          </a:p>
        </p:txBody>
      </p:sp>
      <p:sp>
        <p:nvSpPr>
          <p:cNvPr id="4" name="Foliennummernplatzhalter 3"/>
          <p:cNvSpPr>
            <a:spLocks noGrp="1"/>
          </p:cNvSpPr>
          <p:nvPr>
            <p:ph type="sldNum" sz="quarter" idx="10"/>
          </p:nvPr>
        </p:nvSpPr>
        <p:spPr/>
        <p:txBody>
          <a:bodyPr/>
          <a:lstStyle/>
          <a:p>
            <a:fld id="{2DB093CF-F64A-284C-8095-E4EE1285F3DD}" type="slidenum">
              <a:rPr lang="de-DE" smtClean="0"/>
              <a:pPr/>
              <a:t>5</a:t>
            </a:fld>
            <a:endParaRPr lang="de-DE"/>
          </a:p>
        </p:txBody>
      </p:sp>
    </p:spTree>
    <p:extLst>
      <p:ext uri="{BB962C8B-B14F-4D97-AF65-F5344CB8AC3E}">
        <p14:creationId xmlns:p14="http://schemas.microsoft.com/office/powerpoint/2010/main" val="13527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….Und es hat sich dann doch ein Blutdruck messen lassen und zwar 305mmHg systolisch. </a:t>
            </a:r>
          </a:p>
        </p:txBody>
      </p:sp>
      <p:sp>
        <p:nvSpPr>
          <p:cNvPr id="4" name="Foliennummernplatzhalter 3"/>
          <p:cNvSpPr>
            <a:spLocks noGrp="1"/>
          </p:cNvSpPr>
          <p:nvPr>
            <p:ph type="sldNum" sz="quarter" idx="10"/>
          </p:nvPr>
        </p:nvSpPr>
        <p:spPr/>
        <p:txBody>
          <a:bodyPr/>
          <a:lstStyle/>
          <a:p>
            <a:fld id="{2DB093CF-F64A-284C-8095-E4EE1285F3DD}" type="slidenum">
              <a:rPr lang="de-DE" smtClean="0"/>
              <a:pPr/>
              <a:t>6</a:t>
            </a:fld>
            <a:endParaRPr lang="de-DE"/>
          </a:p>
        </p:txBody>
      </p:sp>
    </p:spTree>
    <p:extLst>
      <p:ext uri="{BB962C8B-B14F-4D97-AF65-F5344CB8AC3E}">
        <p14:creationId xmlns:p14="http://schemas.microsoft.com/office/powerpoint/2010/main" val="3761386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Im arteriellen </a:t>
            </a:r>
            <a:r>
              <a:rPr lang="de-AT" dirty="0" err="1"/>
              <a:t>Astrup</a:t>
            </a:r>
            <a:r>
              <a:rPr lang="de-AT" dirty="0"/>
              <a:t> zeigt sich eine Laktatazidose mit pH von 7,28, einem Bikarbonat von 19 und einem BE -7. Laktat von 6,5. Auffällig ist auch hier schon ein Hb von 19,6.</a:t>
            </a:r>
          </a:p>
        </p:txBody>
      </p:sp>
      <p:sp>
        <p:nvSpPr>
          <p:cNvPr id="4" name="Foliennummernplatzhalter 3"/>
          <p:cNvSpPr>
            <a:spLocks noGrp="1"/>
          </p:cNvSpPr>
          <p:nvPr>
            <p:ph type="sldNum" sz="quarter" idx="10"/>
          </p:nvPr>
        </p:nvSpPr>
        <p:spPr/>
        <p:txBody>
          <a:bodyPr/>
          <a:lstStyle/>
          <a:p>
            <a:fld id="{2DB093CF-F64A-284C-8095-E4EE1285F3DD}" type="slidenum">
              <a:rPr lang="de-DE" smtClean="0"/>
              <a:pPr/>
              <a:t>7</a:t>
            </a:fld>
            <a:endParaRPr lang="de-DE"/>
          </a:p>
        </p:txBody>
      </p:sp>
    </p:spTree>
    <p:extLst>
      <p:ext uri="{BB962C8B-B14F-4D97-AF65-F5344CB8AC3E}">
        <p14:creationId xmlns:p14="http://schemas.microsoft.com/office/powerpoint/2010/main" val="362879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Im Blutbild ist eine Leukozytose mit 25G/l, sowie </a:t>
            </a:r>
            <a:r>
              <a:rPr lang="de-AT" dirty="0" err="1"/>
              <a:t>Polyglobulie</a:t>
            </a:r>
            <a:r>
              <a:rPr lang="de-AT" dirty="0"/>
              <a:t> mit Hb von 20g/dl und Hämatokrit von 60% ersichtlich</a:t>
            </a:r>
          </a:p>
        </p:txBody>
      </p:sp>
      <p:sp>
        <p:nvSpPr>
          <p:cNvPr id="4" name="Foliennummernplatzhalter 3"/>
          <p:cNvSpPr>
            <a:spLocks noGrp="1"/>
          </p:cNvSpPr>
          <p:nvPr>
            <p:ph type="sldNum" sz="quarter" idx="10"/>
          </p:nvPr>
        </p:nvSpPr>
        <p:spPr/>
        <p:txBody>
          <a:bodyPr/>
          <a:lstStyle/>
          <a:p>
            <a:fld id="{2DB093CF-F64A-284C-8095-E4EE1285F3DD}" type="slidenum">
              <a:rPr lang="de-DE" smtClean="0"/>
              <a:pPr/>
              <a:t>8</a:t>
            </a:fld>
            <a:endParaRPr lang="de-DE"/>
          </a:p>
        </p:txBody>
      </p:sp>
    </p:spTree>
    <p:extLst>
      <p:ext uri="{BB962C8B-B14F-4D97-AF65-F5344CB8AC3E}">
        <p14:creationId xmlns:p14="http://schemas.microsoft.com/office/powerpoint/2010/main" val="592001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In der klinischen Chemie sieht man, dass die Herzenzyme erhöht waren. Im EKG war kein Hinweis auf einen STEMI. In den Verlaufskontrollen hat sich hier keine wesentliche Dynamik gezeigt. Auffällig zeigt sich ein akuter Nierenschaden mit Kreatinin von 2,4. </a:t>
            </a:r>
          </a:p>
        </p:txBody>
      </p:sp>
      <p:sp>
        <p:nvSpPr>
          <p:cNvPr id="4" name="Foliennummernplatzhalter 3"/>
          <p:cNvSpPr>
            <a:spLocks noGrp="1"/>
          </p:cNvSpPr>
          <p:nvPr>
            <p:ph type="sldNum" sz="quarter" idx="10"/>
          </p:nvPr>
        </p:nvSpPr>
        <p:spPr/>
        <p:txBody>
          <a:bodyPr/>
          <a:lstStyle/>
          <a:p>
            <a:fld id="{2DB093CF-F64A-284C-8095-E4EE1285F3DD}" type="slidenum">
              <a:rPr lang="de-DE" smtClean="0"/>
              <a:pPr/>
              <a:t>9</a:t>
            </a:fld>
            <a:endParaRPr lang="de-DE"/>
          </a:p>
        </p:txBody>
      </p:sp>
    </p:spTree>
    <p:extLst>
      <p:ext uri="{BB962C8B-B14F-4D97-AF65-F5344CB8AC3E}">
        <p14:creationId xmlns:p14="http://schemas.microsoft.com/office/powerpoint/2010/main" val="272676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356116" y="166461"/>
            <a:ext cx="6906982" cy="2410265"/>
          </a:xfrm>
        </p:spPr>
        <p:txBody>
          <a:bodyPr anchor="b" anchorCtr="0">
            <a:normAutofit/>
          </a:bodyPr>
          <a:lstStyle>
            <a:lvl1pPr algn="l">
              <a:lnSpc>
                <a:spcPts val="4300"/>
              </a:lnSpc>
              <a:defRPr sz="4000" b="1">
                <a:solidFill>
                  <a:schemeClr val="tx1"/>
                </a:solidFill>
                <a:latin typeface="Palatino Linotype" pitchFamily="18" charset="0"/>
                <a:cs typeface="Palatino Linotype" pitchFamily="18" charset="0"/>
              </a:defRPr>
            </a:lvl1pPr>
          </a:lstStyle>
          <a:p>
            <a:r>
              <a:rPr lang="de-DE" dirty="0"/>
              <a:t>Titel der </a:t>
            </a:r>
            <a:br>
              <a:rPr lang="de-DE" dirty="0"/>
            </a:br>
            <a:r>
              <a:rPr lang="de-DE" dirty="0"/>
              <a:t>Präsentation</a:t>
            </a:r>
          </a:p>
        </p:txBody>
      </p:sp>
      <p:sp>
        <p:nvSpPr>
          <p:cNvPr id="3" name="Untertitel 2"/>
          <p:cNvSpPr>
            <a:spLocks noGrp="1"/>
          </p:cNvSpPr>
          <p:nvPr>
            <p:ph type="subTitle" idx="1" hasCustomPrompt="1"/>
          </p:nvPr>
        </p:nvSpPr>
        <p:spPr>
          <a:xfrm>
            <a:off x="1340624" y="2672634"/>
            <a:ext cx="6400800" cy="697887"/>
          </a:xfrm>
          <a:prstGeom prst="rect">
            <a:avLst/>
          </a:prstGeom>
        </p:spPr>
        <p:txBody>
          <a:bodyPr>
            <a:noAutofit/>
          </a:bodyPr>
          <a:lstStyle>
            <a:lvl1pPr marL="0" indent="0" algn="l">
              <a:buNone/>
              <a:defRPr sz="1800" b="0" i="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Zusätzliche</a:t>
            </a:r>
          </a:p>
          <a:p>
            <a:r>
              <a:rPr lang="de-DE" dirty="0"/>
              <a:t>Infos</a:t>
            </a:r>
          </a:p>
        </p:txBody>
      </p:sp>
      <p:sp>
        <p:nvSpPr>
          <p:cNvPr id="4" name="Rechteck 3"/>
          <p:cNvSpPr/>
          <p:nvPr userDrawn="1"/>
        </p:nvSpPr>
        <p:spPr>
          <a:xfrm>
            <a:off x="356235" y="263285"/>
            <a:ext cx="1138401" cy="4646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p:cNvSpPr/>
          <p:nvPr userDrawn="1"/>
        </p:nvSpPr>
        <p:spPr>
          <a:xfrm>
            <a:off x="5111193" y="325234"/>
            <a:ext cx="1541102" cy="4646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p:cNvSpPr/>
          <p:nvPr userDrawn="1"/>
        </p:nvSpPr>
        <p:spPr>
          <a:xfrm>
            <a:off x="7132436" y="898266"/>
            <a:ext cx="1726963" cy="6737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8" name="Bild 7" descr="b1.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3466439"/>
            <a:ext cx="4403290" cy="2867737"/>
          </a:xfrm>
          <a:prstGeom prst="rect">
            <a:avLst/>
          </a:prstGeom>
        </p:spPr>
      </p:pic>
      <p:pic>
        <p:nvPicPr>
          <p:cNvPr id="9" name="Bild 8" descr="b2.jp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748699" y="3466439"/>
            <a:ext cx="4403290" cy="2867737"/>
          </a:xfrm>
          <a:prstGeom prst="rect">
            <a:avLst/>
          </a:prstGeom>
        </p:spPr>
      </p:pic>
      <p:sp>
        <p:nvSpPr>
          <p:cNvPr id="10" name="Rechteck 9"/>
          <p:cNvSpPr/>
          <p:nvPr userDrawn="1"/>
        </p:nvSpPr>
        <p:spPr>
          <a:xfrm>
            <a:off x="356235" y="197464"/>
            <a:ext cx="2041765" cy="6915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7970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1_Titelfolie">
    <p:bg>
      <p:bgPr>
        <a:solidFill>
          <a:schemeClr val="bg1"/>
        </a:solidFill>
        <a:effectLst/>
      </p:bgPr>
    </p:bg>
    <p:spTree>
      <p:nvGrpSpPr>
        <p:cNvPr id="1" name=""/>
        <p:cNvGrpSpPr/>
        <p:nvPr/>
      </p:nvGrpSpPr>
      <p:grpSpPr>
        <a:xfrm>
          <a:off x="0" y="0"/>
          <a:ext cx="0" cy="0"/>
          <a:chOff x="0" y="0"/>
          <a:chExt cx="0" cy="0"/>
        </a:xfrm>
      </p:grpSpPr>
      <p:pic>
        <p:nvPicPr>
          <p:cNvPr id="12" name="Picture 11" descr="mask.png"/>
          <p:cNvPicPr>
            <a:picLocks noChangeAspect="1"/>
          </p:cNvPicPr>
          <p:nvPr userDrawn="1"/>
        </p:nvPicPr>
        <p:blipFill>
          <a:blip r:embed="rId2" cstate="screen"/>
          <a:stretch>
            <a:fillRect/>
          </a:stretch>
        </p:blipFill>
        <p:spPr>
          <a:xfrm>
            <a:off x="3092504" y="1206788"/>
            <a:ext cx="6051495" cy="5054984"/>
          </a:xfrm>
          <a:prstGeom prst="rect">
            <a:avLst/>
          </a:prstGeom>
        </p:spPr>
      </p:pic>
      <p:sp>
        <p:nvSpPr>
          <p:cNvPr id="2" name="Titel 1"/>
          <p:cNvSpPr>
            <a:spLocks noGrp="1"/>
          </p:cNvSpPr>
          <p:nvPr>
            <p:ph type="ctrTitle" hasCustomPrompt="1"/>
          </p:nvPr>
        </p:nvSpPr>
        <p:spPr>
          <a:xfrm>
            <a:off x="1356116" y="1866917"/>
            <a:ext cx="4377419" cy="2410265"/>
          </a:xfrm>
        </p:spPr>
        <p:txBody>
          <a:bodyPr anchor="b" anchorCtr="0">
            <a:normAutofit/>
          </a:bodyPr>
          <a:lstStyle>
            <a:lvl1pPr algn="l">
              <a:lnSpc>
                <a:spcPts val="4300"/>
              </a:lnSpc>
              <a:defRPr sz="4000" b="1">
                <a:solidFill>
                  <a:schemeClr val="tx1"/>
                </a:solidFill>
                <a:latin typeface="Palatino Linotype" pitchFamily="18" charset="0"/>
                <a:cs typeface="Palatino Linotype" pitchFamily="18" charset="0"/>
              </a:defRPr>
            </a:lvl1pPr>
          </a:lstStyle>
          <a:p>
            <a:r>
              <a:rPr lang="de-DE" dirty="0"/>
              <a:t>Titel der </a:t>
            </a:r>
            <a:br>
              <a:rPr lang="de-DE" dirty="0"/>
            </a:br>
            <a:r>
              <a:rPr lang="de-DE" dirty="0"/>
              <a:t>Präsentation</a:t>
            </a:r>
          </a:p>
        </p:txBody>
      </p:sp>
      <p:sp>
        <p:nvSpPr>
          <p:cNvPr id="3" name="Untertitel 2"/>
          <p:cNvSpPr>
            <a:spLocks noGrp="1"/>
          </p:cNvSpPr>
          <p:nvPr>
            <p:ph type="subTitle" idx="1" hasCustomPrompt="1"/>
          </p:nvPr>
        </p:nvSpPr>
        <p:spPr>
          <a:xfrm>
            <a:off x="1340624" y="5300260"/>
            <a:ext cx="4392911" cy="855991"/>
          </a:xfrm>
          <a:prstGeom prst="rect">
            <a:avLst/>
          </a:prstGeom>
        </p:spPr>
        <p:txBody>
          <a:bodyPr>
            <a:normAutofit/>
          </a:bodyPr>
          <a:lstStyle>
            <a:lvl1pPr marL="0" indent="0" algn="l">
              <a:lnSpc>
                <a:spcPts val="1100"/>
              </a:lnSpc>
              <a:buNone/>
              <a:defRPr sz="1800" b="1" i="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Zusätzliche</a:t>
            </a:r>
          </a:p>
          <a:p>
            <a:r>
              <a:rPr lang="de-DE" dirty="0"/>
              <a:t>Infos</a:t>
            </a:r>
          </a:p>
        </p:txBody>
      </p:sp>
      <p:sp>
        <p:nvSpPr>
          <p:cNvPr id="4" name="Rechteck 3"/>
          <p:cNvSpPr/>
          <p:nvPr userDrawn="1"/>
        </p:nvSpPr>
        <p:spPr>
          <a:xfrm>
            <a:off x="356235" y="263285"/>
            <a:ext cx="1138401" cy="4646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p:cNvSpPr/>
          <p:nvPr userDrawn="1"/>
        </p:nvSpPr>
        <p:spPr>
          <a:xfrm>
            <a:off x="5111193" y="325234"/>
            <a:ext cx="1541102" cy="4646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p:cNvSpPr/>
          <p:nvPr userDrawn="1"/>
        </p:nvSpPr>
        <p:spPr>
          <a:xfrm>
            <a:off x="7132436" y="898266"/>
            <a:ext cx="1726963" cy="6737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1" name="Straight Connector 10"/>
          <p:cNvCxnSpPr/>
          <p:nvPr userDrawn="1"/>
        </p:nvCxnSpPr>
        <p:spPr>
          <a:xfrm>
            <a:off x="1433676" y="5246920"/>
            <a:ext cx="1928649" cy="1588"/>
          </a:xfrm>
          <a:prstGeom prst="line">
            <a:avLst/>
          </a:prstGeom>
          <a:ln w="28575">
            <a:solidFill>
              <a:schemeClr val="accent2"/>
            </a:solidFill>
          </a:ln>
        </p:spPr>
        <p:style>
          <a:lnRef idx="1">
            <a:schemeClr val="accent6"/>
          </a:lnRef>
          <a:fillRef idx="0">
            <a:schemeClr val="accent6"/>
          </a:fillRef>
          <a:effectRef idx="0">
            <a:schemeClr val="accent6"/>
          </a:effectRef>
          <a:fontRef idx="minor">
            <a:schemeClr val="tx1"/>
          </a:fontRef>
        </p:style>
      </p:cxnSp>
      <p:sp>
        <p:nvSpPr>
          <p:cNvPr id="10" name="Rechteck 9"/>
          <p:cNvSpPr/>
          <p:nvPr userDrawn="1"/>
        </p:nvSpPr>
        <p:spPr>
          <a:xfrm>
            <a:off x="356235" y="197464"/>
            <a:ext cx="2041765" cy="6915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4" name="Grafik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4541" y="266090"/>
            <a:ext cx="906260" cy="513170"/>
          </a:xfrm>
          <a:prstGeom prst="rect">
            <a:avLst/>
          </a:prstGeom>
        </p:spPr>
      </p:pic>
    </p:spTree>
    <p:extLst>
      <p:ext uri="{BB962C8B-B14F-4D97-AF65-F5344CB8AC3E}">
        <p14:creationId xmlns:p14="http://schemas.microsoft.com/office/powerpoint/2010/main" val="107970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1 Sp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1054679"/>
            <a:ext cx="8229600" cy="871430"/>
          </a:xfrm>
        </p:spPr>
        <p:txBody>
          <a:bodyPr anchor="t">
            <a:normAutofit/>
          </a:bodyPr>
          <a:lstStyle>
            <a:lvl1pPr algn="l">
              <a:defRPr sz="2800" b="1" i="0">
                <a:solidFill>
                  <a:schemeClr val="tx1"/>
                </a:solidFill>
                <a:latin typeface="Palatino Linotype" pitchFamily="18" charset="0"/>
                <a:cs typeface="Palatino Linotype" pitchFamily="18" charset="0"/>
              </a:defRPr>
            </a:lvl1pPr>
          </a:lstStyle>
          <a:p>
            <a:r>
              <a:rPr lang="de-DE" dirty="0"/>
              <a:t>Mastertitelformat bearbeiten</a:t>
            </a:r>
          </a:p>
        </p:txBody>
      </p:sp>
      <p:sp>
        <p:nvSpPr>
          <p:cNvPr id="3" name="Inhaltsplatzhalter 2"/>
          <p:cNvSpPr>
            <a:spLocks noGrp="1"/>
          </p:cNvSpPr>
          <p:nvPr>
            <p:ph sz="half" idx="1" hasCustomPrompt="1"/>
          </p:nvPr>
        </p:nvSpPr>
        <p:spPr>
          <a:xfrm>
            <a:off x="457200" y="2184400"/>
            <a:ext cx="8229600" cy="3926275"/>
          </a:xfrm>
          <a:prstGeom prst="rect">
            <a:avLst/>
          </a:prstGeom>
        </p:spPr>
        <p:txBody>
          <a:bodyPr>
            <a:noAutofit/>
          </a:bodyPr>
          <a:lstStyle>
            <a:lvl1pPr marL="0" indent="-216000" algn="l" defTabSz="457200" rtl="0" eaLnBrk="1" latinLnBrk="0" hangingPunct="1">
              <a:spcBef>
                <a:spcPct val="20000"/>
              </a:spcBef>
              <a:buFont typeface="Arial" pitchFamily="34" charset="0"/>
              <a:buNone/>
              <a:defRPr sz="2400" spc="-20">
                <a:solidFill>
                  <a:schemeClr val="tx1"/>
                </a:solidFill>
              </a:defRPr>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marL="0" lvl="0" indent="0" algn="l" defTabSz="457200" rtl="0" eaLnBrk="1" latinLnBrk="0" hangingPunct="1">
              <a:spcBef>
                <a:spcPct val="20000"/>
              </a:spcBef>
            </a:pPr>
            <a:r>
              <a:rPr lang="de-DE" dirty="0"/>
              <a:t>Mastertextformat bearbeiten</a:t>
            </a:r>
          </a:p>
        </p:txBody>
      </p:sp>
      <p:sp>
        <p:nvSpPr>
          <p:cNvPr id="5" name="Datumsplatzhalter 4"/>
          <p:cNvSpPr>
            <a:spLocks noGrp="1"/>
          </p:cNvSpPr>
          <p:nvPr>
            <p:ph type="dt" sz="half" idx="10"/>
          </p:nvPr>
        </p:nvSpPr>
        <p:spPr/>
        <p:txBody>
          <a:bodyPr/>
          <a:lstStyle/>
          <a:p>
            <a:fld id="{5D231853-40BA-2546-B91E-E50E114EB1DC}" type="datetime1">
              <a:rPr lang="de-AT" smtClean="0"/>
              <a:pPr/>
              <a:t>08.03.2022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5E49341-B7DE-E44A-9787-2E0CABFCF165}" type="slidenum">
              <a:rPr lang="de-DE" smtClean="0"/>
              <a:pPr/>
              <a:t>‹Nr.›</a:t>
            </a:fld>
            <a:endParaRPr lang="de-DE"/>
          </a:p>
        </p:txBody>
      </p:sp>
    </p:spTree>
    <p:extLst>
      <p:ext uri="{BB962C8B-B14F-4D97-AF65-F5344CB8AC3E}">
        <p14:creationId xmlns:p14="http://schemas.microsoft.com/office/powerpoint/2010/main" val="2840549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s - 1 Sp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1079500"/>
            <a:ext cx="8229600" cy="1129924"/>
          </a:xfrm>
        </p:spPr>
        <p:txBody>
          <a:bodyPr anchor="t">
            <a:normAutofit/>
          </a:bodyPr>
          <a:lstStyle>
            <a:lvl1pPr algn="l">
              <a:defRPr sz="2800" b="1" i="0">
                <a:solidFill>
                  <a:schemeClr val="tx1"/>
                </a:solidFill>
                <a:latin typeface="Palatino Linotype" pitchFamily="18" charset="0"/>
                <a:cs typeface="Palatino Linotype" pitchFamily="18" charset="0"/>
              </a:defRPr>
            </a:lvl1pPr>
          </a:lstStyle>
          <a:p>
            <a:r>
              <a:rPr lang="de-DE" dirty="0"/>
              <a:t>Mastertitelformat bearbeiten</a:t>
            </a:r>
          </a:p>
        </p:txBody>
      </p:sp>
      <p:sp>
        <p:nvSpPr>
          <p:cNvPr id="5" name="Datumsplatzhalter 4"/>
          <p:cNvSpPr>
            <a:spLocks noGrp="1"/>
          </p:cNvSpPr>
          <p:nvPr>
            <p:ph type="dt" sz="half" idx="10"/>
          </p:nvPr>
        </p:nvSpPr>
        <p:spPr/>
        <p:txBody>
          <a:bodyPr/>
          <a:lstStyle/>
          <a:p>
            <a:fld id="{5D231853-40BA-2546-B91E-E50E114EB1DC}" type="datetime1">
              <a:rPr lang="de-AT" smtClean="0"/>
              <a:pPr/>
              <a:t>08.03.2022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5E49341-B7DE-E44A-9787-2E0CABFCF165}" type="slidenum">
              <a:rPr lang="de-DE" smtClean="0"/>
              <a:pPr/>
              <a:t>‹Nr.›</a:t>
            </a:fld>
            <a:endParaRPr lang="de-DE"/>
          </a:p>
        </p:txBody>
      </p:sp>
      <p:sp>
        <p:nvSpPr>
          <p:cNvPr id="11" name="Textplatzhalter 10"/>
          <p:cNvSpPr>
            <a:spLocks noGrp="1"/>
          </p:cNvSpPr>
          <p:nvPr>
            <p:ph type="body" sz="quarter" idx="13" hasCustomPrompt="1"/>
          </p:nvPr>
        </p:nvSpPr>
        <p:spPr>
          <a:xfrm>
            <a:off x="457200" y="2547913"/>
            <a:ext cx="8229600" cy="3535387"/>
          </a:xfrm>
          <a:prstGeom prst="rect">
            <a:avLst/>
          </a:prstGeom>
        </p:spPr>
        <p:txBody>
          <a:bodyPr vert="horz"/>
          <a:lstStyle>
            <a:lvl1pPr marL="176213" indent="-176213">
              <a:defRPr sz="2400">
                <a:solidFill>
                  <a:schemeClr val="tx1"/>
                </a:solidFill>
              </a:defRPr>
            </a:lvl1pPr>
            <a:lvl2pPr marL="180975" indent="127000">
              <a:buFont typeface="Arial" pitchFamily="34" charset="0"/>
              <a:buChar char="•"/>
              <a:defRPr sz="2400"/>
            </a:lvl2pPr>
          </a:lstStyle>
          <a:p>
            <a:pPr lvl="0"/>
            <a:r>
              <a:rPr lang="de-DE" dirty="0"/>
              <a:t>Mastertextformat bearbeiten</a:t>
            </a:r>
          </a:p>
          <a:p>
            <a:pPr lvl="1"/>
            <a:r>
              <a:rPr lang="de-DE" dirty="0"/>
              <a:t>Mastertextformat</a:t>
            </a:r>
          </a:p>
        </p:txBody>
      </p:sp>
    </p:spTree>
    <p:extLst>
      <p:ext uri="{BB962C8B-B14F-4D97-AF65-F5344CB8AC3E}">
        <p14:creationId xmlns:p14="http://schemas.microsoft.com/office/powerpoint/2010/main" val="1662849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2 Spalten">
    <p:spTree>
      <p:nvGrpSpPr>
        <p:cNvPr id="1" name=""/>
        <p:cNvGrpSpPr/>
        <p:nvPr/>
      </p:nvGrpSpPr>
      <p:grpSpPr>
        <a:xfrm>
          <a:off x="0" y="0"/>
          <a:ext cx="0" cy="0"/>
          <a:chOff x="0" y="0"/>
          <a:chExt cx="0" cy="0"/>
        </a:xfrm>
      </p:grpSpPr>
      <p:sp>
        <p:nvSpPr>
          <p:cNvPr id="2" name="Titel 1"/>
          <p:cNvSpPr>
            <a:spLocks noGrp="1"/>
          </p:cNvSpPr>
          <p:nvPr>
            <p:ph type="title"/>
          </p:nvPr>
        </p:nvSpPr>
        <p:spPr>
          <a:xfrm>
            <a:off x="457200" y="1054679"/>
            <a:ext cx="8229600" cy="871430"/>
          </a:xfrm>
        </p:spPr>
        <p:txBody>
          <a:bodyPr anchor="t">
            <a:normAutofit/>
          </a:bodyPr>
          <a:lstStyle>
            <a:lvl1pPr algn="l">
              <a:defRPr sz="2800" b="1" i="0">
                <a:solidFill>
                  <a:schemeClr val="tx1"/>
                </a:solidFill>
                <a:latin typeface="Palatino Linotype" pitchFamily="18" charset="0"/>
                <a:cs typeface="Palatino Linotype" pitchFamily="18" charset="0"/>
              </a:defRPr>
            </a:lvl1pPr>
          </a:lstStyle>
          <a:p>
            <a:r>
              <a:rPr lang="de-DE" dirty="0"/>
              <a:t>Mastertitelformat bearbeiten</a:t>
            </a:r>
          </a:p>
        </p:txBody>
      </p:sp>
      <p:sp>
        <p:nvSpPr>
          <p:cNvPr id="3" name="Inhaltsplatzhalter 2"/>
          <p:cNvSpPr>
            <a:spLocks noGrp="1"/>
          </p:cNvSpPr>
          <p:nvPr>
            <p:ph sz="half" idx="1"/>
          </p:nvPr>
        </p:nvSpPr>
        <p:spPr>
          <a:xfrm>
            <a:off x="457200" y="2120900"/>
            <a:ext cx="4038600" cy="3989775"/>
          </a:xfrm>
          <a:prstGeom prst="rect">
            <a:avLst/>
          </a:prstGeom>
        </p:spPr>
        <p:txBody>
          <a:bodyPr>
            <a:noAutofit/>
          </a:bodyPr>
          <a:lstStyle>
            <a:lvl1pPr marL="0" indent="180975" algn="l" defTabSz="540000" rtl="0" eaLnBrk="1" latinLnBrk="0" hangingPunct="1">
              <a:spcBef>
                <a:spcPct val="20000"/>
              </a:spcBef>
              <a:buFont typeface="Arial" pitchFamily="34" charset="0"/>
              <a:buNone/>
              <a:tabLst/>
              <a:defRPr sz="2400" spc="-20">
                <a:solidFill>
                  <a:schemeClr val="tx1"/>
                </a:solidFill>
              </a:defRPr>
            </a:lvl1pPr>
            <a:lvl2pPr marL="612000" indent="-285750" defTabSz="324000">
              <a:buFont typeface="Arial"/>
              <a:buChar char="•"/>
              <a:tabLst>
                <a:tab pos="360000" algn="l"/>
              </a:tabLst>
              <a:defRPr sz="1400">
                <a:solidFill>
                  <a:srgbClr val="004E90"/>
                </a:solidFill>
              </a:defRPr>
            </a:lvl2pPr>
            <a:lvl3pPr>
              <a:defRPr sz="1400"/>
            </a:lvl3pPr>
            <a:lvl4pPr>
              <a:defRPr sz="1400"/>
            </a:lvl4pPr>
            <a:lvl5pPr>
              <a:defRPr sz="1400"/>
            </a:lvl5pPr>
            <a:lvl6pPr>
              <a:defRPr sz="1800"/>
            </a:lvl6pPr>
            <a:lvl7pPr>
              <a:defRPr sz="1800"/>
            </a:lvl7pPr>
            <a:lvl8pPr>
              <a:defRPr sz="1800"/>
            </a:lvl8pPr>
            <a:lvl9pPr>
              <a:defRPr sz="1800"/>
            </a:lvl9pPr>
          </a:lstStyle>
          <a:p>
            <a:pPr marL="0" lvl="0" indent="0" algn="l" defTabSz="457200" rtl="0" eaLnBrk="1" latinLnBrk="0" hangingPunct="1">
              <a:spcBef>
                <a:spcPct val="20000"/>
              </a:spcBef>
            </a:pPr>
            <a:r>
              <a:rPr lang="de-DE" dirty="0"/>
              <a:t>Mastertextformat bearbeiten</a:t>
            </a:r>
          </a:p>
        </p:txBody>
      </p:sp>
      <p:sp>
        <p:nvSpPr>
          <p:cNvPr id="4" name="Inhaltsplatzhalter 3"/>
          <p:cNvSpPr>
            <a:spLocks noGrp="1"/>
          </p:cNvSpPr>
          <p:nvPr>
            <p:ph sz="half" idx="2" hasCustomPrompt="1"/>
          </p:nvPr>
        </p:nvSpPr>
        <p:spPr>
          <a:xfrm>
            <a:off x="4648200" y="2120900"/>
            <a:ext cx="4038600" cy="4005263"/>
          </a:xfrm>
          <a:prstGeom prst="rect">
            <a:avLst/>
          </a:prstGeom>
        </p:spPr>
        <p:txBody>
          <a:bodyPr>
            <a:normAutofit/>
          </a:bodyPr>
          <a:lstStyle>
            <a:lvl1pPr marL="0" indent="0" algn="l" defTabSz="457200" rtl="0" eaLnBrk="1" latinLnBrk="0" hangingPunct="1">
              <a:spcBef>
                <a:spcPct val="20000"/>
              </a:spcBef>
              <a:buFont typeface="Arial" pitchFamily="34" charset="0"/>
              <a:buNone/>
              <a:defRPr lang="de-DE" sz="2400" kern="1200" spc="-20" dirty="0">
                <a:solidFill>
                  <a:schemeClr val="tx1"/>
                </a:solidFill>
                <a:latin typeface="+mn-lt"/>
                <a:ea typeface="+mn-ea"/>
                <a:cs typeface="+mn-cs"/>
              </a:defRPr>
            </a:lvl1pPr>
            <a:lvl2pPr marL="0" indent="0">
              <a:spcBef>
                <a:spcPts val="936"/>
              </a:spcBef>
              <a:buClr>
                <a:srgbClr val="004E90"/>
              </a:buClr>
              <a:buFont typeface="Arial" pitchFamily="34" charset="0"/>
              <a:buChar char="•"/>
              <a:defRPr sz="1400">
                <a:solidFill>
                  <a:srgbClr val="004E90"/>
                </a:solidFill>
              </a:defRPr>
            </a:lvl2pPr>
            <a:lvl3pPr marL="361950" indent="-180975">
              <a:buFont typeface="Calibri" pitchFamily="34" charset="0"/>
              <a:buChar char="-"/>
              <a:defRPr sz="1400"/>
            </a:lvl3pPr>
            <a:lvl4pPr>
              <a:defRPr sz="1800"/>
            </a:lvl4pPr>
            <a:lvl5pPr>
              <a:defRPr sz="1800"/>
            </a:lvl5pPr>
            <a:lvl6pPr>
              <a:defRPr sz="1800"/>
            </a:lvl6pPr>
            <a:lvl7pPr>
              <a:defRPr sz="1800"/>
            </a:lvl7pPr>
            <a:lvl8pPr>
              <a:defRPr sz="1800"/>
            </a:lvl8pPr>
            <a:lvl9pPr>
              <a:defRPr sz="1800"/>
            </a:lvl9pPr>
          </a:lstStyle>
          <a:p>
            <a:pPr marL="0" lvl="0" indent="0" algn="l" defTabSz="457200" rtl="0" eaLnBrk="1" latinLnBrk="0" hangingPunct="1">
              <a:spcBef>
                <a:spcPct val="20000"/>
              </a:spcBef>
            </a:pPr>
            <a:r>
              <a:rPr lang="de-DE" dirty="0"/>
              <a:t>Mastertextformat bearbeiten</a:t>
            </a:r>
          </a:p>
        </p:txBody>
      </p:sp>
      <p:sp>
        <p:nvSpPr>
          <p:cNvPr id="5" name="Datumsplatzhalter 4"/>
          <p:cNvSpPr>
            <a:spLocks noGrp="1"/>
          </p:cNvSpPr>
          <p:nvPr>
            <p:ph type="dt" sz="half" idx="10"/>
          </p:nvPr>
        </p:nvSpPr>
        <p:spPr/>
        <p:txBody>
          <a:bodyPr/>
          <a:lstStyle/>
          <a:p>
            <a:fld id="{5D231853-40BA-2546-B91E-E50E114EB1DC}" type="datetime1">
              <a:rPr lang="de-AT" smtClean="0"/>
              <a:pPr/>
              <a:t>08.03.2022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5E49341-B7DE-E44A-9787-2E0CABFCF165}" type="slidenum">
              <a:rPr lang="de-DE" smtClean="0"/>
              <a:pPr/>
              <a:t>‹Nr.›</a:t>
            </a:fld>
            <a:endParaRPr lang="de-DE"/>
          </a:p>
        </p:txBody>
      </p:sp>
    </p:spTree>
    <p:extLst>
      <p:ext uri="{BB962C8B-B14F-4D97-AF65-F5344CB8AC3E}">
        <p14:creationId xmlns:p14="http://schemas.microsoft.com/office/powerpoint/2010/main" val="3443355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und Bild  - 2 Spalten">
    <p:spTree>
      <p:nvGrpSpPr>
        <p:cNvPr id="1" name=""/>
        <p:cNvGrpSpPr/>
        <p:nvPr/>
      </p:nvGrpSpPr>
      <p:grpSpPr>
        <a:xfrm>
          <a:off x="0" y="0"/>
          <a:ext cx="0" cy="0"/>
          <a:chOff x="0" y="0"/>
          <a:chExt cx="0" cy="0"/>
        </a:xfrm>
      </p:grpSpPr>
      <p:sp>
        <p:nvSpPr>
          <p:cNvPr id="4" name="Inhaltsplatzhalter 3"/>
          <p:cNvSpPr>
            <a:spLocks noGrp="1"/>
          </p:cNvSpPr>
          <p:nvPr>
            <p:ph sz="half" idx="2" hasCustomPrompt="1"/>
          </p:nvPr>
        </p:nvSpPr>
        <p:spPr>
          <a:xfrm>
            <a:off x="4648200" y="2095500"/>
            <a:ext cx="4038600" cy="1907985"/>
          </a:xfrm>
          <a:prstGeom prst="rect">
            <a:avLst/>
          </a:prstGeom>
        </p:spPr>
        <p:txBody>
          <a:bodyPr>
            <a:normAutofit/>
          </a:bodyPr>
          <a:lstStyle>
            <a:lvl1pPr marL="0" indent="0" algn="l" defTabSz="457200" rtl="0" eaLnBrk="1" latinLnBrk="0" hangingPunct="1">
              <a:spcBef>
                <a:spcPct val="20000"/>
              </a:spcBef>
              <a:buNone/>
              <a:defRPr lang="de-DE" sz="2400" kern="1200" spc="-20" dirty="0">
                <a:solidFill>
                  <a:schemeClr val="tx1"/>
                </a:solidFill>
                <a:latin typeface="+mn-lt"/>
                <a:ea typeface="+mn-ea"/>
                <a:cs typeface="+mn-c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0" lvl="0" indent="0" algn="l" defTabSz="457200" rtl="0" eaLnBrk="1" latinLnBrk="0" hangingPunct="1">
              <a:spcBef>
                <a:spcPct val="20000"/>
              </a:spcBef>
            </a:pPr>
            <a:r>
              <a:rPr lang="de-DE" dirty="0"/>
              <a:t>Mastertextformat bearbeiten</a:t>
            </a:r>
          </a:p>
        </p:txBody>
      </p:sp>
      <p:sp>
        <p:nvSpPr>
          <p:cNvPr id="2" name="Titel 1"/>
          <p:cNvSpPr>
            <a:spLocks noGrp="1"/>
          </p:cNvSpPr>
          <p:nvPr>
            <p:ph type="title"/>
          </p:nvPr>
        </p:nvSpPr>
        <p:spPr>
          <a:xfrm>
            <a:off x="457200" y="1054679"/>
            <a:ext cx="8229600" cy="871430"/>
          </a:xfrm>
        </p:spPr>
        <p:txBody>
          <a:bodyPr anchor="t">
            <a:normAutofit/>
          </a:bodyPr>
          <a:lstStyle>
            <a:lvl1pPr algn="l">
              <a:defRPr sz="2800" b="1" i="0">
                <a:solidFill>
                  <a:schemeClr val="tx1"/>
                </a:solidFill>
                <a:latin typeface="Palatino Linotype" pitchFamily="18" charset="0"/>
                <a:cs typeface="Palatino Linotype" pitchFamily="18" charset="0"/>
              </a:defRPr>
            </a:lvl1pPr>
          </a:lstStyle>
          <a:p>
            <a:r>
              <a:rPr lang="de-DE" dirty="0"/>
              <a:t>Mastertitelformat bearbeiten</a:t>
            </a:r>
          </a:p>
        </p:txBody>
      </p:sp>
      <p:sp>
        <p:nvSpPr>
          <p:cNvPr id="3" name="Inhaltsplatzhalter 2"/>
          <p:cNvSpPr>
            <a:spLocks noGrp="1"/>
          </p:cNvSpPr>
          <p:nvPr>
            <p:ph sz="half" idx="1" hasCustomPrompt="1"/>
          </p:nvPr>
        </p:nvSpPr>
        <p:spPr>
          <a:xfrm>
            <a:off x="457200" y="2095500"/>
            <a:ext cx="4038600" cy="4015175"/>
          </a:xfrm>
          <a:prstGeom prst="rect">
            <a:avLst/>
          </a:prstGeom>
        </p:spPr>
        <p:txBody>
          <a:bodyPr>
            <a:noAutofit/>
          </a:bodyPr>
          <a:lstStyle>
            <a:lvl1pPr marL="0" indent="0" algn="l" defTabSz="457200" rtl="0" eaLnBrk="1" latinLnBrk="0" hangingPunct="1">
              <a:spcBef>
                <a:spcPct val="20000"/>
              </a:spcBef>
              <a:buFont typeface="Arial" pitchFamily="34" charset="0"/>
              <a:buNone/>
              <a:defRPr sz="2400" spc="-20">
                <a:solidFill>
                  <a:schemeClr val="tx1"/>
                </a:solidFill>
              </a:defRPr>
            </a:lvl1pPr>
            <a:lvl2pPr marL="361950" indent="-180975">
              <a:buFont typeface="Arial" pitchFamily="34" charset="0"/>
              <a:buChar char="-"/>
              <a:defRPr sz="1400"/>
            </a:lvl2pPr>
            <a:lvl3pPr>
              <a:defRPr sz="1400"/>
            </a:lvl3pPr>
            <a:lvl4pPr>
              <a:defRPr sz="1400"/>
            </a:lvl4pPr>
            <a:lvl5pPr>
              <a:defRPr sz="1400"/>
            </a:lvl5pPr>
            <a:lvl6pPr>
              <a:defRPr sz="1800"/>
            </a:lvl6pPr>
            <a:lvl7pPr>
              <a:defRPr sz="1800"/>
            </a:lvl7pPr>
            <a:lvl8pPr>
              <a:defRPr sz="1800"/>
            </a:lvl8pPr>
            <a:lvl9pPr>
              <a:defRPr sz="1800"/>
            </a:lvl9pPr>
          </a:lstStyle>
          <a:p>
            <a:pPr marL="0" lvl="0" indent="0" algn="l" defTabSz="457200" rtl="0" eaLnBrk="1" latinLnBrk="0" hangingPunct="1">
              <a:spcBef>
                <a:spcPct val="20000"/>
              </a:spcBef>
            </a:pPr>
            <a:r>
              <a:rPr lang="de-DE" dirty="0"/>
              <a:t>Mastertextformat bearbeiten</a:t>
            </a:r>
          </a:p>
        </p:txBody>
      </p:sp>
      <p:sp>
        <p:nvSpPr>
          <p:cNvPr id="5" name="Datumsplatzhalter 4"/>
          <p:cNvSpPr>
            <a:spLocks noGrp="1"/>
          </p:cNvSpPr>
          <p:nvPr>
            <p:ph type="dt" sz="half" idx="10"/>
          </p:nvPr>
        </p:nvSpPr>
        <p:spPr/>
        <p:txBody>
          <a:bodyPr/>
          <a:lstStyle/>
          <a:p>
            <a:fld id="{5D231853-40BA-2546-B91E-E50E114EB1DC}" type="datetime1">
              <a:rPr lang="de-AT" smtClean="0"/>
              <a:pPr/>
              <a:t>08.03.2022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5E49341-B7DE-E44A-9787-2E0CABFCF165}" type="slidenum">
              <a:rPr lang="de-DE" smtClean="0"/>
              <a:pPr/>
              <a:t>‹Nr.›</a:t>
            </a:fld>
            <a:endParaRPr lang="de-DE"/>
          </a:p>
        </p:txBody>
      </p:sp>
      <p:sp>
        <p:nvSpPr>
          <p:cNvPr id="9" name="Bildplatzhalter 8"/>
          <p:cNvSpPr>
            <a:spLocks noGrp="1"/>
          </p:cNvSpPr>
          <p:nvPr>
            <p:ph type="pic" sz="quarter" idx="13"/>
          </p:nvPr>
        </p:nvSpPr>
        <p:spPr>
          <a:xfrm>
            <a:off x="4648200" y="4127501"/>
            <a:ext cx="4038600" cy="1982788"/>
          </a:xfrm>
          <a:prstGeom prst="rect">
            <a:avLst/>
          </a:prstGeom>
          <a:solidFill>
            <a:schemeClr val="tx2">
              <a:lumMod val="20000"/>
              <a:lumOff val="80000"/>
            </a:schemeClr>
          </a:solidFill>
        </p:spPr>
        <p:txBody>
          <a:bodyPr anchor="ctr"/>
          <a:lstStyle>
            <a:lvl1pPr marL="0" indent="0" algn="ctr">
              <a:buNone/>
              <a:defRPr b="1">
                <a:solidFill>
                  <a:schemeClr val="bg1"/>
                </a:solidFill>
              </a:defRPr>
            </a:lvl1pPr>
          </a:lstStyle>
          <a:p>
            <a:r>
              <a:rPr lang="de-DE" dirty="0"/>
              <a:t>Bild</a:t>
            </a:r>
          </a:p>
        </p:txBody>
      </p:sp>
    </p:spTree>
    <p:extLst>
      <p:ext uri="{BB962C8B-B14F-4D97-AF65-F5344CB8AC3E}">
        <p14:creationId xmlns:p14="http://schemas.microsoft.com/office/powerpoint/2010/main" val="3474818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und Bild  - 2 Spalten">
    <p:spTree>
      <p:nvGrpSpPr>
        <p:cNvPr id="1" name=""/>
        <p:cNvGrpSpPr/>
        <p:nvPr/>
      </p:nvGrpSpPr>
      <p:grpSpPr>
        <a:xfrm>
          <a:off x="0" y="0"/>
          <a:ext cx="0" cy="0"/>
          <a:chOff x="0" y="0"/>
          <a:chExt cx="0" cy="0"/>
        </a:xfrm>
      </p:grpSpPr>
      <p:sp>
        <p:nvSpPr>
          <p:cNvPr id="2" name="Titel 1"/>
          <p:cNvSpPr>
            <a:spLocks noGrp="1"/>
          </p:cNvSpPr>
          <p:nvPr>
            <p:ph type="title"/>
          </p:nvPr>
        </p:nvSpPr>
        <p:spPr>
          <a:xfrm>
            <a:off x="457200" y="1054679"/>
            <a:ext cx="8229600" cy="871430"/>
          </a:xfrm>
        </p:spPr>
        <p:txBody>
          <a:bodyPr anchor="t">
            <a:normAutofit/>
          </a:bodyPr>
          <a:lstStyle>
            <a:lvl1pPr algn="l">
              <a:defRPr sz="2800" b="1" i="0">
                <a:solidFill>
                  <a:schemeClr val="tx1"/>
                </a:solidFill>
                <a:latin typeface="Palatino Linotype" pitchFamily="18" charset="0"/>
                <a:cs typeface="Palatino Linotype" pitchFamily="18" charset="0"/>
              </a:defRPr>
            </a:lvl1pPr>
          </a:lstStyle>
          <a:p>
            <a:r>
              <a:rPr lang="de-DE" dirty="0"/>
              <a:t>Mastertitelformat bearbeiten</a:t>
            </a:r>
          </a:p>
        </p:txBody>
      </p:sp>
      <p:sp>
        <p:nvSpPr>
          <p:cNvPr id="3" name="Inhaltsplatzhalter 2"/>
          <p:cNvSpPr>
            <a:spLocks noGrp="1"/>
          </p:cNvSpPr>
          <p:nvPr>
            <p:ph sz="half" idx="1" hasCustomPrompt="1"/>
          </p:nvPr>
        </p:nvSpPr>
        <p:spPr>
          <a:xfrm>
            <a:off x="457200" y="2159000"/>
            <a:ext cx="4038600" cy="3951675"/>
          </a:xfrm>
          <a:prstGeom prst="rect">
            <a:avLst/>
          </a:prstGeom>
        </p:spPr>
        <p:txBody>
          <a:bodyPr>
            <a:noAutofit/>
          </a:bodyPr>
          <a:lstStyle>
            <a:lvl1pPr marL="0" indent="0" algn="l" defTabSz="457200" rtl="0" eaLnBrk="1" latinLnBrk="0" hangingPunct="1">
              <a:spcBef>
                <a:spcPct val="20000"/>
              </a:spcBef>
              <a:buFontTx/>
              <a:buNone/>
              <a:defRPr sz="2400" spc="-20">
                <a:solidFill>
                  <a:schemeClr val="tx1"/>
                </a:solidFill>
              </a:defRPr>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marL="0" lvl="0" indent="0" algn="l" defTabSz="457200" rtl="0" eaLnBrk="1" latinLnBrk="0" hangingPunct="1">
              <a:spcBef>
                <a:spcPct val="20000"/>
              </a:spcBef>
            </a:pPr>
            <a:r>
              <a:rPr lang="de-DE" dirty="0"/>
              <a:t>Mastertextformat bearbeiten</a:t>
            </a:r>
          </a:p>
        </p:txBody>
      </p:sp>
      <p:sp>
        <p:nvSpPr>
          <p:cNvPr id="5" name="Datumsplatzhalter 4"/>
          <p:cNvSpPr>
            <a:spLocks noGrp="1"/>
          </p:cNvSpPr>
          <p:nvPr>
            <p:ph type="dt" sz="half" idx="10"/>
          </p:nvPr>
        </p:nvSpPr>
        <p:spPr/>
        <p:txBody>
          <a:bodyPr/>
          <a:lstStyle/>
          <a:p>
            <a:fld id="{5D231853-40BA-2546-B91E-E50E114EB1DC}" type="datetime1">
              <a:rPr lang="de-AT" smtClean="0"/>
              <a:pPr/>
              <a:t>08.03.2022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5E49341-B7DE-E44A-9787-2E0CABFCF165}" type="slidenum">
              <a:rPr lang="de-DE" smtClean="0"/>
              <a:pPr/>
              <a:t>‹Nr.›</a:t>
            </a:fld>
            <a:endParaRPr lang="de-DE"/>
          </a:p>
        </p:txBody>
      </p:sp>
      <p:sp>
        <p:nvSpPr>
          <p:cNvPr id="9" name="Bildplatzhalter 8"/>
          <p:cNvSpPr>
            <a:spLocks noGrp="1"/>
          </p:cNvSpPr>
          <p:nvPr>
            <p:ph type="pic" sz="quarter" idx="13"/>
          </p:nvPr>
        </p:nvSpPr>
        <p:spPr>
          <a:xfrm>
            <a:off x="4731726" y="2159000"/>
            <a:ext cx="3955074" cy="3951289"/>
          </a:xfrm>
          <a:prstGeom prst="rect">
            <a:avLst/>
          </a:prstGeom>
          <a:solidFill>
            <a:schemeClr val="tx2">
              <a:lumMod val="20000"/>
              <a:lumOff val="80000"/>
            </a:schemeClr>
          </a:solidFill>
        </p:spPr>
        <p:txBody>
          <a:bodyPr anchor="ctr"/>
          <a:lstStyle>
            <a:lvl1pPr marL="0" indent="0" algn="ctr">
              <a:buNone/>
              <a:defRPr sz="2400" b="1">
                <a:solidFill>
                  <a:schemeClr val="bg1"/>
                </a:solidFill>
              </a:defRPr>
            </a:lvl1pPr>
          </a:lstStyle>
          <a:p>
            <a:r>
              <a:rPr lang="de-DE" dirty="0"/>
              <a:t>Bild</a:t>
            </a:r>
          </a:p>
        </p:txBody>
      </p:sp>
    </p:spTree>
    <p:extLst>
      <p:ext uri="{BB962C8B-B14F-4D97-AF65-F5344CB8AC3E}">
        <p14:creationId xmlns:p14="http://schemas.microsoft.com/office/powerpoint/2010/main" val="2508877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ersonen">
    <p:spTree>
      <p:nvGrpSpPr>
        <p:cNvPr id="1" name=""/>
        <p:cNvGrpSpPr/>
        <p:nvPr/>
      </p:nvGrpSpPr>
      <p:grpSpPr>
        <a:xfrm>
          <a:off x="0" y="0"/>
          <a:ext cx="0" cy="0"/>
          <a:chOff x="0" y="0"/>
          <a:chExt cx="0" cy="0"/>
        </a:xfrm>
      </p:grpSpPr>
      <p:sp>
        <p:nvSpPr>
          <p:cNvPr id="2" name="Titel 1"/>
          <p:cNvSpPr>
            <a:spLocks noGrp="1"/>
          </p:cNvSpPr>
          <p:nvPr>
            <p:ph type="title"/>
          </p:nvPr>
        </p:nvSpPr>
        <p:spPr>
          <a:xfrm>
            <a:off x="457200" y="1054679"/>
            <a:ext cx="8229600" cy="871430"/>
          </a:xfrm>
        </p:spPr>
        <p:txBody>
          <a:bodyPr anchor="t">
            <a:normAutofit/>
          </a:bodyPr>
          <a:lstStyle>
            <a:lvl1pPr algn="l">
              <a:defRPr sz="2800" b="1" i="0">
                <a:solidFill>
                  <a:schemeClr val="tx1"/>
                </a:solidFill>
                <a:latin typeface="Palatino Linotype" pitchFamily="18" charset="0"/>
                <a:cs typeface="Palatino Linotype" pitchFamily="18" charset="0"/>
              </a:defRPr>
            </a:lvl1pPr>
          </a:lstStyle>
          <a:p>
            <a:r>
              <a:rPr lang="de-DE" dirty="0"/>
              <a:t>Mastertitelformat bearbeiten</a:t>
            </a:r>
          </a:p>
        </p:txBody>
      </p:sp>
      <p:sp>
        <p:nvSpPr>
          <p:cNvPr id="3" name="Inhaltsplatzhalter 2"/>
          <p:cNvSpPr>
            <a:spLocks noGrp="1"/>
          </p:cNvSpPr>
          <p:nvPr>
            <p:ph sz="half" idx="1"/>
          </p:nvPr>
        </p:nvSpPr>
        <p:spPr>
          <a:xfrm>
            <a:off x="1339753" y="5125615"/>
            <a:ext cx="2067710" cy="1021647"/>
          </a:xfrm>
          <a:prstGeom prst="rect">
            <a:avLst/>
          </a:prstGeom>
        </p:spPr>
        <p:txBody>
          <a:bodyPr>
            <a:noAutofit/>
          </a:bodyPr>
          <a:lstStyle>
            <a:lvl1pPr marL="0" indent="0" algn="l" defTabSz="457200" rtl="0" eaLnBrk="1" latinLnBrk="0" hangingPunct="1">
              <a:spcBef>
                <a:spcPct val="20000"/>
              </a:spcBef>
              <a:buFontTx/>
              <a:buNone/>
              <a:defRPr sz="1400" spc="-20">
                <a:solidFill>
                  <a:schemeClr val="tx1"/>
                </a:solidFill>
              </a:defRPr>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marL="0" lvl="0" indent="0" algn="l" defTabSz="457200" rtl="0" eaLnBrk="1" latinLnBrk="0" hangingPunct="1">
              <a:spcBef>
                <a:spcPct val="20000"/>
              </a:spcBef>
              <a:buFontTx/>
              <a:buNone/>
            </a:pPr>
            <a:r>
              <a:rPr lang="de-DE" dirty="0"/>
              <a:t>Mastertextformat bearbeiten</a:t>
            </a:r>
          </a:p>
        </p:txBody>
      </p:sp>
      <p:sp>
        <p:nvSpPr>
          <p:cNvPr id="5" name="Datumsplatzhalter 4"/>
          <p:cNvSpPr>
            <a:spLocks noGrp="1"/>
          </p:cNvSpPr>
          <p:nvPr>
            <p:ph type="dt" sz="half" idx="10"/>
          </p:nvPr>
        </p:nvSpPr>
        <p:spPr/>
        <p:txBody>
          <a:bodyPr/>
          <a:lstStyle/>
          <a:p>
            <a:fld id="{5D231853-40BA-2546-B91E-E50E114EB1DC}" type="datetime1">
              <a:rPr lang="de-AT" smtClean="0"/>
              <a:pPr/>
              <a:t>08.03.2022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5E49341-B7DE-E44A-9787-2E0CABFCF165}" type="slidenum">
              <a:rPr lang="de-DE" smtClean="0"/>
              <a:pPr/>
              <a:t>‹Nr.›</a:t>
            </a:fld>
            <a:endParaRPr lang="de-DE"/>
          </a:p>
        </p:txBody>
      </p:sp>
      <p:sp>
        <p:nvSpPr>
          <p:cNvPr id="9" name="Bildplatzhalter 8"/>
          <p:cNvSpPr>
            <a:spLocks noGrp="1"/>
          </p:cNvSpPr>
          <p:nvPr>
            <p:ph type="pic" sz="quarter" idx="13"/>
          </p:nvPr>
        </p:nvSpPr>
        <p:spPr>
          <a:xfrm>
            <a:off x="1432683" y="2594134"/>
            <a:ext cx="1982523" cy="2447004"/>
          </a:xfrm>
          <a:prstGeom prst="rect">
            <a:avLst/>
          </a:prstGeom>
          <a:solidFill>
            <a:schemeClr val="tx2">
              <a:lumMod val="20000"/>
              <a:lumOff val="80000"/>
            </a:schemeClr>
          </a:solidFill>
        </p:spPr>
        <p:txBody>
          <a:bodyPr anchor="ctr"/>
          <a:lstStyle>
            <a:lvl1pPr marL="0" indent="0" algn="ctr">
              <a:buNone/>
              <a:defRPr b="1">
                <a:solidFill>
                  <a:schemeClr val="bg1"/>
                </a:solidFill>
              </a:defRPr>
            </a:lvl1pPr>
          </a:lstStyle>
          <a:p>
            <a:r>
              <a:rPr lang="de-DE" dirty="0"/>
              <a:t>Bild</a:t>
            </a:r>
          </a:p>
        </p:txBody>
      </p:sp>
      <p:sp>
        <p:nvSpPr>
          <p:cNvPr id="10" name="Inhaltsplatzhalter 2"/>
          <p:cNvSpPr>
            <a:spLocks noGrp="1"/>
          </p:cNvSpPr>
          <p:nvPr>
            <p:ph sz="half" idx="14"/>
          </p:nvPr>
        </p:nvSpPr>
        <p:spPr>
          <a:xfrm>
            <a:off x="3624301" y="5125615"/>
            <a:ext cx="2067710" cy="1021647"/>
          </a:xfrm>
          <a:prstGeom prst="rect">
            <a:avLst/>
          </a:prstGeom>
        </p:spPr>
        <p:txBody>
          <a:bodyPr>
            <a:noAutofit/>
          </a:bodyPr>
          <a:lstStyle>
            <a:lvl1pPr marL="0" indent="0" algn="l" defTabSz="457200" rtl="0" eaLnBrk="1" latinLnBrk="0" hangingPunct="1">
              <a:spcBef>
                <a:spcPct val="20000"/>
              </a:spcBef>
              <a:buFontTx/>
              <a:buNone/>
              <a:defRPr sz="1400" spc="-20">
                <a:solidFill>
                  <a:schemeClr val="tx1"/>
                </a:solidFill>
              </a:defRPr>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marL="0" lvl="0" indent="0" algn="l" defTabSz="457200" rtl="0" eaLnBrk="1" latinLnBrk="0" hangingPunct="1">
              <a:spcBef>
                <a:spcPct val="20000"/>
              </a:spcBef>
              <a:buFontTx/>
              <a:buNone/>
            </a:pPr>
            <a:r>
              <a:rPr lang="de-DE" dirty="0"/>
              <a:t>Mastertextformat bearbeiten</a:t>
            </a:r>
          </a:p>
        </p:txBody>
      </p:sp>
      <p:sp>
        <p:nvSpPr>
          <p:cNvPr id="11" name="Bildplatzhalter 8"/>
          <p:cNvSpPr>
            <a:spLocks noGrp="1"/>
          </p:cNvSpPr>
          <p:nvPr>
            <p:ph type="pic" sz="quarter" idx="15"/>
          </p:nvPr>
        </p:nvSpPr>
        <p:spPr>
          <a:xfrm>
            <a:off x="3717231" y="2594134"/>
            <a:ext cx="1982523" cy="2447004"/>
          </a:xfrm>
          <a:prstGeom prst="rect">
            <a:avLst/>
          </a:prstGeom>
          <a:solidFill>
            <a:schemeClr val="tx2">
              <a:lumMod val="20000"/>
              <a:lumOff val="80000"/>
            </a:schemeClr>
          </a:solidFill>
        </p:spPr>
        <p:txBody>
          <a:bodyPr anchor="ctr"/>
          <a:lstStyle>
            <a:lvl1pPr marL="0" indent="0" algn="ctr">
              <a:buNone/>
              <a:defRPr b="1">
                <a:solidFill>
                  <a:schemeClr val="bg1"/>
                </a:solidFill>
              </a:defRPr>
            </a:lvl1pPr>
          </a:lstStyle>
          <a:p>
            <a:r>
              <a:rPr lang="de-DE" dirty="0"/>
              <a:t>Bild</a:t>
            </a:r>
          </a:p>
        </p:txBody>
      </p:sp>
      <p:sp>
        <p:nvSpPr>
          <p:cNvPr id="12" name="Inhaltsplatzhalter 2"/>
          <p:cNvSpPr>
            <a:spLocks noGrp="1"/>
          </p:cNvSpPr>
          <p:nvPr>
            <p:ph sz="half" idx="16"/>
          </p:nvPr>
        </p:nvSpPr>
        <p:spPr>
          <a:xfrm>
            <a:off x="5919126" y="5125615"/>
            <a:ext cx="2067710" cy="1021647"/>
          </a:xfrm>
          <a:prstGeom prst="rect">
            <a:avLst/>
          </a:prstGeom>
        </p:spPr>
        <p:txBody>
          <a:bodyPr>
            <a:noAutofit/>
          </a:bodyPr>
          <a:lstStyle>
            <a:lvl1pPr marL="0" indent="0" algn="l" defTabSz="457200" rtl="0" eaLnBrk="1" latinLnBrk="0" hangingPunct="1">
              <a:spcBef>
                <a:spcPct val="20000"/>
              </a:spcBef>
              <a:buFontTx/>
              <a:buNone/>
              <a:defRPr sz="1400" spc="-20">
                <a:solidFill>
                  <a:schemeClr val="tx1"/>
                </a:solidFill>
              </a:defRPr>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marL="0" lvl="0" indent="0" algn="l" defTabSz="457200" rtl="0" eaLnBrk="1" latinLnBrk="0" hangingPunct="1">
              <a:spcBef>
                <a:spcPct val="20000"/>
              </a:spcBef>
              <a:buFontTx/>
              <a:buNone/>
            </a:pPr>
            <a:r>
              <a:rPr lang="de-DE" dirty="0"/>
              <a:t>Mastertextformat bearbeiten</a:t>
            </a:r>
          </a:p>
        </p:txBody>
      </p:sp>
      <p:sp>
        <p:nvSpPr>
          <p:cNvPr id="13" name="Bildplatzhalter 8"/>
          <p:cNvSpPr>
            <a:spLocks noGrp="1"/>
          </p:cNvSpPr>
          <p:nvPr>
            <p:ph type="pic" sz="quarter" idx="17"/>
          </p:nvPr>
        </p:nvSpPr>
        <p:spPr>
          <a:xfrm>
            <a:off x="6012056" y="2594134"/>
            <a:ext cx="1982523" cy="2447004"/>
          </a:xfrm>
          <a:prstGeom prst="rect">
            <a:avLst/>
          </a:prstGeom>
          <a:solidFill>
            <a:schemeClr val="tx2">
              <a:lumMod val="20000"/>
              <a:lumOff val="80000"/>
            </a:schemeClr>
          </a:solidFill>
        </p:spPr>
        <p:txBody>
          <a:bodyPr anchor="ctr"/>
          <a:lstStyle>
            <a:lvl1pPr marL="0" indent="0" algn="ctr">
              <a:buNone/>
              <a:defRPr b="1">
                <a:solidFill>
                  <a:schemeClr val="bg1"/>
                </a:solidFill>
              </a:defRPr>
            </a:lvl1pPr>
          </a:lstStyle>
          <a:p>
            <a:r>
              <a:rPr lang="de-DE" dirty="0"/>
              <a:t>Bild</a:t>
            </a:r>
          </a:p>
        </p:txBody>
      </p:sp>
    </p:spTree>
    <p:extLst>
      <p:ext uri="{BB962C8B-B14F-4D97-AF65-F5344CB8AC3E}">
        <p14:creationId xmlns:p14="http://schemas.microsoft.com/office/powerpoint/2010/main" val="1257152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llets - 1 Spalte - groß">
    <p:spTree>
      <p:nvGrpSpPr>
        <p:cNvPr id="1" name=""/>
        <p:cNvGrpSpPr/>
        <p:nvPr/>
      </p:nvGrpSpPr>
      <p:grpSpPr>
        <a:xfrm>
          <a:off x="0" y="0"/>
          <a:ext cx="0" cy="0"/>
          <a:chOff x="0" y="0"/>
          <a:chExt cx="0" cy="0"/>
        </a:xfrm>
      </p:grpSpPr>
      <p:sp>
        <p:nvSpPr>
          <p:cNvPr id="2" name="Titel 1"/>
          <p:cNvSpPr>
            <a:spLocks noGrp="1"/>
          </p:cNvSpPr>
          <p:nvPr>
            <p:ph type="title"/>
          </p:nvPr>
        </p:nvSpPr>
        <p:spPr>
          <a:xfrm>
            <a:off x="457200" y="1054679"/>
            <a:ext cx="8229600" cy="871430"/>
          </a:xfrm>
        </p:spPr>
        <p:txBody>
          <a:bodyPr anchor="t">
            <a:normAutofit/>
          </a:bodyPr>
          <a:lstStyle>
            <a:lvl1pPr algn="l">
              <a:defRPr sz="2800" b="1" i="0">
                <a:solidFill>
                  <a:schemeClr val="tx1"/>
                </a:solidFill>
                <a:latin typeface="Palatino Linotype" pitchFamily="18" charset="0"/>
                <a:cs typeface="Palatino Linotype" pitchFamily="18" charset="0"/>
              </a:defRPr>
            </a:lvl1pPr>
          </a:lstStyle>
          <a:p>
            <a:r>
              <a:rPr lang="de-DE" dirty="0"/>
              <a:t>Mastertitelformat bearbeiten</a:t>
            </a:r>
          </a:p>
        </p:txBody>
      </p:sp>
      <p:sp>
        <p:nvSpPr>
          <p:cNvPr id="5" name="Datumsplatzhalter 4"/>
          <p:cNvSpPr>
            <a:spLocks noGrp="1"/>
          </p:cNvSpPr>
          <p:nvPr>
            <p:ph type="dt" sz="half" idx="10"/>
          </p:nvPr>
        </p:nvSpPr>
        <p:spPr/>
        <p:txBody>
          <a:bodyPr/>
          <a:lstStyle/>
          <a:p>
            <a:fld id="{5D231853-40BA-2546-B91E-E50E114EB1DC}" type="datetime1">
              <a:rPr lang="de-AT" smtClean="0"/>
              <a:pPr/>
              <a:t>08.03.2022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5E49341-B7DE-E44A-9787-2E0CABFCF165}" type="slidenum">
              <a:rPr lang="de-DE" smtClean="0"/>
              <a:pPr/>
              <a:t>‹Nr.›</a:t>
            </a:fld>
            <a:endParaRPr lang="de-DE"/>
          </a:p>
        </p:txBody>
      </p:sp>
      <p:sp>
        <p:nvSpPr>
          <p:cNvPr id="9" name="Textplatzhalter 8"/>
          <p:cNvSpPr>
            <a:spLocks noGrp="1"/>
          </p:cNvSpPr>
          <p:nvPr>
            <p:ph type="body" sz="quarter" idx="13" hasCustomPrompt="1"/>
          </p:nvPr>
        </p:nvSpPr>
        <p:spPr>
          <a:xfrm>
            <a:off x="457200" y="2146300"/>
            <a:ext cx="8229600" cy="3948659"/>
          </a:xfrm>
          <a:prstGeom prst="rect">
            <a:avLst/>
          </a:prstGeom>
        </p:spPr>
        <p:txBody>
          <a:bodyPr vert="horz"/>
          <a:lstStyle>
            <a:lvl1pPr marL="176213" marR="0" indent="-176213" algn="l" defTabSz="457200" rtl="0" eaLnBrk="1" fontAlgn="auto" latinLnBrk="0" hangingPunct="1">
              <a:lnSpc>
                <a:spcPct val="100000"/>
              </a:lnSpc>
              <a:spcBef>
                <a:spcPct val="20000"/>
              </a:spcBef>
              <a:spcAft>
                <a:spcPts val="0"/>
              </a:spcAft>
              <a:buClrTx/>
              <a:buSzTx/>
              <a:buFont typeface="Arial"/>
              <a:buChar char="•"/>
              <a:tabLst/>
              <a:defRPr sz="2400">
                <a:solidFill>
                  <a:schemeClr val="tx1"/>
                </a:solidFill>
              </a:defRPr>
            </a:lvl1pPr>
            <a:lvl2pPr marL="446088" indent="-180975">
              <a:buSzPct val="90000"/>
              <a:buFont typeface="Arial" pitchFamily="34" charset="0"/>
              <a:buChar char="•"/>
              <a:defRPr sz="2400"/>
            </a:lvl2pPr>
          </a:lstStyle>
          <a:p>
            <a:pPr lvl="0"/>
            <a:r>
              <a:rPr lang="de-DE" dirty="0"/>
              <a:t>Mastertextformat bearbeiten</a:t>
            </a:r>
          </a:p>
          <a:p>
            <a:pPr lvl="1"/>
            <a:r>
              <a:rPr lang="de-DE" dirty="0"/>
              <a:t>Mastertextformat</a:t>
            </a:r>
          </a:p>
        </p:txBody>
      </p:sp>
    </p:spTree>
    <p:extLst>
      <p:ext uri="{BB962C8B-B14F-4D97-AF65-F5344CB8AC3E}">
        <p14:creationId xmlns:p14="http://schemas.microsoft.com/office/powerpoint/2010/main" val="10757128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ext - 2 Spalten - groß">
    <p:spTree>
      <p:nvGrpSpPr>
        <p:cNvPr id="1" name=""/>
        <p:cNvGrpSpPr/>
        <p:nvPr/>
      </p:nvGrpSpPr>
      <p:grpSpPr>
        <a:xfrm>
          <a:off x="0" y="0"/>
          <a:ext cx="0" cy="0"/>
          <a:chOff x="0" y="0"/>
          <a:chExt cx="0" cy="0"/>
        </a:xfrm>
      </p:grpSpPr>
      <p:sp>
        <p:nvSpPr>
          <p:cNvPr id="2" name="Titel 1"/>
          <p:cNvSpPr>
            <a:spLocks noGrp="1"/>
          </p:cNvSpPr>
          <p:nvPr>
            <p:ph type="title"/>
          </p:nvPr>
        </p:nvSpPr>
        <p:spPr>
          <a:xfrm>
            <a:off x="457200" y="1054679"/>
            <a:ext cx="8229600" cy="871430"/>
          </a:xfrm>
        </p:spPr>
        <p:txBody>
          <a:bodyPr anchor="t">
            <a:normAutofit/>
          </a:bodyPr>
          <a:lstStyle>
            <a:lvl1pPr algn="l">
              <a:defRPr sz="2800" b="1" i="0">
                <a:solidFill>
                  <a:schemeClr val="tx1"/>
                </a:solidFill>
                <a:latin typeface="Palatino Linotype" pitchFamily="18" charset="0"/>
                <a:cs typeface="Palatino Linotype" pitchFamily="18" charset="0"/>
              </a:defRPr>
            </a:lvl1pPr>
          </a:lstStyle>
          <a:p>
            <a:r>
              <a:rPr lang="de-DE" dirty="0"/>
              <a:t>Mastertitelformat bearbeiten</a:t>
            </a:r>
          </a:p>
        </p:txBody>
      </p:sp>
      <p:sp>
        <p:nvSpPr>
          <p:cNvPr id="3" name="Inhaltsplatzhalter 2"/>
          <p:cNvSpPr>
            <a:spLocks noGrp="1"/>
          </p:cNvSpPr>
          <p:nvPr>
            <p:ph sz="half" idx="1"/>
          </p:nvPr>
        </p:nvSpPr>
        <p:spPr>
          <a:xfrm>
            <a:off x="457200" y="2133600"/>
            <a:ext cx="4038600" cy="3977075"/>
          </a:xfrm>
          <a:prstGeom prst="rect">
            <a:avLst/>
          </a:prstGeom>
        </p:spPr>
        <p:txBody>
          <a:bodyPr>
            <a:noAutofit/>
          </a:bodyPr>
          <a:lstStyle>
            <a:lvl1pPr marL="416700" indent="-285750" algn="l" defTabSz="540000" rtl="0" eaLnBrk="1" latinLnBrk="0" hangingPunct="1">
              <a:spcBef>
                <a:spcPct val="20000"/>
              </a:spcBef>
              <a:buFont typeface="Arial"/>
              <a:buNone/>
              <a:tabLst>
                <a:tab pos="216000" algn="l"/>
              </a:tabLst>
              <a:defRPr sz="2400" spc="-20">
                <a:solidFill>
                  <a:schemeClr val="tx1"/>
                </a:solidFill>
              </a:defRPr>
            </a:lvl1pPr>
            <a:lvl2pPr marL="612000" indent="-285750" defTabSz="324000">
              <a:buFont typeface="Arial"/>
              <a:buChar char="•"/>
              <a:tabLst>
                <a:tab pos="360000" algn="l"/>
              </a:tabLst>
              <a:defRPr sz="1400">
                <a:solidFill>
                  <a:srgbClr val="004E90"/>
                </a:solidFill>
              </a:defRPr>
            </a:lvl2pPr>
            <a:lvl3pPr>
              <a:defRPr sz="1400"/>
            </a:lvl3pPr>
            <a:lvl4pPr>
              <a:defRPr sz="1400"/>
            </a:lvl4pPr>
            <a:lvl5pPr>
              <a:defRPr sz="1400"/>
            </a:lvl5pPr>
            <a:lvl6pPr>
              <a:defRPr sz="1800"/>
            </a:lvl6pPr>
            <a:lvl7pPr>
              <a:defRPr sz="1800"/>
            </a:lvl7pPr>
            <a:lvl8pPr>
              <a:defRPr sz="1800"/>
            </a:lvl8pPr>
            <a:lvl9pPr>
              <a:defRPr sz="1800"/>
            </a:lvl9pPr>
          </a:lstStyle>
          <a:p>
            <a:pPr marL="0" lvl="0" indent="0" algn="l" defTabSz="457200" rtl="0" eaLnBrk="1" latinLnBrk="0" hangingPunct="1">
              <a:spcBef>
                <a:spcPct val="20000"/>
              </a:spcBef>
              <a:buFontTx/>
              <a:buNone/>
            </a:pPr>
            <a:r>
              <a:rPr lang="de-DE" dirty="0"/>
              <a:t>Mastertextformat bearbeiten</a:t>
            </a:r>
          </a:p>
        </p:txBody>
      </p:sp>
      <p:sp>
        <p:nvSpPr>
          <p:cNvPr id="4" name="Inhaltsplatzhalter 3"/>
          <p:cNvSpPr>
            <a:spLocks noGrp="1"/>
          </p:cNvSpPr>
          <p:nvPr>
            <p:ph sz="half" idx="2"/>
          </p:nvPr>
        </p:nvSpPr>
        <p:spPr>
          <a:xfrm>
            <a:off x="4648200" y="2133600"/>
            <a:ext cx="4038600" cy="3992563"/>
          </a:xfrm>
          <a:prstGeom prst="rect">
            <a:avLst/>
          </a:prstGeom>
        </p:spPr>
        <p:txBody>
          <a:bodyPr>
            <a:normAutofit/>
          </a:bodyPr>
          <a:lstStyle>
            <a:lvl1pPr marL="342900" indent="-342900">
              <a:buNone/>
              <a:defRPr lang="de-DE" sz="2400" kern="1200" spc="-20" dirty="0">
                <a:solidFill>
                  <a:schemeClr val="tx1"/>
                </a:solidFill>
                <a:latin typeface="+mn-lt"/>
                <a:ea typeface="+mn-ea"/>
                <a:cs typeface="+mn-cs"/>
              </a:defRPr>
            </a:lvl1pPr>
            <a:lvl2pPr marL="0" indent="0">
              <a:spcBef>
                <a:spcPts val="936"/>
              </a:spcBef>
              <a:buClr>
                <a:srgbClr val="004E90"/>
              </a:buClr>
              <a:buFont typeface="Arial"/>
              <a:buNone/>
              <a:defRPr sz="1400">
                <a:solidFill>
                  <a:srgbClr val="004E90"/>
                </a:solidFill>
              </a:defRPr>
            </a:lvl2pPr>
            <a:lvl3pPr>
              <a:defRPr sz="2000"/>
            </a:lvl3pPr>
            <a:lvl4pPr>
              <a:defRPr sz="1800"/>
            </a:lvl4pPr>
            <a:lvl5pPr>
              <a:defRPr sz="1800"/>
            </a:lvl5pPr>
            <a:lvl6pPr>
              <a:defRPr sz="1800"/>
            </a:lvl6pPr>
            <a:lvl7pPr>
              <a:defRPr sz="1800"/>
            </a:lvl7pPr>
            <a:lvl8pPr>
              <a:defRPr sz="1800"/>
            </a:lvl8pPr>
            <a:lvl9pPr>
              <a:defRPr sz="1800"/>
            </a:lvl9pPr>
          </a:lstStyle>
          <a:p>
            <a:pPr marL="0" lvl="0" indent="0" algn="l" defTabSz="457200" rtl="0" eaLnBrk="1" latinLnBrk="0" hangingPunct="1">
              <a:spcBef>
                <a:spcPct val="20000"/>
              </a:spcBef>
            </a:pPr>
            <a:r>
              <a:rPr lang="de-DE" dirty="0"/>
              <a:t>Mastertextformat bearbeiten</a:t>
            </a:r>
          </a:p>
        </p:txBody>
      </p:sp>
      <p:sp>
        <p:nvSpPr>
          <p:cNvPr id="5" name="Datumsplatzhalter 4"/>
          <p:cNvSpPr>
            <a:spLocks noGrp="1"/>
          </p:cNvSpPr>
          <p:nvPr>
            <p:ph type="dt" sz="half" idx="10"/>
          </p:nvPr>
        </p:nvSpPr>
        <p:spPr/>
        <p:txBody>
          <a:bodyPr/>
          <a:lstStyle/>
          <a:p>
            <a:fld id="{5D231853-40BA-2546-B91E-E50E114EB1DC}" type="datetime1">
              <a:rPr lang="de-AT" smtClean="0"/>
              <a:pPr/>
              <a:t>08.03.2022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5E49341-B7DE-E44A-9787-2E0CABFCF165}" type="slidenum">
              <a:rPr lang="de-DE" smtClean="0"/>
              <a:pPr/>
              <a:t>‹Nr.›</a:t>
            </a:fld>
            <a:endParaRPr lang="de-DE"/>
          </a:p>
        </p:txBody>
      </p:sp>
    </p:spTree>
    <p:extLst>
      <p:ext uri="{BB962C8B-B14F-4D97-AF65-F5344CB8AC3E}">
        <p14:creationId xmlns:p14="http://schemas.microsoft.com/office/powerpoint/2010/main" val="989340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und Bild  - 2 Spalten - groß">
    <p:spTree>
      <p:nvGrpSpPr>
        <p:cNvPr id="1" name=""/>
        <p:cNvGrpSpPr/>
        <p:nvPr/>
      </p:nvGrpSpPr>
      <p:grpSpPr>
        <a:xfrm>
          <a:off x="0" y="0"/>
          <a:ext cx="0" cy="0"/>
          <a:chOff x="0" y="0"/>
          <a:chExt cx="0" cy="0"/>
        </a:xfrm>
      </p:grpSpPr>
      <p:sp>
        <p:nvSpPr>
          <p:cNvPr id="2" name="Titel 1"/>
          <p:cNvSpPr>
            <a:spLocks noGrp="1"/>
          </p:cNvSpPr>
          <p:nvPr>
            <p:ph type="title"/>
          </p:nvPr>
        </p:nvSpPr>
        <p:spPr>
          <a:xfrm>
            <a:off x="457200" y="1054679"/>
            <a:ext cx="8229600" cy="871430"/>
          </a:xfrm>
        </p:spPr>
        <p:txBody>
          <a:bodyPr anchor="t">
            <a:normAutofit/>
          </a:bodyPr>
          <a:lstStyle>
            <a:lvl1pPr algn="l">
              <a:defRPr sz="2800" b="1" i="0">
                <a:solidFill>
                  <a:schemeClr val="tx1"/>
                </a:solidFill>
                <a:latin typeface="Palatino Linotype" pitchFamily="18" charset="0"/>
                <a:cs typeface="Palatino Linotype" pitchFamily="18" charset="0"/>
              </a:defRPr>
            </a:lvl1pPr>
          </a:lstStyle>
          <a:p>
            <a:r>
              <a:rPr lang="de-DE" dirty="0"/>
              <a:t>Mastertitelformat bearbeiten</a:t>
            </a:r>
          </a:p>
        </p:txBody>
      </p:sp>
      <p:sp>
        <p:nvSpPr>
          <p:cNvPr id="3" name="Inhaltsplatzhalter 2"/>
          <p:cNvSpPr>
            <a:spLocks noGrp="1"/>
          </p:cNvSpPr>
          <p:nvPr>
            <p:ph sz="half" idx="1" hasCustomPrompt="1"/>
          </p:nvPr>
        </p:nvSpPr>
        <p:spPr>
          <a:xfrm>
            <a:off x="457200" y="2159000"/>
            <a:ext cx="4038600" cy="3951675"/>
          </a:xfrm>
          <a:prstGeom prst="rect">
            <a:avLst/>
          </a:prstGeom>
        </p:spPr>
        <p:txBody>
          <a:bodyPr>
            <a:noAutofit/>
          </a:bodyPr>
          <a:lstStyle>
            <a:lvl1pPr marL="0" indent="0" algn="l" defTabSz="457200" rtl="0" eaLnBrk="1" latinLnBrk="0" hangingPunct="1">
              <a:spcBef>
                <a:spcPct val="20000"/>
              </a:spcBef>
              <a:buFontTx/>
              <a:buNone/>
              <a:defRPr sz="2400" spc="-20">
                <a:solidFill>
                  <a:schemeClr val="tx1"/>
                </a:solidFill>
              </a:defRPr>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marL="0" lvl="0" indent="0" algn="l" defTabSz="457200" rtl="0" eaLnBrk="1" latinLnBrk="0" hangingPunct="1">
              <a:spcBef>
                <a:spcPct val="20000"/>
              </a:spcBef>
              <a:buFontTx/>
              <a:buNone/>
            </a:pPr>
            <a:r>
              <a:rPr lang="de-DE" dirty="0"/>
              <a:t>Mastertextformat bearbeiten</a:t>
            </a:r>
          </a:p>
        </p:txBody>
      </p:sp>
      <p:sp>
        <p:nvSpPr>
          <p:cNvPr id="5" name="Datumsplatzhalter 4"/>
          <p:cNvSpPr>
            <a:spLocks noGrp="1"/>
          </p:cNvSpPr>
          <p:nvPr>
            <p:ph type="dt" sz="half" idx="10"/>
          </p:nvPr>
        </p:nvSpPr>
        <p:spPr/>
        <p:txBody>
          <a:bodyPr/>
          <a:lstStyle/>
          <a:p>
            <a:fld id="{5D231853-40BA-2546-B91E-E50E114EB1DC}" type="datetime1">
              <a:rPr lang="de-AT" smtClean="0"/>
              <a:pPr/>
              <a:t>08.03.2022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5E49341-B7DE-E44A-9787-2E0CABFCF165}" type="slidenum">
              <a:rPr lang="de-DE" smtClean="0"/>
              <a:pPr/>
              <a:t>‹Nr.›</a:t>
            </a:fld>
            <a:endParaRPr lang="de-DE"/>
          </a:p>
        </p:txBody>
      </p:sp>
      <p:sp>
        <p:nvSpPr>
          <p:cNvPr id="9" name="Bildplatzhalter 8"/>
          <p:cNvSpPr>
            <a:spLocks noGrp="1"/>
          </p:cNvSpPr>
          <p:nvPr>
            <p:ph type="pic" sz="quarter" idx="13"/>
          </p:nvPr>
        </p:nvSpPr>
        <p:spPr>
          <a:xfrm>
            <a:off x="4731726" y="2159000"/>
            <a:ext cx="3955074" cy="3951289"/>
          </a:xfrm>
          <a:prstGeom prst="rect">
            <a:avLst/>
          </a:prstGeom>
          <a:solidFill>
            <a:schemeClr val="tx2">
              <a:lumMod val="20000"/>
              <a:lumOff val="80000"/>
            </a:schemeClr>
          </a:solidFill>
        </p:spPr>
        <p:txBody>
          <a:bodyPr anchor="ctr"/>
          <a:lstStyle>
            <a:lvl1pPr marL="0" indent="0" algn="ctr">
              <a:buNone/>
              <a:defRPr sz="2400" b="1">
                <a:solidFill>
                  <a:schemeClr val="bg1"/>
                </a:solidFill>
              </a:defRPr>
            </a:lvl1pPr>
          </a:lstStyle>
          <a:p>
            <a:r>
              <a:rPr lang="de-DE" dirty="0"/>
              <a:t>Bild</a:t>
            </a:r>
          </a:p>
        </p:txBody>
      </p:sp>
    </p:spTree>
    <p:extLst>
      <p:ext uri="{BB962C8B-B14F-4D97-AF65-F5344CB8AC3E}">
        <p14:creationId xmlns:p14="http://schemas.microsoft.com/office/powerpoint/2010/main" val="2557878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folie mit Claim">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356116" y="166461"/>
            <a:ext cx="6906982" cy="2410265"/>
          </a:xfrm>
        </p:spPr>
        <p:txBody>
          <a:bodyPr anchor="b" anchorCtr="0">
            <a:normAutofit/>
          </a:bodyPr>
          <a:lstStyle>
            <a:lvl1pPr algn="l">
              <a:lnSpc>
                <a:spcPts val="4300"/>
              </a:lnSpc>
              <a:defRPr sz="4000" b="1">
                <a:solidFill>
                  <a:schemeClr val="tx1"/>
                </a:solidFill>
                <a:latin typeface="Palatino Linotype" pitchFamily="18" charset="0"/>
                <a:cs typeface="Palatino Linotype" pitchFamily="18" charset="0"/>
              </a:defRPr>
            </a:lvl1pPr>
          </a:lstStyle>
          <a:p>
            <a:r>
              <a:rPr lang="de-DE" dirty="0"/>
              <a:t>Titel der </a:t>
            </a:r>
            <a:br>
              <a:rPr lang="de-DE" dirty="0"/>
            </a:br>
            <a:r>
              <a:rPr lang="de-DE" dirty="0"/>
              <a:t>Präsentation</a:t>
            </a:r>
          </a:p>
        </p:txBody>
      </p:sp>
      <p:sp>
        <p:nvSpPr>
          <p:cNvPr id="3" name="Untertitel 2"/>
          <p:cNvSpPr>
            <a:spLocks noGrp="1"/>
          </p:cNvSpPr>
          <p:nvPr>
            <p:ph type="subTitle" idx="1" hasCustomPrompt="1"/>
          </p:nvPr>
        </p:nvSpPr>
        <p:spPr>
          <a:xfrm>
            <a:off x="1340624" y="2672634"/>
            <a:ext cx="6400800" cy="644724"/>
          </a:xfrm>
          <a:prstGeom prst="rect">
            <a:avLst/>
          </a:prstGeom>
        </p:spPr>
        <p:txBody>
          <a:bodyPr>
            <a:noAutofit/>
          </a:bodyPr>
          <a:lstStyle>
            <a:lvl1pPr marL="0" indent="0" algn="l">
              <a:buNone/>
              <a:defRPr sz="1800" b="0" i="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Zusätzliche</a:t>
            </a:r>
          </a:p>
          <a:p>
            <a:r>
              <a:rPr lang="de-DE" dirty="0"/>
              <a:t>Infos</a:t>
            </a:r>
          </a:p>
        </p:txBody>
      </p:sp>
      <p:sp>
        <p:nvSpPr>
          <p:cNvPr id="4" name="Rechteck 3"/>
          <p:cNvSpPr/>
          <p:nvPr userDrawn="1"/>
        </p:nvSpPr>
        <p:spPr>
          <a:xfrm>
            <a:off x="356235" y="263285"/>
            <a:ext cx="1138401" cy="4646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p:cNvSpPr/>
          <p:nvPr userDrawn="1"/>
        </p:nvSpPr>
        <p:spPr>
          <a:xfrm>
            <a:off x="5111193" y="325234"/>
            <a:ext cx="1541102" cy="4646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p:cNvSpPr/>
          <p:nvPr userDrawn="1"/>
        </p:nvSpPr>
        <p:spPr>
          <a:xfrm>
            <a:off x="7132436" y="898266"/>
            <a:ext cx="1726963" cy="6737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8" name="Bild 7" descr="b1.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3466439"/>
            <a:ext cx="4403290" cy="2867737"/>
          </a:xfrm>
          <a:prstGeom prst="rect">
            <a:avLst/>
          </a:prstGeom>
        </p:spPr>
      </p:pic>
      <p:pic>
        <p:nvPicPr>
          <p:cNvPr id="9" name="Bild 8" descr="b2.jp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748699" y="3466439"/>
            <a:ext cx="4403290" cy="2867737"/>
          </a:xfrm>
          <a:prstGeom prst="rect">
            <a:avLst/>
          </a:prstGeom>
        </p:spPr>
      </p:pic>
      <p:sp>
        <p:nvSpPr>
          <p:cNvPr id="10" name="Rechteck 9"/>
          <p:cNvSpPr/>
          <p:nvPr userDrawn="1"/>
        </p:nvSpPr>
        <p:spPr>
          <a:xfrm>
            <a:off x="356235" y="197464"/>
            <a:ext cx="2041765" cy="6915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1" name="Grafik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4541" y="266090"/>
            <a:ext cx="906260" cy="513170"/>
          </a:xfrm>
          <a:prstGeom prst="rect">
            <a:avLst/>
          </a:prstGeom>
        </p:spPr>
      </p:pic>
    </p:spTree>
    <p:extLst>
      <p:ext uri="{BB962C8B-B14F-4D97-AF65-F5344CB8AC3E}">
        <p14:creationId xmlns:p14="http://schemas.microsoft.com/office/powerpoint/2010/main" val="17367481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er">
    <p:spTree>
      <p:nvGrpSpPr>
        <p:cNvPr id="1" name=""/>
        <p:cNvGrpSpPr/>
        <p:nvPr/>
      </p:nvGrpSpPr>
      <p:grpSpPr>
        <a:xfrm>
          <a:off x="0" y="0"/>
          <a:ext cx="0" cy="0"/>
          <a:chOff x="0" y="0"/>
          <a:chExt cx="0" cy="0"/>
        </a:xfrm>
      </p:grpSpPr>
      <p:sp>
        <p:nvSpPr>
          <p:cNvPr id="2" name="Titel 1"/>
          <p:cNvSpPr>
            <a:spLocks noGrp="1"/>
          </p:cNvSpPr>
          <p:nvPr>
            <p:ph type="title"/>
          </p:nvPr>
        </p:nvSpPr>
        <p:spPr>
          <a:xfrm>
            <a:off x="457200" y="1054679"/>
            <a:ext cx="8229600" cy="871430"/>
          </a:xfrm>
        </p:spPr>
        <p:txBody>
          <a:bodyPr anchor="t">
            <a:normAutofit/>
          </a:bodyPr>
          <a:lstStyle>
            <a:lvl1pPr algn="l">
              <a:defRPr sz="2800" b="1" i="0">
                <a:solidFill>
                  <a:schemeClr val="tx1"/>
                </a:solidFill>
                <a:latin typeface="Palatino Linotype" pitchFamily="18" charset="0"/>
                <a:cs typeface="Palatino Linotype" pitchFamily="18" charset="0"/>
              </a:defRPr>
            </a:lvl1pPr>
          </a:lstStyle>
          <a:p>
            <a:r>
              <a:rPr lang="de-DE" dirty="0"/>
              <a:t>Mastertitelformat bearbeiten</a:t>
            </a:r>
          </a:p>
        </p:txBody>
      </p:sp>
      <p:sp>
        <p:nvSpPr>
          <p:cNvPr id="5" name="Datumsplatzhalter 4"/>
          <p:cNvSpPr>
            <a:spLocks noGrp="1"/>
          </p:cNvSpPr>
          <p:nvPr>
            <p:ph type="dt" sz="half" idx="10"/>
          </p:nvPr>
        </p:nvSpPr>
        <p:spPr/>
        <p:txBody>
          <a:bodyPr/>
          <a:lstStyle/>
          <a:p>
            <a:fld id="{5D231853-40BA-2546-B91E-E50E114EB1DC}" type="datetime1">
              <a:rPr lang="de-AT" smtClean="0"/>
              <a:pPr/>
              <a:t>08.03.2022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5E49341-B7DE-E44A-9787-2E0CABFCF165}" type="slidenum">
              <a:rPr lang="de-DE" smtClean="0"/>
              <a:pPr/>
              <a:t>‹Nr.›</a:t>
            </a:fld>
            <a:endParaRPr lang="de-DE"/>
          </a:p>
        </p:txBody>
      </p:sp>
      <p:sp>
        <p:nvSpPr>
          <p:cNvPr id="9" name="Bildplatzhalter 8"/>
          <p:cNvSpPr>
            <a:spLocks noGrp="1"/>
          </p:cNvSpPr>
          <p:nvPr>
            <p:ph type="pic" sz="quarter" idx="13"/>
          </p:nvPr>
        </p:nvSpPr>
        <p:spPr>
          <a:xfrm>
            <a:off x="4731726" y="2146300"/>
            <a:ext cx="3955074" cy="3963989"/>
          </a:xfrm>
          <a:prstGeom prst="rect">
            <a:avLst/>
          </a:prstGeom>
          <a:solidFill>
            <a:schemeClr val="tx2">
              <a:lumMod val="20000"/>
              <a:lumOff val="80000"/>
            </a:schemeClr>
          </a:solidFill>
        </p:spPr>
        <p:txBody>
          <a:bodyPr anchor="ctr"/>
          <a:lstStyle>
            <a:lvl1pPr marL="0" indent="0" algn="ctr">
              <a:buNone/>
              <a:defRPr b="1">
                <a:solidFill>
                  <a:schemeClr val="bg1"/>
                </a:solidFill>
              </a:defRPr>
            </a:lvl1pPr>
          </a:lstStyle>
          <a:p>
            <a:r>
              <a:rPr lang="de-DE" dirty="0"/>
              <a:t>Bild</a:t>
            </a:r>
          </a:p>
        </p:txBody>
      </p:sp>
      <p:sp>
        <p:nvSpPr>
          <p:cNvPr id="8" name="Bildplatzhalter 8"/>
          <p:cNvSpPr>
            <a:spLocks noGrp="1"/>
          </p:cNvSpPr>
          <p:nvPr>
            <p:ph type="pic" sz="quarter" idx="14"/>
          </p:nvPr>
        </p:nvSpPr>
        <p:spPr>
          <a:xfrm>
            <a:off x="457200" y="2146300"/>
            <a:ext cx="3979453" cy="3963989"/>
          </a:xfrm>
          <a:prstGeom prst="rect">
            <a:avLst/>
          </a:prstGeom>
          <a:solidFill>
            <a:schemeClr val="tx2">
              <a:lumMod val="20000"/>
              <a:lumOff val="80000"/>
            </a:schemeClr>
          </a:solidFill>
        </p:spPr>
        <p:txBody>
          <a:bodyPr anchor="ctr"/>
          <a:lstStyle>
            <a:lvl1pPr marL="0" indent="0" algn="ctr">
              <a:buNone/>
              <a:defRPr b="1">
                <a:solidFill>
                  <a:schemeClr val="bg1"/>
                </a:solidFill>
              </a:defRPr>
            </a:lvl1pPr>
          </a:lstStyle>
          <a:p>
            <a:r>
              <a:rPr lang="de-DE" dirty="0"/>
              <a:t>Bild</a:t>
            </a:r>
          </a:p>
        </p:txBody>
      </p:sp>
    </p:spTree>
    <p:extLst>
      <p:ext uri="{BB962C8B-B14F-4D97-AF65-F5344CB8AC3E}">
        <p14:creationId xmlns:p14="http://schemas.microsoft.com/office/powerpoint/2010/main" val="15157433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8" name="Bildplatzhalter 8"/>
          <p:cNvSpPr>
            <a:spLocks noGrp="1"/>
          </p:cNvSpPr>
          <p:nvPr>
            <p:ph type="pic" sz="quarter" idx="14"/>
          </p:nvPr>
        </p:nvSpPr>
        <p:spPr>
          <a:xfrm>
            <a:off x="457200" y="2108200"/>
            <a:ext cx="8229600" cy="4002089"/>
          </a:xfrm>
          <a:prstGeom prst="rect">
            <a:avLst/>
          </a:prstGeom>
          <a:solidFill>
            <a:schemeClr val="tx2">
              <a:lumMod val="20000"/>
              <a:lumOff val="80000"/>
            </a:schemeClr>
          </a:solidFill>
        </p:spPr>
        <p:txBody>
          <a:bodyPr anchor="ctr"/>
          <a:lstStyle>
            <a:lvl1pPr marL="0" indent="0" algn="ctr">
              <a:buNone/>
              <a:defRPr b="1">
                <a:solidFill>
                  <a:schemeClr val="bg1"/>
                </a:solidFill>
              </a:defRPr>
            </a:lvl1pPr>
          </a:lstStyle>
          <a:p>
            <a:r>
              <a:rPr lang="de-DE" dirty="0"/>
              <a:t>Bild</a:t>
            </a:r>
          </a:p>
        </p:txBody>
      </p:sp>
      <p:sp>
        <p:nvSpPr>
          <p:cNvPr id="2" name="Titel 1"/>
          <p:cNvSpPr>
            <a:spLocks noGrp="1"/>
          </p:cNvSpPr>
          <p:nvPr>
            <p:ph type="title"/>
          </p:nvPr>
        </p:nvSpPr>
        <p:spPr>
          <a:xfrm>
            <a:off x="457200" y="1054679"/>
            <a:ext cx="8229600" cy="871430"/>
          </a:xfrm>
        </p:spPr>
        <p:txBody>
          <a:bodyPr anchor="t">
            <a:normAutofit/>
          </a:bodyPr>
          <a:lstStyle>
            <a:lvl1pPr algn="l">
              <a:defRPr sz="2800" b="1" i="0">
                <a:solidFill>
                  <a:schemeClr val="tx1"/>
                </a:solidFill>
                <a:latin typeface="Palatino Linotype" pitchFamily="18" charset="0"/>
                <a:cs typeface="Palatino Linotype" pitchFamily="18" charset="0"/>
              </a:defRPr>
            </a:lvl1pPr>
          </a:lstStyle>
          <a:p>
            <a:r>
              <a:rPr lang="de-DE" dirty="0"/>
              <a:t>Mastertitelformat bearbeiten</a:t>
            </a:r>
          </a:p>
        </p:txBody>
      </p:sp>
      <p:sp>
        <p:nvSpPr>
          <p:cNvPr id="5" name="Datumsplatzhalter 4"/>
          <p:cNvSpPr>
            <a:spLocks noGrp="1"/>
          </p:cNvSpPr>
          <p:nvPr>
            <p:ph type="dt" sz="half" idx="10"/>
          </p:nvPr>
        </p:nvSpPr>
        <p:spPr/>
        <p:txBody>
          <a:bodyPr/>
          <a:lstStyle/>
          <a:p>
            <a:fld id="{5D231853-40BA-2546-B91E-E50E114EB1DC}" type="datetime1">
              <a:rPr lang="de-AT" smtClean="0"/>
              <a:pPr/>
              <a:t>08.03.2022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5E49341-B7DE-E44A-9787-2E0CABFCF165}" type="slidenum">
              <a:rPr lang="de-DE" smtClean="0"/>
              <a:pPr/>
              <a:t>‹Nr.›</a:t>
            </a:fld>
            <a:endParaRPr lang="de-DE"/>
          </a:p>
        </p:txBody>
      </p:sp>
    </p:spTree>
    <p:extLst>
      <p:ext uri="{BB962C8B-B14F-4D97-AF65-F5344CB8AC3E}">
        <p14:creationId xmlns:p14="http://schemas.microsoft.com/office/powerpoint/2010/main" val="1016226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anoramabild">
    <p:spTree>
      <p:nvGrpSpPr>
        <p:cNvPr id="1" name=""/>
        <p:cNvGrpSpPr/>
        <p:nvPr/>
      </p:nvGrpSpPr>
      <p:grpSpPr>
        <a:xfrm>
          <a:off x="0" y="0"/>
          <a:ext cx="0" cy="0"/>
          <a:chOff x="0" y="0"/>
          <a:chExt cx="0" cy="0"/>
        </a:xfrm>
      </p:grpSpPr>
      <p:sp>
        <p:nvSpPr>
          <p:cNvPr id="8" name="Bildplatzhalter 8"/>
          <p:cNvSpPr>
            <a:spLocks noGrp="1"/>
          </p:cNvSpPr>
          <p:nvPr>
            <p:ph type="pic" sz="quarter" idx="14"/>
          </p:nvPr>
        </p:nvSpPr>
        <p:spPr>
          <a:xfrm>
            <a:off x="0" y="2594135"/>
            <a:ext cx="9144000" cy="3516154"/>
          </a:xfrm>
          <a:prstGeom prst="rect">
            <a:avLst/>
          </a:prstGeom>
          <a:solidFill>
            <a:schemeClr val="tx2">
              <a:lumMod val="20000"/>
              <a:lumOff val="80000"/>
            </a:schemeClr>
          </a:solidFill>
        </p:spPr>
        <p:txBody>
          <a:bodyPr anchor="ctr"/>
          <a:lstStyle>
            <a:lvl1pPr marL="0" indent="0" algn="ctr">
              <a:buNone/>
              <a:defRPr b="1">
                <a:solidFill>
                  <a:schemeClr val="bg1"/>
                </a:solidFill>
              </a:defRPr>
            </a:lvl1pPr>
          </a:lstStyle>
          <a:p>
            <a:r>
              <a:rPr lang="de-DE" dirty="0"/>
              <a:t>Bild</a:t>
            </a:r>
          </a:p>
        </p:txBody>
      </p:sp>
      <p:sp>
        <p:nvSpPr>
          <p:cNvPr id="2" name="Titel 1"/>
          <p:cNvSpPr>
            <a:spLocks noGrp="1"/>
          </p:cNvSpPr>
          <p:nvPr>
            <p:ph type="title"/>
          </p:nvPr>
        </p:nvSpPr>
        <p:spPr>
          <a:xfrm>
            <a:off x="457200" y="1054679"/>
            <a:ext cx="8229600" cy="871430"/>
          </a:xfrm>
        </p:spPr>
        <p:txBody>
          <a:bodyPr anchor="t">
            <a:normAutofit/>
          </a:bodyPr>
          <a:lstStyle>
            <a:lvl1pPr algn="l">
              <a:defRPr sz="2800" b="1" i="0">
                <a:solidFill>
                  <a:schemeClr val="tx1"/>
                </a:solidFill>
                <a:latin typeface="Palatino Linotype" pitchFamily="18" charset="0"/>
                <a:cs typeface="Palatino Linotype" pitchFamily="18" charset="0"/>
              </a:defRPr>
            </a:lvl1pPr>
          </a:lstStyle>
          <a:p>
            <a:r>
              <a:rPr lang="de-DE" dirty="0"/>
              <a:t>Mastertitelformat bearbeiten</a:t>
            </a:r>
          </a:p>
        </p:txBody>
      </p:sp>
      <p:sp>
        <p:nvSpPr>
          <p:cNvPr id="5" name="Datumsplatzhalter 4"/>
          <p:cNvSpPr>
            <a:spLocks noGrp="1"/>
          </p:cNvSpPr>
          <p:nvPr>
            <p:ph type="dt" sz="half" idx="10"/>
          </p:nvPr>
        </p:nvSpPr>
        <p:spPr/>
        <p:txBody>
          <a:bodyPr/>
          <a:lstStyle/>
          <a:p>
            <a:fld id="{5D231853-40BA-2546-B91E-E50E114EB1DC}" type="datetime1">
              <a:rPr lang="de-AT" smtClean="0"/>
              <a:pPr/>
              <a:t>08.03.2022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5E49341-B7DE-E44A-9787-2E0CABFCF165}" type="slidenum">
              <a:rPr lang="de-DE" smtClean="0"/>
              <a:pPr/>
              <a:t>‹Nr.›</a:t>
            </a:fld>
            <a:endParaRPr lang="de-DE"/>
          </a:p>
        </p:txBody>
      </p:sp>
    </p:spTree>
    <p:extLst>
      <p:ext uri="{BB962C8B-B14F-4D97-AF65-F5344CB8AC3E}">
        <p14:creationId xmlns:p14="http://schemas.microsoft.com/office/powerpoint/2010/main" val="33069521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der groß">
    <p:spTree>
      <p:nvGrpSpPr>
        <p:cNvPr id="1" name=""/>
        <p:cNvGrpSpPr/>
        <p:nvPr/>
      </p:nvGrpSpPr>
      <p:grpSpPr>
        <a:xfrm>
          <a:off x="0" y="0"/>
          <a:ext cx="0" cy="0"/>
          <a:chOff x="0" y="0"/>
          <a:chExt cx="0" cy="0"/>
        </a:xfrm>
      </p:grpSpPr>
      <p:sp>
        <p:nvSpPr>
          <p:cNvPr id="2" name="Titel 1"/>
          <p:cNvSpPr>
            <a:spLocks noGrp="1"/>
          </p:cNvSpPr>
          <p:nvPr>
            <p:ph type="title"/>
          </p:nvPr>
        </p:nvSpPr>
        <p:spPr>
          <a:xfrm>
            <a:off x="457200" y="1054679"/>
            <a:ext cx="8229600" cy="871430"/>
          </a:xfrm>
        </p:spPr>
        <p:txBody>
          <a:bodyPr anchor="t">
            <a:normAutofit/>
          </a:bodyPr>
          <a:lstStyle>
            <a:lvl1pPr algn="l">
              <a:defRPr sz="2800" b="1" i="0">
                <a:solidFill>
                  <a:schemeClr val="tx1"/>
                </a:solidFill>
                <a:latin typeface="Palatino Linotype" pitchFamily="18" charset="0"/>
                <a:cs typeface="Palatino Linotype" pitchFamily="18" charset="0"/>
              </a:defRPr>
            </a:lvl1pPr>
          </a:lstStyle>
          <a:p>
            <a:r>
              <a:rPr lang="de-DE" dirty="0"/>
              <a:t>Mastertitelformat bearbeiten</a:t>
            </a:r>
          </a:p>
        </p:txBody>
      </p:sp>
      <p:sp>
        <p:nvSpPr>
          <p:cNvPr id="5" name="Datumsplatzhalter 4"/>
          <p:cNvSpPr>
            <a:spLocks noGrp="1"/>
          </p:cNvSpPr>
          <p:nvPr>
            <p:ph type="dt" sz="half" idx="10"/>
          </p:nvPr>
        </p:nvSpPr>
        <p:spPr/>
        <p:txBody>
          <a:bodyPr/>
          <a:lstStyle/>
          <a:p>
            <a:fld id="{5D231853-40BA-2546-B91E-E50E114EB1DC}" type="datetime1">
              <a:rPr lang="de-AT" smtClean="0"/>
              <a:pPr/>
              <a:t>08.03.2022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5E49341-B7DE-E44A-9787-2E0CABFCF165}" type="slidenum">
              <a:rPr lang="de-DE" smtClean="0"/>
              <a:pPr/>
              <a:t>‹Nr.›</a:t>
            </a:fld>
            <a:endParaRPr lang="de-DE"/>
          </a:p>
        </p:txBody>
      </p:sp>
      <p:sp>
        <p:nvSpPr>
          <p:cNvPr id="9" name="Bildplatzhalter 8"/>
          <p:cNvSpPr>
            <a:spLocks noGrp="1"/>
          </p:cNvSpPr>
          <p:nvPr>
            <p:ph type="pic" sz="quarter" idx="13"/>
          </p:nvPr>
        </p:nvSpPr>
        <p:spPr>
          <a:xfrm>
            <a:off x="4731726" y="2594135"/>
            <a:ext cx="4412274" cy="3516154"/>
          </a:xfrm>
          <a:prstGeom prst="rect">
            <a:avLst/>
          </a:prstGeom>
          <a:solidFill>
            <a:schemeClr val="tx2">
              <a:lumMod val="20000"/>
              <a:lumOff val="80000"/>
            </a:schemeClr>
          </a:solidFill>
        </p:spPr>
        <p:txBody>
          <a:bodyPr anchor="ctr"/>
          <a:lstStyle>
            <a:lvl1pPr marL="0" indent="0" algn="ctr">
              <a:buNone/>
              <a:defRPr b="1">
                <a:solidFill>
                  <a:schemeClr val="bg1"/>
                </a:solidFill>
              </a:defRPr>
            </a:lvl1pPr>
          </a:lstStyle>
          <a:p>
            <a:r>
              <a:rPr lang="de-DE" dirty="0"/>
              <a:t>Bild</a:t>
            </a:r>
          </a:p>
        </p:txBody>
      </p:sp>
      <p:sp>
        <p:nvSpPr>
          <p:cNvPr id="8" name="Bildplatzhalter 8"/>
          <p:cNvSpPr>
            <a:spLocks noGrp="1"/>
          </p:cNvSpPr>
          <p:nvPr>
            <p:ph type="pic" sz="quarter" idx="14"/>
          </p:nvPr>
        </p:nvSpPr>
        <p:spPr>
          <a:xfrm>
            <a:off x="0" y="2594135"/>
            <a:ext cx="4436653" cy="3516154"/>
          </a:xfrm>
          <a:prstGeom prst="rect">
            <a:avLst/>
          </a:prstGeom>
          <a:solidFill>
            <a:schemeClr val="tx2">
              <a:lumMod val="20000"/>
              <a:lumOff val="80000"/>
            </a:schemeClr>
          </a:solidFill>
        </p:spPr>
        <p:txBody>
          <a:bodyPr anchor="ctr"/>
          <a:lstStyle>
            <a:lvl1pPr marL="0" indent="0" algn="ctr">
              <a:buNone/>
              <a:defRPr b="1">
                <a:solidFill>
                  <a:schemeClr val="bg1"/>
                </a:solidFill>
              </a:defRPr>
            </a:lvl1pPr>
          </a:lstStyle>
          <a:p>
            <a:r>
              <a:rPr lang="de-DE" dirty="0"/>
              <a:t>Bild</a:t>
            </a:r>
          </a:p>
        </p:txBody>
      </p:sp>
    </p:spTree>
    <p:extLst>
      <p:ext uri="{BB962C8B-B14F-4D97-AF65-F5344CB8AC3E}">
        <p14:creationId xmlns:p14="http://schemas.microsoft.com/office/powerpoint/2010/main" val="27307045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agramm">
    <p:spTree>
      <p:nvGrpSpPr>
        <p:cNvPr id="1" name=""/>
        <p:cNvGrpSpPr/>
        <p:nvPr/>
      </p:nvGrpSpPr>
      <p:grpSpPr>
        <a:xfrm>
          <a:off x="0" y="0"/>
          <a:ext cx="0" cy="0"/>
          <a:chOff x="0" y="0"/>
          <a:chExt cx="0" cy="0"/>
        </a:xfrm>
      </p:grpSpPr>
      <p:sp>
        <p:nvSpPr>
          <p:cNvPr id="2" name="Titel 1"/>
          <p:cNvSpPr>
            <a:spLocks noGrp="1"/>
          </p:cNvSpPr>
          <p:nvPr>
            <p:ph type="title"/>
          </p:nvPr>
        </p:nvSpPr>
        <p:spPr>
          <a:xfrm>
            <a:off x="457200" y="1054679"/>
            <a:ext cx="8229600" cy="871430"/>
          </a:xfrm>
        </p:spPr>
        <p:txBody>
          <a:bodyPr anchor="t">
            <a:normAutofit/>
          </a:bodyPr>
          <a:lstStyle>
            <a:lvl1pPr algn="l">
              <a:defRPr sz="2800" b="1" i="0">
                <a:solidFill>
                  <a:schemeClr val="tx1"/>
                </a:solidFill>
                <a:latin typeface="Palatino Linotype" pitchFamily="18" charset="0"/>
                <a:cs typeface="Palatino Linotype" pitchFamily="18" charset="0"/>
              </a:defRPr>
            </a:lvl1pPr>
          </a:lstStyle>
          <a:p>
            <a:r>
              <a:rPr lang="de-DE" dirty="0"/>
              <a:t>Mastertitelformat bearbeiten</a:t>
            </a:r>
          </a:p>
        </p:txBody>
      </p:sp>
      <p:sp>
        <p:nvSpPr>
          <p:cNvPr id="5" name="Datumsplatzhalter 4"/>
          <p:cNvSpPr>
            <a:spLocks noGrp="1"/>
          </p:cNvSpPr>
          <p:nvPr>
            <p:ph type="dt" sz="half" idx="10"/>
          </p:nvPr>
        </p:nvSpPr>
        <p:spPr/>
        <p:txBody>
          <a:bodyPr/>
          <a:lstStyle/>
          <a:p>
            <a:fld id="{5D231853-40BA-2546-B91E-E50E114EB1DC}" type="datetime1">
              <a:rPr lang="de-AT" smtClean="0"/>
              <a:pPr/>
              <a:t>08.03.2022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5E49341-B7DE-E44A-9787-2E0CABFCF165}" type="slidenum">
              <a:rPr lang="de-DE" smtClean="0"/>
              <a:pPr/>
              <a:t>‹Nr.›</a:t>
            </a:fld>
            <a:endParaRPr lang="de-DE"/>
          </a:p>
        </p:txBody>
      </p:sp>
      <p:graphicFrame>
        <p:nvGraphicFramePr>
          <p:cNvPr id="4" name="Diagramm 3"/>
          <p:cNvGraphicFramePr/>
          <p:nvPr userDrawn="1">
            <p:extLst>
              <p:ext uri="{D42A27DB-BD31-4B8C-83A1-F6EECF244321}">
                <p14:modId xmlns:p14="http://schemas.microsoft.com/office/powerpoint/2010/main" val="1941858853"/>
              </p:ext>
            </p:extLst>
          </p:nvPr>
        </p:nvGraphicFramePr>
        <p:xfrm>
          <a:off x="457200" y="2120900"/>
          <a:ext cx="8229600" cy="41115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6112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elfoli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356116" y="1385637"/>
            <a:ext cx="6906982" cy="2410265"/>
          </a:xfrm>
        </p:spPr>
        <p:txBody>
          <a:bodyPr anchor="b" anchorCtr="0">
            <a:normAutofit/>
          </a:bodyPr>
          <a:lstStyle>
            <a:lvl1pPr algn="l">
              <a:lnSpc>
                <a:spcPts val="4300"/>
              </a:lnSpc>
              <a:defRPr sz="4000" b="1">
                <a:solidFill>
                  <a:schemeClr val="tx1"/>
                </a:solidFill>
                <a:latin typeface="Palatino Linotype" pitchFamily="18" charset="0"/>
                <a:cs typeface="Palatino Linotype" pitchFamily="18" charset="0"/>
              </a:defRPr>
            </a:lvl1pPr>
          </a:lstStyle>
          <a:p>
            <a:r>
              <a:rPr lang="de-DE" dirty="0"/>
              <a:t>Titel der </a:t>
            </a:r>
            <a:br>
              <a:rPr lang="de-DE" dirty="0"/>
            </a:br>
            <a:r>
              <a:rPr lang="de-DE" dirty="0"/>
              <a:t>Präsentation</a:t>
            </a:r>
          </a:p>
        </p:txBody>
      </p:sp>
      <p:sp>
        <p:nvSpPr>
          <p:cNvPr id="3" name="Untertitel 2"/>
          <p:cNvSpPr>
            <a:spLocks noGrp="1"/>
          </p:cNvSpPr>
          <p:nvPr>
            <p:ph type="subTitle" idx="1" hasCustomPrompt="1"/>
          </p:nvPr>
        </p:nvSpPr>
        <p:spPr>
          <a:xfrm>
            <a:off x="1340624" y="4951332"/>
            <a:ext cx="6400800" cy="822147"/>
          </a:xfrm>
          <a:prstGeom prst="rect">
            <a:avLst/>
          </a:prstGeom>
        </p:spPr>
        <p:txBody>
          <a:bodyPr>
            <a:normAutofit/>
          </a:bodyPr>
          <a:lstStyle>
            <a:lvl1pPr marL="0" indent="0" algn="l">
              <a:lnSpc>
                <a:spcPts val="1100"/>
              </a:lnSpc>
              <a:buNone/>
              <a:defRPr sz="1800" b="1" i="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Zusätzliche</a:t>
            </a:r>
          </a:p>
          <a:p>
            <a:r>
              <a:rPr lang="de-DE" dirty="0"/>
              <a:t>Infos</a:t>
            </a:r>
          </a:p>
        </p:txBody>
      </p:sp>
      <p:sp>
        <p:nvSpPr>
          <p:cNvPr id="4" name="Rechteck 3"/>
          <p:cNvSpPr/>
          <p:nvPr userDrawn="1"/>
        </p:nvSpPr>
        <p:spPr>
          <a:xfrm>
            <a:off x="356235" y="263285"/>
            <a:ext cx="1138401" cy="4646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p:cNvSpPr/>
          <p:nvPr userDrawn="1"/>
        </p:nvSpPr>
        <p:spPr>
          <a:xfrm>
            <a:off x="5111193" y="325234"/>
            <a:ext cx="1541102" cy="4646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p:cNvSpPr/>
          <p:nvPr userDrawn="1"/>
        </p:nvSpPr>
        <p:spPr>
          <a:xfrm>
            <a:off x="7132436" y="898266"/>
            <a:ext cx="1726963" cy="6737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1" name="Straight Connector 10"/>
          <p:cNvCxnSpPr/>
          <p:nvPr userDrawn="1"/>
        </p:nvCxnSpPr>
        <p:spPr>
          <a:xfrm>
            <a:off x="1433676" y="4897992"/>
            <a:ext cx="1928649" cy="1588"/>
          </a:xfrm>
          <a:prstGeom prst="line">
            <a:avLst/>
          </a:prstGeom>
          <a:ln w="28575">
            <a:solidFill>
              <a:schemeClr val="accent2"/>
            </a:solidFill>
          </a:ln>
        </p:spPr>
        <p:style>
          <a:lnRef idx="1">
            <a:schemeClr val="accent6"/>
          </a:lnRef>
          <a:fillRef idx="0">
            <a:schemeClr val="accent6"/>
          </a:fillRef>
          <a:effectRef idx="0">
            <a:schemeClr val="accent6"/>
          </a:effectRef>
          <a:fontRef idx="minor">
            <a:schemeClr val="tx1"/>
          </a:fontRef>
        </p:style>
      </p:cxnSp>
      <p:sp>
        <p:nvSpPr>
          <p:cNvPr id="8" name="Rechteck 7"/>
          <p:cNvSpPr/>
          <p:nvPr userDrawn="1"/>
        </p:nvSpPr>
        <p:spPr>
          <a:xfrm>
            <a:off x="356235" y="197464"/>
            <a:ext cx="2041765" cy="6915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7970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elfoli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356116" y="1385637"/>
            <a:ext cx="6906982" cy="2410265"/>
          </a:xfrm>
        </p:spPr>
        <p:txBody>
          <a:bodyPr anchor="b" anchorCtr="0">
            <a:normAutofit/>
          </a:bodyPr>
          <a:lstStyle>
            <a:lvl1pPr algn="l">
              <a:lnSpc>
                <a:spcPts val="4300"/>
              </a:lnSpc>
              <a:defRPr sz="4000" b="1">
                <a:solidFill>
                  <a:schemeClr val="tx1"/>
                </a:solidFill>
                <a:latin typeface="Palatino Linotype" pitchFamily="18" charset="0"/>
                <a:cs typeface="Palatino Linotype" pitchFamily="18" charset="0"/>
              </a:defRPr>
            </a:lvl1pPr>
          </a:lstStyle>
          <a:p>
            <a:r>
              <a:rPr lang="de-DE" dirty="0"/>
              <a:t>Titel der </a:t>
            </a:r>
            <a:br>
              <a:rPr lang="de-DE" dirty="0"/>
            </a:br>
            <a:r>
              <a:rPr lang="de-DE" dirty="0"/>
              <a:t>Präsentation</a:t>
            </a:r>
          </a:p>
        </p:txBody>
      </p:sp>
      <p:sp>
        <p:nvSpPr>
          <p:cNvPr id="3" name="Untertitel 2"/>
          <p:cNvSpPr>
            <a:spLocks noGrp="1"/>
          </p:cNvSpPr>
          <p:nvPr>
            <p:ph type="subTitle" idx="1" hasCustomPrompt="1"/>
          </p:nvPr>
        </p:nvSpPr>
        <p:spPr>
          <a:xfrm>
            <a:off x="1340624" y="4951332"/>
            <a:ext cx="6400800" cy="843412"/>
          </a:xfrm>
          <a:prstGeom prst="rect">
            <a:avLst/>
          </a:prstGeom>
        </p:spPr>
        <p:txBody>
          <a:bodyPr>
            <a:normAutofit/>
          </a:bodyPr>
          <a:lstStyle>
            <a:lvl1pPr marL="0" indent="0" algn="l">
              <a:lnSpc>
                <a:spcPts val="1100"/>
              </a:lnSpc>
              <a:buNone/>
              <a:defRPr sz="1800" b="1" i="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Zusätzliche</a:t>
            </a:r>
          </a:p>
          <a:p>
            <a:r>
              <a:rPr lang="de-DE" dirty="0"/>
              <a:t>Infos</a:t>
            </a:r>
          </a:p>
        </p:txBody>
      </p:sp>
      <p:sp>
        <p:nvSpPr>
          <p:cNvPr id="4" name="Rechteck 3"/>
          <p:cNvSpPr/>
          <p:nvPr userDrawn="1"/>
        </p:nvSpPr>
        <p:spPr>
          <a:xfrm>
            <a:off x="356235" y="263285"/>
            <a:ext cx="1138401" cy="4646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p:cNvSpPr/>
          <p:nvPr userDrawn="1"/>
        </p:nvSpPr>
        <p:spPr>
          <a:xfrm>
            <a:off x="5111193" y="325234"/>
            <a:ext cx="1541102" cy="4646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p:cNvSpPr/>
          <p:nvPr userDrawn="1"/>
        </p:nvSpPr>
        <p:spPr>
          <a:xfrm>
            <a:off x="7132436" y="898266"/>
            <a:ext cx="1726963" cy="6737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1" name="Straight Connector 10"/>
          <p:cNvCxnSpPr/>
          <p:nvPr userDrawn="1"/>
        </p:nvCxnSpPr>
        <p:spPr>
          <a:xfrm>
            <a:off x="1433676" y="4897992"/>
            <a:ext cx="1928649" cy="1588"/>
          </a:xfrm>
          <a:prstGeom prst="line">
            <a:avLst/>
          </a:prstGeom>
          <a:ln w="28575">
            <a:solidFill>
              <a:schemeClr val="accent2"/>
            </a:solidFill>
          </a:ln>
        </p:spPr>
        <p:style>
          <a:lnRef idx="1">
            <a:schemeClr val="accent6"/>
          </a:lnRef>
          <a:fillRef idx="0">
            <a:schemeClr val="accent6"/>
          </a:fillRef>
          <a:effectRef idx="0">
            <a:schemeClr val="accent6"/>
          </a:effectRef>
          <a:fontRef idx="minor">
            <a:schemeClr val="tx1"/>
          </a:fontRef>
        </p:style>
      </p:cxnSp>
      <p:sp>
        <p:nvSpPr>
          <p:cNvPr id="10" name="Rechteck 9"/>
          <p:cNvSpPr/>
          <p:nvPr userDrawn="1"/>
        </p:nvSpPr>
        <p:spPr>
          <a:xfrm>
            <a:off x="356235" y="197464"/>
            <a:ext cx="2041765" cy="6915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3" name="Grafik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4541" y="266090"/>
            <a:ext cx="906260" cy="513170"/>
          </a:xfrm>
          <a:prstGeom prst="rect">
            <a:avLst/>
          </a:prstGeom>
        </p:spPr>
      </p:pic>
    </p:spTree>
    <p:extLst>
      <p:ext uri="{BB962C8B-B14F-4D97-AF65-F5344CB8AC3E}">
        <p14:creationId xmlns:p14="http://schemas.microsoft.com/office/powerpoint/2010/main" val="107970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elfolie">
    <p:bg>
      <p:bgPr>
        <a:solidFill>
          <a:schemeClr val="bg1"/>
        </a:solidFill>
        <a:effectLst/>
      </p:bgPr>
    </p:bg>
    <p:spTree>
      <p:nvGrpSpPr>
        <p:cNvPr id="1" name=""/>
        <p:cNvGrpSpPr/>
        <p:nvPr/>
      </p:nvGrpSpPr>
      <p:grpSpPr>
        <a:xfrm>
          <a:off x="0" y="0"/>
          <a:ext cx="0" cy="0"/>
          <a:chOff x="0" y="0"/>
          <a:chExt cx="0" cy="0"/>
        </a:xfrm>
      </p:grpSpPr>
      <p:pic>
        <p:nvPicPr>
          <p:cNvPr id="8" name="Picture 7" descr="kwg_gebäude_retusche_cropped.jpg"/>
          <p:cNvPicPr>
            <a:picLocks noChangeAspect="1"/>
          </p:cNvPicPr>
          <p:nvPr userDrawn="1"/>
        </p:nvPicPr>
        <p:blipFill>
          <a:blip r:embed="rId2" cstate="screen"/>
          <a:stretch>
            <a:fillRect/>
          </a:stretch>
        </p:blipFill>
        <p:spPr>
          <a:xfrm>
            <a:off x="3362325" y="1218353"/>
            <a:ext cx="5781675" cy="4986116"/>
          </a:xfrm>
          <a:prstGeom prst="rect">
            <a:avLst/>
          </a:prstGeom>
        </p:spPr>
      </p:pic>
      <p:pic>
        <p:nvPicPr>
          <p:cNvPr id="12" name="Picture 11" descr="mask.png"/>
          <p:cNvPicPr>
            <a:picLocks noChangeAspect="1"/>
          </p:cNvPicPr>
          <p:nvPr userDrawn="1"/>
        </p:nvPicPr>
        <p:blipFill>
          <a:blip r:embed="rId3" cstate="screen"/>
          <a:stretch>
            <a:fillRect/>
          </a:stretch>
        </p:blipFill>
        <p:spPr>
          <a:xfrm>
            <a:off x="3092504" y="1206788"/>
            <a:ext cx="6051496" cy="5054985"/>
          </a:xfrm>
          <a:prstGeom prst="rect">
            <a:avLst/>
          </a:prstGeom>
        </p:spPr>
      </p:pic>
      <p:sp>
        <p:nvSpPr>
          <p:cNvPr id="2" name="Titel 1"/>
          <p:cNvSpPr>
            <a:spLocks noGrp="1"/>
          </p:cNvSpPr>
          <p:nvPr>
            <p:ph type="ctrTitle" hasCustomPrompt="1"/>
          </p:nvPr>
        </p:nvSpPr>
        <p:spPr>
          <a:xfrm>
            <a:off x="1356116" y="1866917"/>
            <a:ext cx="4377419" cy="2410265"/>
          </a:xfrm>
        </p:spPr>
        <p:txBody>
          <a:bodyPr anchor="b" anchorCtr="0">
            <a:normAutofit/>
          </a:bodyPr>
          <a:lstStyle>
            <a:lvl1pPr algn="l">
              <a:lnSpc>
                <a:spcPts val="4300"/>
              </a:lnSpc>
              <a:defRPr sz="4000" b="1">
                <a:solidFill>
                  <a:schemeClr val="tx1"/>
                </a:solidFill>
                <a:latin typeface="Palatino Linotype" pitchFamily="18" charset="0"/>
                <a:cs typeface="Palatino Linotype" pitchFamily="18" charset="0"/>
              </a:defRPr>
            </a:lvl1pPr>
          </a:lstStyle>
          <a:p>
            <a:r>
              <a:rPr lang="de-DE" dirty="0"/>
              <a:t>Titel der </a:t>
            </a:r>
            <a:br>
              <a:rPr lang="de-DE" dirty="0"/>
            </a:br>
            <a:r>
              <a:rPr lang="de-DE" dirty="0"/>
              <a:t>Präsentation</a:t>
            </a:r>
          </a:p>
        </p:txBody>
      </p:sp>
      <p:sp>
        <p:nvSpPr>
          <p:cNvPr id="3" name="Untertitel 2"/>
          <p:cNvSpPr>
            <a:spLocks noGrp="1"/>
          </p:cNvSpPr>
          <p:nvPr>
            <p:ph type="subTitle" idx="1" hasCustomPrompt="1"/>
          </p:nvPr>
        </p:nvSpPr>
        <p:spPr>
          <a:xfrm>
            <a:off x="1340624" y="5300260"/>
            <a:ext cx="4392911" cy="675238"/>
          </a:xfrm>
          <a:prstGeom prst="rect">
            <a:avLst/>
          </a:prstGeom>
        </p:spPr>
        <p:txBody>
          <a:bodyPr>
            <a:normAutofit/>
          </a:bodyPr>
          <a:lstStyle>
            <a:lvl1pPr marL="0" indent="0" algn="l">
              <a:lnSpc>
                <a:spcPts val="1100"/>
              </a:lnSpc>
              <a:buNone/>
              <a:defRPr sz="1800" b="1" i="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Zusätzliche</a:t>
            </a:r>
          </a:p>
          <a:p>
            <a:r>
              <a:rPr lang="de-DE" dirty="0"/>
              <a:t>Infos</a:t>
            </a:r>
          </a:p>
        </p:txBody>
      </p:sp>
      <p:sp>
        <p:nvSpPr>
          <p:cNvPr id="6" name="Rechteck 5"/>
          <p:cNvSpPr/>
          <p:nvPr userDrawn="1"/>
        </p:nvSpPr>
        <p:spPr>
          <a:xfrm>
            <a:off x="5111193" y="325234"/>
            <a:ext cx="1541102" cy="4646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p:cNvSpPr/>
          <p:nvPr userDrawn="1"/>
        </p:nvSpPr>
        <p:spPr>
          <a:xfrm>
            <a:off x="7132436" y="898266"/>
            <a:ext cx="1726963" cy="6737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1" name="Straight Connector 10"/>
          <p:cNvCxnSpPr/>
          <p:nvPr userDrawn="1"/>
        </p:nvCxnSpPr>
        <p:spPr>
          <a:xfrm>
            <a:off x="1433676" y="5246920"/>
            <a:ext cx="1928649" cy="1588"/>
          </a:xfrm>
          <a:prstGeom prst="line">
            <a:avLst/>
          </a:prstGeom>
          <a:ln w="28575">
            <a:solidFill>
              <a:schemeClr val="accent2"/>
            </a:solidFill>
          </a:ln>
        </p:spPr>
        <p:style>
          <a:lnRef idx="1">
            <a:schemeClr val="accent6"/>
          </a:lnRef>
          <a:fillRef idx="0">
            <a:schemeClr val="accent6"/>
          </a:fillRef>
          <a:effectRef idx="0">
            <a:schemeClr val="accent6"/>
          </a:effectRef>
          <a:fontRef idx="minor">
            <a:schemeClr val="tx1"/>
          </a:fontRef>
        </p:style>
      </p:cxnSp>
      <p:sp>
        <p:nvSpPr>
          <p:cNvPr id="14" name="Rechteck 13"/>
          <p:cNvSpPr/>
          <p:nvPr userDrawn="1"/>
        </p:nvSpPr>
        <p:spPr>
          <a:xfrm>
            <a:off x="356235" y="197464"/>
            <a:ext cx="2041765" cy="6915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7970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elfolie">
    <p:bg>
      <p:bgPr>
        <a:solidFill>
          <a:schemeClr val="bg1"/>
        </a:solidFill>
        <a:effectLst/>
      </p:bgPr>
    </p:bg>
    <p:spTree>
      <p:nvGrpSpPr>
        <p:cNvPr id="1" name=""/>
        <p:cNvGrpSpPr/>
        <p:nvPr/>
      </p:nvGrpSpPr>
      <p:grpSpPr>
        <a:xfrm>
          <a:off x="0" y="0"/>
          <a:ext cx="0" cy="0"/>
          <a:chOff x="0" y="0"/>
          <a:chExt cx="0" cy="0"/>
        </a:xfrm>
      </p:grpSpPr>
      <p:pic>
        <p:nvPicPr>
          <p:cNvPr id="13" name="Picture 12" descr="mask.png"/>
          <p:cNvPicPr>
            <a:picLocks noChangeAspect="1"/>
          </p:cNvPicPr>
          <p:nvPr userDrawn="1"/>
        </p:nvPicPr>
        <p:blipFill>
          <a:blip r:embed="rId2" cstate="screen"/>
          <a:stretch>
            <a:fillRect/>
          </a:stretch>
        </p:blipFill>
        <p:spPr>
          <a:xfrm>
            <a:off x="3092504" y="1206788"/>
            <a:ext cx="6051496" cy="5054985"/>
          </a:xfrm>
          <a:prstGeom prst="rect">
            <a:avLst/>
          </a:prstGeom>
        </p:spPr>
      </p:pic>
      <p:sp>
        <p:nvSpPr>
          <p:cNvPr id="2" name="Titel 1"/>
          <p:cNvSpPr>
            <a:spLocks noGrp="1"/>
          </p:cNvSpPr>
          <p:nvPr>
            <p:ph type="ctrTitle" hasCustomPrompt="1"/>
          </p:nvPr>
        </p:nvSpPr>
        <p:spPr>
          <a:xfrm>
            <a:off x="1356116" y="1866917"/>
            <a:ext cx="4377419" cy="2410265"/>
          </a:xfrm>
        </p:spPr>
        <p:txBody>
          <a:bodyPr anchor="b" anchorCtr="0">
            <a:normAutofit/>
          </a:bodyPr>
          <a:lstStyle>
            <a:lvl1pPr algn="l">
              <a:lnSpc>
                <a:spcPts val="4300"/>
              </a:lnSpc>
              <a:defRPr sz="4000" b="1">
                <a:solidFill>
                  <a:schemeClr val="tx1"/>
                </a:solidFill>
                <a:latin typeface="Palatino Linotype" pitchFamily="18" charset="0"/>
                <a:cs typeface="Palatino Linotype" pitchFamily="18" charset="0"/>
              </a:defRPr>
            </a:lvl1pPr>
          </a:lstStyle>
          <a:p>
            <a:r>
              <a:rPr lang="de-DE" dirty="0"/>
              <a:t>Titel der </a:t>
            </a:r>
            <a:br>
              <a:rPr lang="de-DE" dirty="0"/>
            </a:br>
            <a:r>
              <a:rPr lang="de-DE" dirty="0"/>
              <a:t>Präsentation</a:t>
            </a:r>
          </a:p>
        </p:txBody>
      </p:sp>
      <p:sp>
        <p:nvSpPr>
          <p:cNvPr id="3" name="Untertitel 2"/>
          <p:cNvSpPr>
            <a:spLocks noGrp="1"/>
          </p:cNvSpPr>
          <p:nvPr>
            <p:ph type="subTitle" idx="1" hasCustomPrompt="1"/>
          </p:nvPr>
        </p:nvSpPr>
        <p:spPr>
          <a:xfrm>
            <a:off x="1340624" y="5300260"/>
            <a:ext cx="4392911" cy="717768"/>
          </a:xfrm>
          <a:prstGeom prst="rect">
            <a:avLst/>
          </a:prstGeom>
        </p:spPr>
        <p:txBody>
          <a:bodyPr>
            <a:normAutofit/>
          </a:bodyPr>
          <a:lstStyle>
            <a:lvl1pPr marL="0" indent="0" algn="l">
              <a:lnSpc>
                <a:spcPts val="1100"/>
              </a:lnSpc>
              <a:buNone/>
              <a:defRPr sz="1800" b="1" i="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Zusätzliche</a:t>
            </a:r>
          </a:p>
          <a:p>
            <a:r>
              <a:rPr lang="de-DE" dirty="0"/>
              <a:t>Infos</a:t>
            </a:r>
          </a:p>
        </p:txBody>
      </p:sp>
      <p:sp>
        <p:nvSpPr>
          <p:cNvPr id="4" name="Rechteck 3"/>
          <p:cNvSpPr/>
          <p:nvPr userDrawn="1"/>
        </p:nvSpPr>
        <p:spPr>
          <a:xfrm>
            <a:off x="356235" y="263285"/>
            <a:ext cx="1138401" cy="4646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p:cNvSpPr/>
          <p:nvPr userDrawn="1"/>
        </p:nvSpPr>
        <p:spPr>
          <a:xfrm>
            <a:off x="5111193" y="325234"/>
            <a:ext cx="1541102" cy="4646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p:cNvSpPr/>
          <p:nvPr userDrawn="1"/>
        </p:nvSpPr>
        <p:spPr>
          <a:xfrm>
            <a:off x="7132436" y="898266"/>
            <a:ext cx="1726963" cy="6737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1" name="Straight Connector 10"/>
          <p:cNvCxnSpPr/>
          <p:nvPr userDrawn="1"/>
        </p:nvCxnSpPr>
        <p:spPr>
          <a:xfrm>
            <a:off x="1433676" y="5246920"/>
            <a:ext cx="1928649" cy="1588"/>
          </a:xfrm>
          <a:prstGeom prst="line">
            <a:avLst/>
          </a:prstGeom>
          <a:ln w="28575">
            <a:solidFill>
              <a:schemeClr val="accent2"/>
            </a:solidFill>
          </a:ln>
        </p:spPr>
        <p:style>
          <a:lnRef idx="1">
            <a:schemeClr val="accent6"/>
          </a:lnRef>
          <a:fillRef idx="0">
            <a:schemeClr val="accent6"/>
          </a:fillRef>
          <a:effectRef idx="0">
            <a:schemeClr val="accent6"/>
          </a:effectRef>
          <a:fontRef idx="minor">
            <a:schemeClr val="tx1"/>
          </a:fontRef>
        </p:style>
      </p:cxnSp>
      <p:sp>
        <p:nvSpPr>
          <p:cNvPr id="10" name="Rechteck 9"/>
          <p:cNvSpPr/>
          <p:nvPr userDrawn="1"/>
        </p:nvSpPr>
        <p:spPr>
          <a:xfrm>
            <a:off x="356235" y="197464"/>
            <a:ext cx="2041765" cy="6915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4" name="Grafik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4541" y="266090"/>
            <a:ext cx="906260" cy="513170"/>
          </a:xfrm>
          <a:prstGeom prst="rect">
            <a:avLst/>
          </a:prstGeom>
        </p:spPr>
      </p:pic>
    </p:spTree>
    <p:extLst>
      <p:ext uri="{BB962C8B-B14F-4D97-AF65-F5344CB8AC3E}">
        <p14:creationId xmlns:p14="http://schemas.microsoft.com/office/powerpoint/2010/main" val="107970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7_Titelfolie">
    <p:bg>
      <p:bgPr>
        <a:solidFill>
          <a:schemeClr val="bg1"/>
        </a:solidFill>
        <a:effectLst/>
      </p:bgPr>
    </p:bg>
    <p:spTree>
      <p:nvGrpSpPr>
        <p:cNvPr id="1" name=""/>
        <p:cNvGrpSpPr/>
        <p:nvPr/>
      </p:nvGrpSpPr>
      <p:grpSpPr>
        <a:xfrm>
          <a:off x="0" y="0"/>
          <a:ext cx="0" cy="0"/>
          <a:chOff x="0" y="0"/>
          <a:chExt cx="0" cy="0"/>
        </a:xfrm>
      </p:grpSpPr>
      <p:pic>
        <p:nvPicPr>
          <p:cNvPr id="8" name="Picture 7" descr="kwg_gebäude_retusche_cropped.jpg"/>
          <p:cNvPicPr>
            <a:picLocks noChangeAspect="1"/>
          </p:cNvPicPr>
          <p:nvPr userDrawn="1"/>
        </p:nvPicPr>
        <p:blipFill>
          <a:blip r:embed="rId2" cstate="screen"/>
          <a:stretch>
            <a:fillRect/>
          </a:stretch>
        </p:blipFill>
        <p:spPr>
          <a:xfrm>
            <a:off x="3362325" y="1218353"/>
            <a:ext cx="5781675" cy="4986116"/>
          </a:xfrm>
          <a:prstGeom prst="rect">
            <a:avLst/>
          </a:prstGeom>
        </p:spPr>
      </p:pic>
      <p:pic>
        <p:nvPicPr>
          <p:cNvPr id="12" name="Picture 11" descr="mask.png"/>
          <p:cNvPicPr>
            <a:picLocks noChangeAspect="1"/>
          </p:cNvPicPr>
          <p:nvPr userDrawn="1"/>
        </p:nvPicPr>
        <p:blipFill>
          <a:blip r:embed="rId3" cstate="screen"/>
          <a:stretch>
            <a:fillRect/>
          </a:stretch>
        </p:blipFill>
        <p:spPr>
          <a:xfrm>
            <a:off x="3092504" y="1206788"/>
            <a:ext cx="6051495" cy="5054985"/>
          </a:xfrm>
          <a:prstGeom prst="rect">
            <a:avLst/>
          </a:prstGeom>
        </p:spPr>
      </p:pic>
      <p:sp>
        <p:nvSpPr>
          <p:cNvPr id="2" name="Titel 1"/>
          <p:cNvSpPr>
            <a:spLocks noGrp="1"/>
          </p:cNvSpPr>
          <p:nvPr>
            <p:ph type="ctrTitle" hasCustomPrompt="1"/>
          </p:nvPr>
        </p:nvSpPr>
        <p:spPr>
          <a:xfrm>
            <a:off x="1356116" y="1866917"/>
            <a:ext cx="4377419" cy="2410265"/>
          </a:xfrm>
        </p:spPr>
        <p:txBody>
          <a:bodyPr anchor="b" anchorCtr="0">
            <a:normAutofit/>
          </a:bodyPr>
          <a:lstStyle>
            <a:lvl1pPr algn="l">
              <a:lnSpc>
                <a:spcPts val="4300"/>
              </a:lnSpc>
              <a:defRPr sz="4000" b="1">
                <a:solidFill>
                  <a:schemeClr val="tx1"/>
                </a:solidFill>
                <a:latin typeface="Palatino Linotype" pitchFamily="18" charset="0"/>
                <a:cs typeface="Palatino Linotype" pitchFamily="18" charset="0"/>
              </a:defRPr>
            </a:lvl1pPr>
          </a:lstStyle>
          <a:p>
            <a:r>
              <a:rPr lang="de-DE" dirty="0"/>
              <a:t>Titel der </a:t>
            </a:r>
            <a:br>
              <a:rPr lang="de-DE" dirty="0"/>
            </a:br>
            <a:r>
              <a:rPr lang="de-DE" dirty="0"/>
              <a:t>Präsentation</a:t>
            </a:r>
          </a:p>
        </p:txBody>
      </p:sp>
      <p:sp>
        <p:nvSpPr>
          <p:cNvPr id="3" name="Untertitel 2"/>
          <p:cNvSpPr>
            <a:spLocks noGrp="1"/>
          </p:cNvSpPr>
          <p:nvPr>
            <p:ph type="subTitle" idx="1" hasCustomPrompt="1"/>
          </p:nvPr>
        </p:nvSpPr>
        <p:spPr>
          <a:xfrm>
            <a:off x="1340624" y="5300260"/>
            <a:ext cx="4392911" cy="525169"/>
          </a:xfrm>
          <a:prstGeom prst="rect">
            <a:avLst/>
          </a:prstGeom>
        </p:spPr>
        <p:txBody>
          <a:bodyPr>
            <a:normAutofit/>
          </a:bodyPr>
          <a:lstStyle>
            <a:lvl1pPr marL="0" indent="0" algn="l">
              <a:lnSpc>
                <a:spcPts val="1100"/>
              </a:lnSpc>
              <a:buNone/>
              <a:defRPr sz="1800" b="1" i="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Zusätzliche</a:t>
            </a:r>
          </a:p>
          <a:p>
            <a:r>
              <a:rPr lang="de-DE" dirty="0"/>
              <a:t>Infos</a:t>
            </a:r>
          </a:p>
        </p:txBody>
      </p:sp>
      <p:sp>
        <p:nvSpPr>
          <p:cNvPr id="4" name="Rechteck 3"/>
          <p:cNvSpPr/>
          <p:nvPr userDrawn="1"/>
        </p:nvSpPr>
        <p:spPr>
          <a:xfrm>
            <a:off x="356235" y="263285"/>
            <a:ext cx="1138401" cy="4646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p:cNvSpPr/>
          <p:nvPr userDrawn="1"/>
        </p:nvSpPr>
        <p:spPr>
          <a:xfrm>
            <a:off x="5111193" y="325234"/>
            <a:ext cx="1541102" cy="4646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p:cNvSpPr/>
          <p:nvPr userDrawn="1"/>
        </p:nvSpPr>
        <p:spPr>
          <a:xfrm>
            <a:off x="7132436" y="898266"/>
            <a:ext cx="1726963" cy="6737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1" name="Straight Connector 10"/>
          <p:cNvCxnSpPr/>
          <p:nvPr userDrawn="1"/>
        </p:nvCxnSpPr>
        <p:spPr>
          <a:xfrm>
            <a:off x="1433676" y="5246920"/>
            <a:ext cx="1928649" cy="1588"/>
          </a:xfrm>
          <a:prstGeom prst="line">
            <a:avLst/>
          </a:prstGeom>
          <a:ln w="28575">
            <a:solidFill>
              <a:schemeClr val="accent2"/>
            </a:solidFill>
          </a:ln>
        </p:spPr>
        <p:style>
          <a:lnRef idx="1">
            <a:schemeClr val="accent6"/>
          </a:lnRef>
          <a:fillRef idx="0">
            <a:schemeClr val="accent6"/>
          </a:fillRef>
          <a:effectRef idx="0">
            <a:schemeClr val="accent6"/>
          </a:effectRef>
          <a:fontRef idx="minor">
            <a:schemeClr val="tx1"/>
          </a:fontRef>
        </p:style>
      </p:cxnSp>
      <p:sp>
        <p:nvSpPr>
          <p:cNvPr id="10" name="Rechteck 9"/>
          <p:cNvSpPr/>
          <p:nvPr userDrawn="1"/>
        </p:nvSpPr>
        <p:spPr>
          <a:xfrm>
            <a:off x="356235" y="197464"/>
            <a:ext cx="2041765" cy="6915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7970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8_Titelfolie">
    <p:bg>
      <p:bgPr>
        <a:solidFill>
          <a:schemeClr val="bg1"/>
        </a:solidFill>
        <a:effectLst/>
      </p:bgPr>
    </p:bg>
    <p:spTree>
      <p:nvGrpSpPr>
        <p:cNvPr id="1" name=""/>
        <p:cNvGrpSpPr/>
        <p:nvPr/>
      </p:nvGrpSpPr>
      <p:grpSpPr>
        <a:xfrm>
          <a:off x="0" y="0"/>
          <a:ext cx="0" cy="0"/>
          <a:chOff x="0" y="0"/>
          <a:chExt cx="0" cy="0"/>
        </a:xfrm>
      </p:grpSpPr>
      <p:pic>
        <p:nvPicPr>
          <p:cNvPr id="10" name="Picture 9" descr="mask.png"/>
          <p:cNvPicPr>
            <a:picLocks noChangeAspect="1"/>
          </p:cNvPicPr>
          <p:nvPr userDrawn="1"/>
        </p:nvPicPr>
        <p:blipFill>
          <a:blip r:embed="rId2" cstate="screen"/>
          <a:stretch>
            <a:fillRect/>
          </a:stretch>
        </p:blipFill>
        <p:spPr>
          <a:xfrm>
            <a:off x="3092504" y="1206788"/>
            <a:ext cx="6051495" cy="5054985"/>
          </a:xfrm>
          <a:prstGeom prst="rect">
            <a:avLst/>
          </a:prstGeom>
        </p:spPr>
      </p:pic>
      <p:sp>
        <p:nvSpPr>
          <p:cNvPr id="2" name="Titel 1"/>
          <p:cNvSpPr>
            <a:spLocks noGrp="1"/>
          </p:cNvSpPr>
          <p:nvPr>
            <p:ph type="ctrTitle" hasCustomPrompt="1"/>
          </p:nvPr>
        </p:nvSpPr>
        <p:spPr>
          <a:xfrm>
            <a:off x="1356116" y="1866917"/>
            <a:ext cx="4377419" cy="2410265"/>
          </a:xfrm>
        </p:spPr>
        <p:txBody>
          <a:bodyPr anchor="b" anchorCtr="0">
            <a:normAutofit/>
          </a:bodyPr>
          <a:lstStyle>
            <a:lvl1pPr algn="l">
              <a:lnSpc>
                <a:spcPts val="4300"/>
              </a:lnSpc>
              <a:defRPr sz="4000" b="1">
                <a:solidFill>
                  <a:schemeClr val="tx1"/>
                </a:solidFill>
                <a:latin typeface="Palatino Linotype" pitchFamily="18" charset="0"/>
                <a:cs typeface="Palatino Linotype" pitchFamily="18" charset="0"/>
              </a:defRPr>
            </a:lvl1pPr>
          </a:lstStyle>
          <a:p>
            <a:r>
              <a:rPr lang="de-DE" dirty="0"/>
              <a:t>Titel der </a:t>
            </a:r>
            <a:br>
              <a:rPr lang="de-DE" dirty="0"/>
            </a:br>
            <a:r>
              <a:rPr lang="de-DE" dirty="0"/>
              <a:t>Präsentation</a:t>
            </a:r>
          </a:p>
        </p:txBody>
      </p:sp>
      <p:sp>
        <p:nvSpPr>
          <p:cNvPr id="3" name="Untertitel 2"/>
          <p:cNvSpPr>
            <a:spLocks noGrp="1"/>
          </p:cNvSpPr>
          <p:nvPr>
            <p:ph type="subTitle" idx="1" hasCustomPrompt="1"/>
          </p:nvPr>
        </p:nvSpPr>
        <p:spPr>
          <a:xfrm>
            <a:off x="1340624" y="5300260"/>
            <a:ext cx="4392911" cy="813461"/>
          </a:xfrm>
          <a:prstGeom prst="rect">
            <a:avLst/>
          </a:prstGeom>
        </p:spPr>
        <p:txBody>
          <a:bodyPr>
            <a:normAutofit/>
          </a:bodyPr>
          <a:lstStyle>
            <a:lvl1pPr marL="0" indent="0" algn="l">
              <a:lnSpc>
                <a:spcPts val="1100"/>
              </a:lnSpc>
              <a:buNone/>
              <a:defRPr sz="1800" b="1" i="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Zusätzliche</a:t>
            </a:r>
          </a:p>
          <a:p>
            <a:r>
              <a:rPr lang="de-DE" dirty="0"/>
              <a:t>Infos</a:t>
            </a:r>
          </a:p>
        </p:txBody>
      </p:sp>
      <p:sp>
        <p:nvSpPr>
          <p:cNvPr id="4" name="Rechteck 3"/>
          <p:cNvSpPr/>
          <p:nvPr userDrawn="1"/>
        </p:nvSpPr>
        <p:spPr>
          <a:xfrm>
            <a:off x="356235" y="263285"/>
            <a:ext cx="1138401" cy="4646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p:cNvSpPr/>
          <p:nvPr userDrawn="1"/>
        </p:nvSpPr>
        <p:spPr>
          <a:xfrm>
            <a:off x="5111193" y="325234"/>
            <a:ext cx="1541102" cy="4646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p:cNvSpPr/>
          <p:nvPr userDrawn="1"/>
        </p:nvSpPr>
        <p:spPr>
          <a:xfrm>
            <a:off x="7132436" y="898266"/>
            <a:ext cx="1726963" cy="6737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1" name="Straight Connector 10"/>
          <p:cNvCxnSpPr/>
          <p:nvPr userDrawn="1"/>
        </p:nvCxnSpPr>
        <p:spPr>
          <a:xfrm>
            <a:off x="1433676" y="5246920"/>
            <a:ext cx="1928649" cy="1588"/>
          </a:xfrm>
          <a:prstGeom prst="line">
            <a:avLst/>
          </a:prstGeom>
          <a:ln w="28575">
            <a:solidFill>
              <a:schemeClr val="accent2"/>
            </a:solidFill>
          </a:ln>
        </p:spPr>
        <p:style>
          <a:lnRef idx="1">
            <a:schemeClr val="accent6"/>
          </a:lnRef>
          <a:fillRef idx="0">
            <a:schemeClr val="accent6"/>
          </a:fillRef>
          <a:effectRef idx="0">
            <a:schemeClr val="accent6"/>
          </a:effectRef>
          <a:fontRef idx="minor">
            <a:schemeClr val="tx1"/>
          </a:fontRef>
        </p:style>
      </p:cxnSp>
      <p:sp>
        <p:nvSpPr>
          <p:cNvPr id="12" name="Rechteck 11"/>
          <p:cNvSpPr/>
          <p:nvPr userDrawn="1"/>
        </p:nvSpPr>
        <p:spPr>
          <a:xfrm>
            <a:off x="356235" y="197464"/>
            <a:ext cx="2041765" cy="6915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4" name="Grafik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4541" y="266090"/>
            <a:ext cx="906260" cy="513170"/>
          </a:xfrm>
          <a:prstGeom prst="rect">
            <a:avLst/>
          </a:prstGeom>
        </p:spPr>
      </p:pic>
    </p:spTree>
    <p:extLst>
      <p:ext uri="{BB962C8B-B14F-4D97-AF65-F5344CB8AC3E}">
        <p14:creationId xmlns:p14="http://schemas.microsoft.com/office/powerpoint/2010/main" val="107970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0_Titelfolie">
    <p:bg>
      <p:bgPr>
        <a:solidFill>
          <a:schemeClr val="bg1"/>
        </a:solidFill>
        <a:effectLst/>
      </p:bgPr>
    </p:bg>
    <p:spTree>
      <p:nvGrpSpPr>
        <p:cNvPr id="1" name=""/>
        <p:cNvGrpSpPr/>
        <p:nvPr/>
      </p:nvGrpSpPr>
      <p:grpSpPr>
        <a:xfrm>
          <a:off x="0" y="0"/>
          <a:ext cx="0" cy="0"/>
          <a:chOff x="0" y="0"/>
          <a:chExt cx="0" cy="0"/>
        </a:xfrm>
      </p:grpSpPr>
      <p:pic>
        <p:nvPicPr>
          <p:cNvPr id="8" name="Picture 7" descr="kwg_gebäude_retusche_cropped.jpg"/>
          <p:cNvPicPr>
            <a:picLocks noChangeAspect="1"/>
          </p:cNvPicPr>
          <p:nvPr userDrawn="1"/>
        </p:nvPicPr>
        <p:blipFill>
          <a:blip r:embed="rId2" cstate="screen"/>
          <a:stretch>
            <a:fillRect/>
          </a:stretch>
        </p:blipFill>
        <p:spPr>
          <a:xfrm>
            <a:off x="3362325" y="1218353"/>
            <a:ext cx="5781675" cy="4986116"/>
          </a:xfrm>
          <a:prstGeom prst="rect">
            <a:avLst/>
          </a:prstGeom>
        </p:spPr>
      </p:pic>
      <p:pic>
        <p:nvPicPr>
          <p:cNvPr id="12" name="Picture 11" descr="mask.png"/>
          <p:cNvPicPr>
            <a:picLocks noChangeAspect="1"/>
          </p:cNvPicPr>
          <p:nvPr userDrawn="1"/>
        </p:nvPicPr>
        <p:blipFill>
          <a:blip r:embed="rId3" cstate="screen"/>
          <a:stretch>
            <a:fillRect/>
          </a:stretch>
        </p:blipFill>
        <p:spPr>
          <a:xfrm>
            <a:off x="3092504" y="1206788"/>
            <a:ext cx="6051495" cy="5054984"/>
          </a:xfrm>
          <a:prstGeom prst="rect">
            <a:avLst/>
          </a:prstGeom>
        </p:spPr>
      </p:pic>
      <p:sp>
        <p:nvSpPr>
          <p:cNvPr id="2" name="Titel 1"/>
          <p:cNvSpPr>
            <a:spLocks noGrp="1"/>
          </p:cNvSpPr>
          <p:nvPr>
            <p:ph type="ctrTitle" hasCustomPrompt="1"/>
          </p:nvPr>
        </p:nvSpPr>
        <p:spPr>
          <a:xfrm>
            <a:off x="1356116" y="1866917"/>
            <a:ext cx="4377419" cy="2410265"/>
          </a:xfrm>
        </p:spPr>
        <p:txBody>
          <a:bodyPr anchor="b" anchorCtr="0">
            <a:normAutofit/>
          </a:bodyPr>
          <a:lstStyle>
            <a:lvl1pPr algn="l">
              <a:lnSpc>
                <a:spcPts val="4300"/>
              </a:lnSpc>
              <a:defRPr sz="4000" b="1">
                <a:solidFill>
                  <a:schemeClr val="tx1"/>
                </a:solidFill>
                <a:latin typeface="Palatino Linotype" pitchFamily="18" charset="0"/>
                <a:cs typeface="Palatino Linotype" pitchFamily="18" charset="0"/>
              </a:defRPr>
            </a:lvl1pPr>
          </a:lstStyle>
          <a:p>
            <a:r>
              <a:rPr lang="de-DE" dirty="0"/>
              <a:t>Titel der </a:t>
            </a:r>
            <a:br>
              <a:rPr lang="de-DE" dirty="0"/>
            </a:br>
            <a:r>
              <a:rPr lang="de-DE" dirty="0"/>
              <a:t>Präsentation</a:t>
            </a:r>
          </a:p>
        </p:txBody>
      </p:sp>
      <p:sp>
        <p:nvSpPr>
          <p:cNvPr id="3" name="Untertitel 2"/>
          <p:cNvSpPr>
            <a:spLocks noGrp="1"/>
          </p:cNvSpPr>
          <p:nvPr>
            <p:ph type="subTitle" idx="1" hasCustomPrompt="1"/>
          </p:nvPr>
        </p:nvSpPr>
        <p:spPr>
          <a:xfrm>
            <a:off x="1340624" y="5300260"/>
            <a:ext cx="4392911" cy="760298"/>
          </a:xfrm>
          <a:prstGeom prst="rect">
            <a:avLst/>
          </a:prstGeom>
        </p:spPr>
        <p:txBody>
          <a:bodyPr>
            <a:normAutofit/>
          </a:bodyPr>
          <a:lstStyle>
            <a:lvl1pPr marL="0" indent="0" algn="l">
              <a:lnSpc>
                <a:spcPts val="1100"/>
              </a:lnSpc>
              <a:buNone/>
              <a:defRPr sz="1800" b="1" i="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Zusätzliche</a:t>
            </a:r>
          </a:p>
          <a:p>
            <a:r>
              <a:rPr lang="de-DE" dirty="0"/>
              <a:t>Infos</a:t>
            </a:r>
          </a:p>
        </p:txBody>
      </p:sp>
      <p:sp>
        <p:nvSpPr>
          <p:cNvPr id="6" name="Rechteck 5"/>
          <p:cNvSpPr/>
          <p:nvPr userDrawn="1"/>
        </p:nvSpPr>
        <p:spPr>
          <a:xfrm>
            <a:off x="5111193" y="325234"/>
            <a:ext cx="1541102" cy="4646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p:cNvSpPr/>
          <p:nvPr userDrawn="1"/>
        </p:nvSpPr>
        <p:spPr>
          <a:xfrm>
            <a:off x="7132436" y="898266"/>
            <a:ext cx="1726963" cy="6737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1" name="Straight Connector 10"/>
          <p:cNvCxnSpPr/>
          <p:nvPr userDrawn="1"/>
        </p:nvCxnSpPr>
        <p:spPr>
          <a:xfrm>
            <a:off x="1433676" y="5246920"/>
            <a:ext cx="1928649" cy="1588"/>
          </a:xfrm>
          <a:prstGeom prst="line">
            <a:avLst/>
          </a:prstGeom>
          <a:ln w="28575">
            <a:solidFill>
              <a:schemeClr val="accent2"/>
            </a:solidFill>
          </a:ln>
        </p:spPr>
        <p:style>
          <a:lnRef idx="1">
            <a:schemeClr val="accent6"/>
          </a:lnRef>
          <a:fillRef idx="0">
            <a:schemeClr val="accent6"/>
          </a:fillRef>
          <a:effectRef idx="0">
            <a:schemeClr val="accent6"/>
          </a:effectRef>
          <a:fontRef idx="minor">
            <a:schemeClr val="tx1"/>
          </a:fontRef>
        </p:style>
      </p:cxnSp>
      <p:sp>
        <p:nvSpPr>
          <p:cNvPr id="14" name="Rechteck 13"/>
          <p:cNvSpPr/>
          <p:nvPr userDrawn="1"/>
        </p:nvSpPr>
        <p:spPr>
          <a:xfrm>
            <a:off x="356235" y="197464"/>
            <a:ext cx="2041765" cy="6915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7970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dirty="0"/>
              <a:t>xxx</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0" tIns="45720" rIns="91440" bIns="45720" rtlCol="0" anchor="ctr"/>
          <a:lstStyle>
            <a:lvl1pPr algn="l">
              <a:defRPr sz="1050">
                <a:solidFill>
                  <a:schemeClr val="tx1">
                    <a:tint val="75000"/>
                  </a:schemeClr>
                </a:solidFill>
              </a:defRPr>
            </a:lvl1pPr>
          </a:lstStyle>
          <a:p>
            <a:fld id="{657F783B-BD98-BE4C-840C-BFD4805C2C83}" type="datetime1">
              <a:rPr lang="de-AT" smtClean="0"/>
              <a:pPr/>
              <a:t>08.03.2022</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5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0" bIns="45720" rtlCol="0" anchor="ctr"/>
          <a:lstStyle>
            <a:lvl1pPr algn="r">
              <a:defRPr sz="1050">
                <a:solidFill>
                  <a:schemeClr val="tx1">
                    <a:tint val="75000"/>
                  </a:schemeClr>
                </a:solidFill>
              </a:defRPr>
            </a:lvl1pPr>
          </a:lstStyle>
          <a:p>
            <a:fld id="{D5E49341-B7DE-E44A-9787-2E0CABFCF165}" type="slidenum">
              <a:rPr lang="de-DE" smtClean="0"/>
              <a:pPr/>
              <a:t>‹Nr.›</a:t>
            </a:fld>
            <a:endParaRPr lang="de-DE"/>
          </a:p>
        </p:txBody>
      </p:sp>
      <p:pic>
        <p:nvPicPr>
          <p:cNvPr id="3" name="Bild 2" descr="logo_big.jpg"/>
          <p:cNvPicPr>
            <a:picLocks noChangeAspect="1"/>
          </p:cNvPicPr>
          <p:nvPr userDrawn="1"/>
        </p:nvPicPr>
        <p:blipFill>
          <a:blip r:embed="rId26" cstate="screen">
            <a:extLst>
              <a:ext uri="{28A0092B-C50C-407E-A947-70E740481C1C}">
                <a14:useLocalDpi xmlns:a14="http://schemas.microsoft.com/office/drawing/2010/main" val="0"/>
              </a:ext>
            </a:extLst>
          </a:blip>
          <a:stretch>
            <a:fillRect/>
          </a:stretch>
        </p:blipFill>
        <p:spPr>
          <a:xfrm>
            <a:off x="7047250" y="332851"/>
            <a:ext cx="1639550" cy="457440"/>
          </a:xfrm>
          <a:prstGeom prst="rect">
            <a:avLst/>
          </a:prstGeom>
        </p:spPr>
      </p:pic>
    </p:spTree>
    <p:extLst>
      <p:ext uri="{BB962C8B-B14F-4D97-AF65-F5344CB8AC3E}">
        <p14:creationId xmlns:p14="http://schemas.microsoft.com/office/powerpoint/2010/main" val="2617599873"/>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77" r:id="rId3"/>
    <p:sldLayoutId id="2147483678" r:id="rId4"/>
    <p:sldLayoutId id="2147483680" r:id="rId5"/>
    <p:sldLayoutId id="2147483681" r:id="rId6"/>
    <p:sldLayoutId id="2147483683" r:id="rId7"/>
    <p:sldLayoutId id="2147483684" r:id="rId8"/>
    <p:sldLayoutId id="2147483686" r:id="rId9"/>
    <p:sldLayoutId id="2147483687" r:id="rId10"/>
    <p:sldLayoutId id="2147483652" r:id="rId11"/>
    <p:sldLayoutId id="2147483672" r:id="rId12"/>
    <p:sldLayoutId id="2147483661" r:id="rId13"/>
    <p:sldLayoutId id="2147483662" r:id="rId14"/>
    <p:sldLayoutId id="2147483665" r:id="rId15"/>
    <p:sldLayoutId id="2147483663" r:id="rId16"/>
    <p:sldLayoutId id="2147483664" r:id="rId17"/>
    <p:sldLayoutId id="2147483676" r:id="rId18"/>
    <p:sldLayoutId id="2147483666" r:id="rId19"/>
    <p:sldLayoutId id="2147483667" r:id="rId20"/>
    <p:sldLayoutId id="2147483669" r:id="rId21"/>
    <p:sldLayoutId id="2147483670" r:id="rId22"/>
    <p:sldLayoutId id="2147483668" r:id="rId23"/>
    <p:sldLayoutId id="2147483671" r:id="rId24"/>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982663" indent="-623888"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p:txBody>
          <a:bodyPr/>
          <a:lstStyle/>
          <a:p>
            <a:r>
              <a:rPr lang="de-AT" dirty="0"/>
              <a:t>Ein Patient mit Thoraxschmerzen</a:t>
            </a:r>
          </a:p>
        </p:txBody>
      </p:sp>
      <p:sp>
        <p:nvSpPr>
          <p:cNvPr id="13" name="Subtitle 12"/>
          <p:cNvSpPr>
            <a:spLocks noGrp="1"/>
          </p:cNvSpPr>
          <p:nvPr>
            <p:ph type="subTitle" idx="1"/>
          </p:nvPr>
        </p:nvSpPr>
        <p:spPr/>
        <p:txBody>
          <a:bodyPr>
            <a:normAutofit/>
          </a:bodyPr>
          <a:lstStyle/>
          <a:p>
            <a:r>
              <a:rPr lang="de-AT" sz="1400" dirty="0"/>
              <a:t>Dr. Florian Pöggsteiner</a:t>
            </a:r>
          </a:p>
          <a:p>
            <a:r>
              <a:rPr lang="de-AT" sz="1400" dirty="0"/>
              <a:t>Zentrale Notfallambulanz</a:t>
            </a:r>
          </a:p>
        </p:txBody>
      </p:sp>
    </p:spTree>
    <p:extLst>
      <p:ext uri="{BB962C8B-B14F-4D97-AF65-F5344CB8AC3E}">
        <p14:creationId xmlns:p14="http://schemas.microsoft.com/office/powerpoint/2010/main" val="1347697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1127760"/>
            <a:ext cx="7589520" cy="1112520"/>
          </a:xfrm>
        </p:spPr>
        <p:txBody>
          <a:bodyPr>
            <a:normAutofit/>
          </a:bodyPr>
          <a:lstStyle/>
          <a:p>
            <a:r>
              <a:rPr lang="de-AT" dirty="0"/>
              <a:t>Hypertensiver Notfall</a:t>
            </a:r>
          </a:p>
        </p:txBody>
      </p:sp>
      <p:sp>
        <p:nvSpPr>
          <p:cNvPr id="5" name="Text Placeholder 4"/>
          <p:cNvSpPr>
            <a:spLocks noGrp="1"/>
          </p:cNvSpPr>
          <p:nvPr>
            <p:ph type="body" sz="quarter" idx="13"/>
          </p:nvPr>
        </p:nvSpPr>
        <p:spPr>
          <a:xfrm>
            <a:off x="838200" y="2240280"/>
            <a:ext cx="7391400" cy="3749039"/>
          </a:xfrm>
        </p:spPr>
        <p:txBody>
          <a:bodyPr/>
          <a:lstStyle/>
          <a:p>
            <a:pPr marL="0" indent="0">
              <a:spcBef>
                <a:spcPts val="1200"/>
              </a:spcBef>
              <a:buNone/>
            </a:pPr>
            <a:r>
              <a:rPr lang="de-AT" dirty="0"/>
              <a:t>Akuter Nierenschaden</a:t>
            </a:r>
          </a:p>
          <a:p>
            <a:pPr marL="0" indent="0">
              <a:spcBef>
                <a:spcPts val="1200"/>
              </a:spcBef>
              <a:buNone/>
            </a:pPr>
            <a:endParaRPr lang="de-AT" dirty="0"/>
          </a:p>
          <a:p>
            <a:pPr marL="0" indent="0">
              <a:spcBef>
                <a:spcPts val="1200"/>
              </a:spcBef>
              <a:buNone/>
            </a:pPr>
            <a:r>
              <a:rPr lang="de-AT" dirty="0"/>
              <a:t>Therapie in ZNA:</a:t>
            </a:r>
          </a:p>
          <a:p>
            <a:pPr marL="0" indent="0">
              <a:spcBef>
                <a:spcPts val="1200"/>
              </a:spcBef>
              <a:buNone/>
            </a:pPr>
            <a:r>
              <a:rPr lang="de-AT" dirty="0"/>
              <a:t>12,5mg </a:t>
            </a:r>
            <a:r>
              <a:rPr lang="de-AT" dirty="0" err="1"/>
              <a:t>Ebrantil</a:t>
            </a:r>
            <a:r>
              <a:rPr lang="de-AT" dirty="0"/>
              <a:t> -&gt; 110 </a:t>
            </a:r>
            <a:r>
              <a:rPr lang="de-AT" dirty="0" err="1"/>
              <a:t>mmHg</a:t>
            </a:r>
            <a:r>
              <a:rPr lang="de-AT" dirty="0"/>
              <a:t> systolisch </a:t>
            </a:r>
          </a:p>
          <a:p>
            <a:pPr marL="0" indent="0">
              <a:spcBef>
                <a:spcPts val="1200"/>
              </a:spcBef>
              <a:buNone/>
            </a:pPr>
            <a:r>
              <a:rPr lang="de-AT" dirty="0"/>
              <a:t>Rascher erneuter Anstieg auf &gt; 230mmHg </a:t>
            </a:r>
          </a:p>
        </p:txBody>
      </p:sp>
    </p:spTree>
    <p:extLst>
      <p:ext uri="{BB962C8B-B14F-4D97-AF65-F5344CB8AC3E}">
        <p14:creationId xmlns:p14="http://schemas.microsoft.com/office/powerpoint/2010/main" val="220290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127760"/>
            <a:ext cx="7589520" cy="1112520"/>
          </a:xfrm>
        </p:spPr>
        <p:txBody>
          <a:bodyPr>
            <a:normAutofit/>
          </a:bodyPr>
          <a:lstStyle/>
          <a:p>
            <a:r>
              <a:rPr lang="de-AT" dirty="0"/>
              <a:t>Weitere Befunderhebung</a:t>
            </a:r>
          </a:p>
        </p:txBody>
      </p:sp>
      <p:sp>
        <p:nvSpPr>
          <p:cNvPr id="5" name="Text Placeholder 4"/>
          <p:cNvSpPr>
            <a:spLocks noGrp="1"/>
          </p:cNvSpPr>
          <p:nvPr>
            <p:ph type="body" sz="quarter" idx="13"/>
          </p:nvPr>
        </p:nvSpPr>
        <p:spPr>
          <a:xfrm>
            <a:off x="838200" y="2240280"/>
            <a:ext cx="7391400" cy="3749039"/>
          </a:xfrm>
        </p:spPr>
        <p:txBody>
          <a:bodyPr/>
          <a:lstStyle/>
          <a:p>
            <a:pPr marL="0" indent="0">
              <a:spcBef>
                <a:spcPts val="1200"/>
              </a:spcBef>
              <a:buNone/>
            </a:pPr>
            <a:r>
              <a:rPr lang="de-AT" dirty="0"/>
              <a:t>CT </a:t>
            </a:r>
            <a:r>
              <a:rPr lang="de-AT" dirty="0" err="1"/>
              <a:t>Angio</a:t>
            </a:r>
            <a:r>
              <a:rPr lang="de-AT" dirty="0"/>
              <a:t> zum </a:t>
            </a:r>
            <a:r>
              <a:rPr lang="de-AT" dirty="0" err="1"/>
              <a:t>Dissektionsausschluss</a:t>
            </a:r>
            <a:endParaRPr lang="de-AT" dirty="0"/>
          </a:p>
        </p:txBody>
      </p:sp>
    </p:spTree>
    <p:extLst>
      <p:ext uri="{BB962C8B-B14F-4D97-AF65-F5344CB8AC3E}">
        <p14:creationId xmlns:p14="http://schemas.microsoft.com/office/powerpoint/2010/main" val="3497304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127760"/>
            <a:ext cx="7589520" cy="1112520"/>
          </a:xfrm>
        </p:spPr>
        <p:txBody>
          <a:bodyPr>
            <a:normAutofit/>
          </a:bodyPr>
          <a:lstStyle/>
          <a:p>
            <a:r>
              <a:rPr lang="de-AT" dirty="0"/>
              <a:t>CT </a:t>
            </a:r>
            <a:r>
              <a:rPr lang="de-AT" dirty="0" err="1"/>
              <a:t>Angio</a:t>
            </a:r>
            <a:endParaRPr lang="de-AT" dirty="0"/>
          </a:p>
        </p:txBody>
      </p:sp>
      <p:sp>
        <p:nvSpPr>
          <p:cNvPr id="5" name="Text Placeholder 4"/>
          <p:cNvSpPr>
            <a:spLocks noGrp="1"/>
          </p:cNvSpPr>
          <p:nvPr>
            <p:ph type="body" sz="quarter" idx="13"/>
          </p:nvPr>
        </p:nvSpPr>
        <p:spPr>
          <a:xfrm>
            <a:off x="838200" y="2240280"/>
            <a:ext cx="7391400" cy="3749039"/>
          </a:xfrm>
        </p:spPr>
        <p:txBody>
          <a:bodyPr/>
          <a:lstStyle/>
          <a:p>
            <a:pPr marL="0" indent="0">
              <a:spcBef>
                <a:spcPts val="1200"/>
              </a:spcBef>
              <a:buNone/>
            </a:pPr>
            <a:r>
              <a:rPr lang="de-AT" dirty="0"/>
              <a:t>Keine Aortendissektion</a:t>
            </a:r>
          </a:p>
          <a:p>
            <a:pPr marL="0" indent="0">
              <a:spcBef>
                <a:spcPts val="1200"/>
              </a:spcBef>
              <a:buNone/>
            </a:pPr>
            <a:r>
              <a:rPr lang="de-AT" dirty="0"/>
              <a:t>Keine </a:t>
            </a:r>
            <a:r>
              <a:rPr lang="de-AT" dirty="0" err="1"/>
              <a:t>Ösophagusruptur</a:t>
            </a:r>
            <a:endParaRPr lang="de-AT" dirty="0"/>
          </a:p>
          <a:p>
            <a:pPr marL="0" indent="0">
              <a:spcBef>
                <a:spcPts val="1200"/>
              </a:spcBef>
              <a:buNone/>
            </a:pPr>
            <a:r>
              <a:rPr lang="de-AT" dirty="0"/>
              <a:t>Kein Pneumothorax</a:t>
            </a:r>
          </a:p>
          <a:p>
            <a:pPr marL="0" indent="0">
              <a:spcBef>
                <a:spcPts val="1200"/>
              </a:spcBef>
              <a:buNone/>
            </a:pPr>
            <a:r>
              <a:rPr lang="de-AT" dirty="0"/>
              <a:t>Keine PAE</a:t>
            </a:r>
          </a:p>
          <a:p>
            <a:pPr marL="0" indent="0">
              <a:spcBef>
                <a:spcPts val="1200"/>
              </a:spcBef>
              <a:buNone/>
            </a:pPr>
            <a:endParaRPr lang="de-AT" dirty="0"/>
          </a:p>
          <a:p>
            <a:pPr marL="0" indent="0">
              <a:spcBef>
                <a:spcPts val="1200"/>
              </a:spcBef>
              <a:buNone/>
            </a:pPr>
            <a:endParaRPr lang="de-AT" dirty="0"/>
          </a:p>
          <a:p>
            <a:pPr marL="0" indent="0">
              <a:spcBef>
                <a:spcPts val="1200"/>
              </a:spcBef>
              <a:buNone/>
            </a:pPr>
            <a:endParaRPr lang="de-AT" dirty="0"/>
          </a:p>
          <a:p>
            <a:pPr marL="0" indent="0">
              <a:spcBef>
                <a:spcPts val="1200"/>
              </a:spcBef>
              <a:buNone/>
            </a:pPr>
            <a:endParaRPr lang="de-AT" dirty="0"/>
          </a:p>
          <a:p>
            <a:pPr marL="0" indent="0">
              <a:spcBef>
                <a:spcPts val="1200"/>
              </a:spcBef>
              <a:buNone/>
            </a:pPr>
            <a:endParaRPr lang="de-AT" dirty="0"/>
          </a:p>
          <a:p>
            <a:pPr marL="0" indent="0">
              <a:spcBef>
                <a:spcPts val="1200"/>
              </a:spcBef>
              <a:buNone/>
            </a:pPr>
            <a:endParaRPr lang="de-AT" dirty="0"/>
          </a:p>
          <a:p>
            <a:pPr marL="0" indent="0">
              <a:spcBef>
                <a:spcPts val="1200"/>
              </a:spcBef>
              <a:buNone/>
            </a:pPr>
            <a:r>
              <a:rPr lang="de-AT" dirty="0"/>
              <a:t>Ev. Bilderklärung</a:t>
            </a:r>
          </a:p>
        </p:txBody>
      </p:sp>
    </p:spTree>
    <p:extLst>
      <p:ext uri="{BB962C8B-B14F-4D97-AF65-F5344CB8AC3E}">
        <p14:creationId xmlns:p14="http://schemas.microsoft.com/office/powerpoint/2010/main" val="1292233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127760"/>
            <a:ext cx="7589520" cy="1112520"/>
          </a:xfrm>
        </p:spPr>
        <p:txBody>
          <a:bodyPr>
            <a:normAutofit/>
          </a:bodyPr>
          <a:lstStyle/>
          <a:p>
            <a:r>
              <a:rPr lang="de-AT" dirty="0"/>
              <a:t>CT </a:t>
            </a:r>
            <a:r>
              <a:rPr lang="de-AT" dirty="0" err="1"/>
              <a:t>Angio</a:t>
            </a:r>
            <a:endParaRPr lang="de-AT" dirty="0"/>
          </a:p>
        </p:txBody>
      </p:sp>
      <p:sp>
        <p:nvSpPr>
          <p:cNvPr id="5" name="Text Placeholder 4"/>
          <p:cNvSpPr>
            <a:spLocks noGrp="1"/>
          </p:cNvSpPr>
          <p:nvPr>
            <p:ph type="body" sz="quarter" idx="13"/>
          </p:nvPr>
        </p:nvSpPr>
        <p:spPr>
          <a:xfrm>
            <a:off x="838200" y="2240280"/>
            <a:ext cx="7391400" cy="3749039"/>
          </a:xfrm>
        </p:spPr>
        <p:txBody>
          <a:bodyPr/>
          <a:lstStyle/>
          <a:p>
            <a:pPr marL="0" indent="0">
              <a:spcBef>
                <a:spcPts val="1200"/>
              </a:spcBef>
              <a:buNone/>
            </a:pPr>
            <a:r>
              <a:rPr lang="de-AT" dirty="0"/>
              <a:t>Keine Aortendissektion</a:t>
            </a:r>
          </a:p>
          <a:p>
            <a:pPr marL="0" indent="0">
              <a:spcBef>
                <a:spcPts val="1200"/>
              </a:spcBef>
              <a:buNone/>
            </a:pPr>
            <a:r>
              <a:rPr lang="de-AT" dirty="0"/>
              <a:t>Keine </a:t>
            </a:r>
            <a:r>
              <a:rPr lang="de-AT" dirty="0" err="1"/>
              <a:t>Ösophagusruptur</a:t>
            </a:r>
            <a:endParaRPr lang="de-AT" dirty="0"/>
          </a:p>
          <a:p>
            <a:pPr marL="0" indent="0">
              <a:spcBef>
                <a:spcPts val="1200"/>
              </a:spcBef>
              <a:buNone/>
            </a:pPr>
            <a:r>
              <a:rPr lang="de-AT" dirty="0"/>
              <a:t>Kein Pneumothorax</a:t>
            </a:r>
          </a:p>
          <a:p>
            <a:pPr marL="0" indent="0">
              <a:spcBef>
                <a:spcPts val="1200"/>
              </a:spcBef>
              <a:buNone/>
            </a:pPr>
            <a:r>
              <a:rPr lang="de-AT" dirty="0"/>
              <a:t>Keine PAE</a:t>
            </a:r>
          </a:p>
          <a:p>
            <a:pPr marL="0" indent="0">
              <a:spcBef>
                <a:spcPts val="1200"/>
              </a:spcBef>
              <a:buNone/>
            </a:pPr>
            <a:r>
              <a:rPr lang="de-AT" b="1" dirty="0"/>
              <a:t>Raumforderung im Bereich der rechten Nebenniere</a:t>
            </a:r>
          </a:p>
          <a:p>
            <a:pPr marL="0" indent="0">
              <a:spcBef>
                <a:spcPts val="1200"/>
              </a:spcBef>
              <a:buNone/>
            </a:pPr>
            <a:endParaRPr lang="de-AT" dirty="0"/>
          </a:p>
          <a:p>
            <a:pPr marL="0" indent="0">
              <a:spcBef>
                <a:spcPts val="1200"/>
              </a:spcBef>
              <a:buNone/>
            </a:pPr>
            <a:endParaRPr lang="de-AT" dirty="0"/>
          </a:p>
          <a:p>
            <a:pPr marL="0" indent="0">
              <a:spcBef>
                <a:spcPts val="1200"/>
              </a:spcBef>
              <a:buNone/>
            </a:pPr>
            <a:endParaRPr lang="de-AT" dirty="0"/>
          </a:p>
          <a:p>
            <a:pPr marL="0" indent="0">
              <a:spcBef>
                <a:spcPts val="1200"/>
              </a:spcBef>
              <a:buNone/>
            </a:pPr>
            <a:endParaRPr lang="de-AT" dirty="0"/>
          </a:p>
          <a:p>
            <a:pPr marL="0" indent="0">
              <a:spcBef>
                <a:spcPts val="1200"/>
              </a:spcBef>
              <a:buNone/>
            </a:pPr>
            <a:endParaRPr lang="de-AT" dirty="0"/>
          </a:p>
          <a:p>
            <a:pPr marL="0" indent="0">
              <a:spcBef>
                <a:spcPts val="1200"/>
              </a:spcBef>
              <a:buNone/>
            </a:pPr>
            <a:r>
              <a:rPr lang="de-AT" dirty="0"/>
              <a:t>Ev. Bilderklärung</a:t>
            </a:r>
          </a:p>
        </p:txBody>
      </p:sp>
    </p:spTree>
    <p:extLst>
      <p:ext uri="{BB962C8B-B14F-4D97-AF65-F5344CB8AC3E}">
        <p14:creationId xmlns:p14="http://schemas.microsoft.com/office/powerpoint/2010/main" val="956085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127760"/>
            <a:ext cx="7589520" cy="1112520"/>
          </a:xfrm>
        </p:spPr>
        <p:txBody>
          <a:bodyPr>
            <a:normAutofit/>
          </a:bodyPr>
          <a:lstStyle/>
          <a:p>
            <a:r>
              <a:rPr lang="de-AT" dirty="0"/>
              <a:t>CT </a:t>
            </a:r>
            <a:r>
              <a:rPr lang="de-AT" dirty="0" err="1"/>
              <a:t>Angio</a:t>
            </a:r>
            <a:endParaRPr lang="de-AT" dirty="0"/>
          </a:p>
        </p:txBody>
      </p:sp>
      <p:sp>
        <p:nvSpPr>
          <p:cNvPr id="5" name="Text Placeholder 4"/>
          <p:cNvSpPr>
            <a:spLocks noGrp="1"/>
          </p:cNvSpPr>
          <p:nvPr>
            <p:ph type="body" sz="quarter" idx="13"/>
          </p:nvPr>
        </p:nvSpPr>
        <p:spPr>
          <a:xfrm>
            <a:off x="838200" y="2240280"/>
            <a:ext cx="7391400" cy="3749039"/>
          </a:xfrm>
        </p:spPr>
        <p:txBody>
          <a:bodyPr/>
          <a:lstStyle/>
          <a:p>
            <a:pPr marL="0" indent="0">
              <a:spcBef>
                <a:spcPts val="1200"/>
              </a:spcBef>
              <a:buNone/>
            </a:pPr>
            <a:endParaRPr lang="de-AT" dirty="0"/>
          </a:p>
          <a:p>
            <a:pPr marL="0" indent="0">
              <a:spcBef>
                <a:spcPts val="1200"/>
              </a:spcBef>
              <a:buNone/>
            </a:pPr>
            <a:endParaRPr lang="de-AT" dirty="0"/>
          </a:p>
          <a:p>
            <a:pPr marL="0" indent="0">
              <a:spcBef>
                <a:spcPts val="1200"/>
              </a:spcBef>
              <a:buNone/>
            </a:pPr>
            <a:endParaRPr lang="de-AT" dirty="0"/>
          </a:p>
          <a:p>
            <a:pPr marL="0" indent="0">
              <a:spcBef>
                <a:spcPts val="1200"/>
              </a:spcBef>
              <a:buNone/>
            </a:pPr>
            <a:endParaRPr lang="de-AT" dirty="0"/>
          </a:p>
          <a:p>
            <a:pPr marL="0" indent="0">
              <a:spcBef>
                <a:spcPts val="1200"/>
              </a:spcBef>
              <a:buNone/>
            </a:pPr>
            <a:endParaRPr lang="de-AT" dirty="0"/>
          </a:p>
          <a:p>
            <a:pPr marL="0" indent="0">
              <a:spcBef>
                <a:spcPts val="1200"/>
              </a:spcBef>
              <a:buNone/>
            </a:pPr>
            <a:endParaRPr lang="de-AT" dirty="0"/>
          </a:p>
        </p:txBody>
      </p:sp>
      <p:pic>
        <p:nvPicPr>
          <p:cNvPr id="6" name="Grafik 5">
            <a:extLst>
              <a:ext uri="{FF2B5EF4-FFF2-40B4-BE49-F238E27FC236}">
                <a16:creationId xmlns:a16="http://schemas.microsoft.com/office/drawing/2014/main" id="{8DA6AE26-FDBB-46C9-BFDF-06242524D594}"/>
              </a:ext>
            </a:extLst>
          </p:cNvPr>
          <p:cNvPicPr>
            <a:picLocks noChangeAspect="1"/>
          </p:cNvPicPr>
          <p:nvPr/>
        </p:nvPicPr>
        <p:blipFill rotWithShape="1">
          <a:blip r:embed="rId3"/>
          <a:srcRect t="11392" b="19783"/>
          <a:stretch/>
        </p:blipFill>
        <p:spPr>
          <a:xfrm>
            <a:off x="1881446" y="1587882"/>
            <a:ext cx="5381107" cy="4938150"/>
          </a:xfrm>
          <a:prstGeom prst="rect">
            <a:avLst/>
          </a:prstGeom>
        </p:spPr>
      </p:pic>
    </p:spTree>
    <p:extLst>
      <p:ext uri="{BB962C8B-B14F-4D97-AF65-F5344CB8AC3E}">
        <p14:creationId xmlns:p14="http://schemas.microsoft.com/office/powerpoint/2010/main" val="4105959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127760"/>
            <a:ext cx="7589520" cy="1112520"/>
          </a:xfrm>
        </p:spPr>
        <p:txBody>
          <a:bodyPr>
            <a:normAutofit/>
          </a:bodyPr>
          <a:lstStyle/>
          <a:p>
            <a:r>
              <a:rPr lang="de-AT" dirty="0"/>
              <a:t>CT </a:t>
            </a:r>
            <a:r>
              <a:rPr lang="de-AT" dirty="0" err="1"/>
              <a:t>Angio</a:t>
            </a:r>
            <a:endParaRPr lang="de-AT" dirty="0"/>
          </a:p>
        </p:txBody>
      </p:sp>
      <p:sp>
        <p:nvSpPr>
          <p:cNvPr id="5" name="Text Placeholder 4"/>
          <p:cNvSpPr>
            <a:spLocks noGrp="1"/>
          </p:cNvSpPr>
          <p:nvPr>
            <p:ph type="body" sz="quarter" idx="13"/>
          </p:nvPr>
        </p:nvSpPr>
        <p:spPr>
          <a:xfrm>
            <a:off x="838200" y="2240280"/>
            <a:ext cx="7391400" cy="3749039"/>
          </a:xfrm>
        </p:spPr>
        <p:txBody>
          <a:bodyPr/>
          <a:lstStyle/>
          <a:p>
            <a:pPr marL="0" indent="0">
              <a:spcBef>
                <a:spcPts val="1200"/>
              </a:spcBef>
              <a:buNone/>
            </a:pPr>
            <a:endParaRPr lang="de-AT" dirty="0"/>
          </a:p>
          <a:p>
            <a:pPr marL="0" indent="0">
              <a:spcBef>
                <a:spcPts val="1200"/>
              </a:spcBef>
              <a:buNone/>
            </a:pPr>
            <a:endParaRPr lang="de-AT" dirty="0"/>
          </a:p>
          <a:p>
            <a:pPr marL="0" indent="0">
              <a:spcBef>
                <a:spcPts val="1200"/>
              </a:spcBef>
              <a:buNone/>
            </a:pPr>
            <a:endParaRPr lang="de-AT" dirty="0"/>
          </a:p>
          <a:p>
            <a:pPr marL="0" indent="0">
              <a:spcBef>
                <a:spcPts val="1200"/>
              </a:spcBef>
              <a:buNone/>
            </a:pPr>
            <a:endParaRPr lang="de-AT" dirty="0"/>
          </a:p>
          <a:p>
            <a:pPr marL="0" indent="0">
              <a:spcBef>
                <a:spcPts val="1200"/>
              </a:spcBef>
              <a:buNone/>
            </a:pPr>
            <a:endParaRPr lang="de-AT" dirty="0"/>
          </a:p>
          <a:p>
            <a:pPr marL="0" indent="0">
              <a:spcBef>
                <a:spcPts val="1200"/>
              </a:spcBef>
              <a:buNone/>
            </a:pPr>
            <a:endParaRPr lang="de-AT" dirty="0"/>
          </a:p>
        </p:txBody>
      </p:sp>
      <p:pic>
        <p:nvPicPr>
          <p:cNvPr id="6" name="Grafik 5">
            <a:extLst>
              <a:ext uri="{FF2B5EF4-FFF2-40B4-BE49-F238E27FC236}">
                <a16:creationId xmlns:a16="http://schemas.microsoft.com/office/drawing/2014/main" id="{8DA6AE26-FDBB-46C9-BFDF-06242524D594}"/>
              </a:ext>
            </a:extLst>
          </p:cNvPr>
          <p:cNvPicPr>
            <a:picLocks noChangeAspect="1"/>
          </p:cNvPicPr>
          <p:nvPr/>
        </p:nvPicPr>
        <p:blipFill rotWithShape="1">
          <a:blip r:embed="rId3"/>
          <a:srcRect t="11392" b="19783"/>
          <a:stretch/>
        </p:blipFill>
        <p:spPr>
          <a:xfrm>
            <a:off x="1881446" y="1587882"/>
            <a:ext cx="5381107" cy="4938150"/>
          </a:xfrm>
          <a:prstGeom prst="rect">
            <a:avLst/>
          </a:prstGeom>
        </p:spPr>
      </p:pic>
      <p:sp>
        <p:nvSpPr>
          <p:cNvPr id="2" name="Ellipse 1">
            <a:extLst>
              <a:ext uri="{FF2B5EF4-FFF2-40B4-BE49-F238E27FC236}">
                <a16:creationId xmlns:a16="http://schemas.microsoft.com/office/drawing/2014/main" id="{DB520816-1F8F-4038-8ED2-FE714C3BBD68}"/>
              </a:ext>
            </a:extLst>
          </p:cNvPr>
          <p:cNvSpPr/>
          <p:nvPr/>
        </p:nvSpPr>
        <p:spPr>
          <a:xfrm>
            <a:off x="3250096" y="4194313"/>
            <a:ext cx="1073425" cy="107580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606129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127760"/>
            <a:ext cx="7589520" cy="1112520"/>
          </a:xfrm>
        </p:spPr>
        <p:txBody>
          <a:bodyPr>
            <a:normAutofit fontScale="90000"/>
          </a:bodyPr>
          <a:lstStyle/>
          <a:p>
            <a:r>
              <a:rPr lang="de-AT" dirty="0"/>
              <a:t>Aufnahme auf Interne Intensiv bei hypertensivem Notfall mit V.a. Phäochromozytom</a:t>
            </a:r>
          </a:p>
        </p:txBody>
      </p:sp>
      <p:sp>
        <p:nvSpPr>
          <p:cNvPr id="5" name="Text Placeholder 4"/>
          <p:cNvSpPr>
            <a:spLocks noGrp="1"/>
          </p:cNvSpPr>
          <p:nvPr>
            <p:ph type="body" sz="quarter" idx="13"/>
          </p:nvPr>
        </p:nvSpPr>
        <p:spPr>
          <a:xfrm>
            <a:off x="838200" y="2240280"/>
            <a:ext cx="7391400" cy="3749039"/>
          </a:xfrm>
        </p:spPr>
        <p:txBody>
          <a:bodyPr/>
          <a:lstStyle/>
          <a:p>
            <a:pPr marL="0" indent="0">
              <a:spcBef>
                <a:spcPts val="1200"/>
              </a:spcBef>
              <a:buNone/>
            </a:pPr>
            <a:r>
              <a:rPr lang="de-AT" dirty="0"/>
              <a:t>Stabilisierung des Blutdruckes</a:t>
            </a:r>
          </a:p>
          <a:p>
            <a:pPr marL="0" indent="0">
              <a:spcBef>
                <a:spcPts val="1200"/>
              </a:spcBef>
              <a:buNone/>
            </a:pPr>
            <a:r>
              <a:rPr lang="de-AT" dirty="0"/>
              <a:t>Weitere Diagnostik </a:t>
            </a:r>
          </a:p>
          <a:p>
            <a:pPr marL="0" indent="0">
              <a:spcBef>
                <a:spcPts val="1200"/>
              </a:spcBef>
              <a:buNone/>
            </a:pPr>
            <a:endParaRPr lang="de-AT" dirty="0"/>
          </a:p>
          <a:p>
            <a:pPr marL="0" indent="0">
              <a:spcBef>
                <a:spcPts val="1200"/>
              </a:spcBef>
              <a:buNone/>
            </a:pPr>
            <a:endParaRPr lang="de-AT" dirty="0"/>
          </a:p>
          <a:p>
            <a:pPr marL="0" indent="0">
              <a:spcBef>
                <a:spcPts val="1200"/>
              </a:spcBef>
              <a:buNone/>
            </a:pPr>
            <a:endParaRPr lang="de-AT" dirty="0"/>
          </a:p>
          <a:p>
            <a:pPr marL="0" indent="0">
              <a:spcBef>
                <a:spcPts val="1200"/>
              </a:spcBef>
              <a:buNone/>
            </a:pPr>
            <a:endParaRPr lang="de-AT" dirty="0"/>
          </a:p>
        </p:txBody>
      </p:sp>
    </p:spTree>
    <p:extLst>
      <p:ext uri="{BB962C8B-B14F-4D97-AF65-F5344CB8AC3E}">
        <p14:creationId xmlns:p14="http://schemas.microsoft.com/office/powerpoint/2010/main" val="910811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de-AT" dirty="0"/>
              <a:t>Phäochromozytom</a:t>
            </a:r>
          </a:p>
        </p:txBody>
      </p:sp>
      <p:sp>
        <p:nvSpPr>
          <p:cNvPr id="5" name="Text Placeholder 4"/>
          <p:cNvSpPr>
            <a:spLocks noGrp="1"/>
          </p:cNvSpPr>
          <p:nvPr>
            <p:ph type="body" sz="quarter" idx="13"/>
          </p:nvPr>
        </p:nvSpPr>
        <p:spPr/>
        <p:txBody>
          <a:bodyPr/>
          <a:lstStyle/>
          <a:p>
            <a:pPr marL="0" indent="0">
              <a:spcBef>
                <a:spcPts val="1200"/>
              </a:spcBef>
              <a:buNone/>
            </a:pPr>
            <a:r>
              <a:rPr lang="de-AT" dirty="0"/>
              <a:t>Geht aus chromaffinen Zellen des Nebennierenmarks hervor</a:t>
            </a:r>
          </a:p>
          <a:p>
            <a:pPr marL="0" indent="0">
              <a:spcBef>
                <a:spcPts val="1200"/>
              </a:spcBef>
              <a:buNone/>
            </a:pPr>
            <a:r>
              <a:rPr lang="de-AT" dirty="0"/>
              <a:t>Geschätzte jährliche Inzidenz: 2-8 pro 1 Mio.</a:t>
            </a:r>
            <a:r>
              <a:rPr lang="de-AT" baseline="30000" dirty="0"/>
              <a:t>1</a:t>
            </a:r>
          </a:p>
          <a:p>
            <a:pPr marL="0" indent="0">
              <a:spcBef>
                <a:spcPts val="1200"/>
              </a:spcBef>
              <a:buNone/>
            </a:pPr>
            <a:r>
              <a:rPr lang="de-AT" dirty="0"/>
              <a:t>Meist sporadisches Auftreten</a:t>
            </a:r>
          </a:p>
          <a:p>
            <a:pPr marL="0" indent="0">
              <a:spcBef>
                <a:spcPts val="1200"/>
              </a:spcBef>
              <a:buNone/>
            </a:pPr>
            <a:r>
              <a:rPr lang="de-AT" dirty="0"/>
              <a:t>40% weisen eine familiäre Häufung auf</a:t>
            </a:r>
          </a:p>
          <a:p>
            <a:pPr marL="0" indent="0">
              <a:spcBef>
                <a:spcPts val="1200"/>
              </a:spcBef>
              <a:buNone/>
            </a:pPr>
            <a:endParaRPr lang="de-AT" dirty="0"/>
          </a:p>
          <a:p>
            <a:pPr marL="0" indent="0">
              <a:spcBef>
                <a:spcPts val="1200"/>
              </a:spcBef>
              <a:buNone/>
            </a:pPr>
            <a:endParaRPr lang="de-AT" dirty="0"/>
          </a:p>
          <a:p>
            <a:pPr marL="0" indent="0">
              <a:spcBef>
                <a:spcPts val="1200"/>
              </a:spcBef>
              <a:buNone/>
            </a:pPr>
            <a:endParaRPr lang="de-AT" dirty="0"/>
          </a:p>
          <a:p>
            <a:pPr marL="0" indent="0">
              <a:spcBef>
                <a:spcPts val="1200"/>
              </a:spcBef>
              <a:buNone/>
            </a:pPr>
            <a:r>
              <a:rPr lang="de-AT" sz="900" baseline="30000" dirty="0"/>
              <a:t>1</a:t>
            </a:r>
            <a:r>
              <a:rPr lang="de-AT" sz="900" dirty="0"/>
              <a:t> Deutsche Gesellschaft f. Endokrinologie</a:t>
            </a:r>
          </a:p>
        </p:txBody>
      </p:sp>
    </p:spTree>
    <p:extLst>
      <p:ext uri="{BB962C8B-B14F-4D97-AF65-F5344CB8AC3E}">
        <p14:creationId xmlns:p14="http://schemas.microsoft.com/office/powerpoint/2010/main" val="1772448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de-AT" dirty="0"/>
              <a:t>Phäochromozytom Symptome</a:t>
            </a:r>
          </a:p>
        </p:txBody>
      </p:sp>
      <p:sp>
        <p:nvSpPr>
          <p:cNvPr id="5" name="Text Placeholder 4"/>
          <p:cNvSpPr>
            <a:spLocks noGrp="1"/>
          </p:cNvSpPr>
          <p:nvPr>
            <p:ph type="body" sz="quarter" idx="13"/>
          </p:nvPr>
        </p:nvSpPr>
        <p:spPr/>
        <p:txBody>
          <a:bodyPr/>
          <a:lstStyle/>
          <a:p>
            <a:pPr marL="0" indent="0">
              <a:spcBef>
                <a:spcPts val="1200"/>
              </a:spcBef>
              <a:buNone/>
            </a:pPr>
            <a:r>
              <a:rPr lang="de-AT" dirty="0"/>
              <a:t>Klassische Trias </a:t>
            </a:r>
          </a:p>
          <a:p>
            <a:pPr marL="0" indent="0">
              <a:spcBef>
                <a:spcPts val="1200"/>
              </a:spcBef>
              <a:buNone/>
            </a:pPr>
            <a:r>
              <a:rPr lang="de-AT" dirty="0"/>
              <a:t>	- episodische Kopfschmerzen 70-90% </a:t>
            </a:r>
          </a:p>
          <a:p>
            <a:pPr marL="0" indent="0">
              <a:spcBef>
                <a:spcPts val="1200"/>
              </a:spcBef>
              <a:buNone/>
            </a:pPr>
            <a:r>
              <a:rPr lang="de-AT" dirty="0"/>
              <a:t>	- Schwitzen 60-70% </a:t>
            </a:r>
          </a:p>
          <a:p>
            <a:pPr marL="0" indent="0">
              <a:spcBef>
                <a:spcPts val="1200"/>
              </a:spcBef>
              <a:buNone/>
            </a:pPr>
            <a:r>
              <a:rPr lang="de-AT" dirty="0"/>
              <a:t>	- Tachykardie 50-70%</a:t>
            </a:r>
          </a:p>
          <a:p>
            <a:pPr marL="0" indent="0">
              <a:spcBef>
                <a:spcPts val="1200"/>
              </a:spcBef>
              <a:buNone/>
            </a:pPr>
            <a:r>
              <a:rPr lang="de-AT" dirty="0"/>
              <a:t>Bluthochdruck 80-100%</a:t>
            </a:r>
          </a:p>
          <a:p>
            <a:pPr marL="0" indent="0">
              <a:spcBef>
                <a:spcPts val="1200"/>
              </a:spcBef>
              <a:buNone/>
            </a:pPr>
            <a:r>
              <a:rPr lang="de-AT" sz="1600" dirty="0"/>
              <a:t>Weniger häufige Zeichen: orthostatische Hypotonie, Gewichtsverlust, Polyurie, Polydipsie, BSG↑, Insulinresistenz, Hyperglykämie, Leukozytose, sekundäre </a:t>
            </a:r>
            <a:r>
              <a:rPr lang="de-AT" sz="1600" dirty="0" err="1"/>
              <a:t>Erythrozytose</a:t>
            </a:r>
            <a:r>
              <a:rPr lang="de-AT" sz="1600" dirty="0"/>
              <a:t> durch Überproduktion von Erythropoietin</a:t>
            </a:r>
          </a:p>
          <a:p>
            <a:pPr marL="0" indent="0">
              <a:spcBef>
                <a:spcPts val="1200"/>
              </a:spcBef>
              <a:buNone/>
            </a:pPr>
            <a:endParaRPr lang="de-AT" dirty="0"/>
          </a:p>
          <a:p>
            <a:pPr marL="0" indent="0">
              <a:spcBef>
                <a:spcPts val="1200"/>
              </a:spcBef>
              <a:buNone/>
            </a:pPr>
            <a:endParaRPr lang="de-AT" dirty="0"/>
          </a:p>
        </p:txBody>
      </p:sp>
    </p:spTree>
    <p:extLst>
      <p:ext uri="{BB962C8B-B14F-4D97-AF65-F5344CB8AC3E}">
        <p14:creationId xmlns:p14="http://schemas.microsoft.com/office/powerpoint/2010/main" val="3441755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de-AT" dirty="0"/>
              <a:t>Phäochromozytom Diagnostik u. Therapie</a:t>
            </a:r>
          </a:p>
        </p:txBody>
      </p:sp>
      <p:sp>
        <p:nvSpPr>
          <p:cNvPr id="5" name="Text Placeholder 4"/>
          <p:cNvSpPr>
            <a:spLocks noGrp="1"/>
          </p:cNvSpPr>
          <p:nvPr>
            <p:ph type="body" sz="quarter" idx="13"/>
          </p:nvPr>
        </p:nvSpPr>
        <p:spPr/>
        <p:txBody>
          <a:bodyPr/>
          <a:lstStyle/>
          <a:p>
            <a:pPr marL="0" indent="0">
              <a:spcBef>
                <a:spcPts val="1200"/>
              </a:spcBef>
              <a:buNone/>
            </a:pPr>
            <a:endParaRPr lang="de-AT" dirty="0"/>
          </a:p>
          <a:p>
            <a:pPr marL="0" indent="0">
              <a:spcBef>
                <a:spcPts val="1200"/>
              </a:spcBef>
              <a:buNone/>
            </a:pPr>
            <a:endParaRPr lang="de-AT" dirty="0"/>
          </a:p>
          <a:p>
            <a:pPr marL="0" indent="0">
              <a:spcBef>
                <a:spcPts val="1200"/>
              </a:spcBef>
              <a:buNone/>
            </a:pPr>
            <a:endParaRPr lang="de-AT" dirty="0"/>
          </a:p>
        </p:txBody>
      </p:sp>
      <p:pic>
        <p:nvPicPr>
          <p:cNvPr id="3" name="Grafik 2">
            <a:extLst>
              <a:ext uri="{FF2B5EF4-FFF2-40B4-BE49-F238E27FC236}">
                <a16:creationId xmlns:a16="http://schemas.microsoft.com/office/drawing/2014/main" id="{DAD0E9CF-FB4F-4677-8540-BC97E670752E}"/>
              </a:ext>
            </a:extLst>
          </p:cNvPr>
          <p:cNvPicPr>
            <a:picLocks noChangeAspect="1"/>
          </p:cNvPicPr>
          <p:nvPr/>
        </p:nvPicPr>
        <p:blipFill rotWithShape="1">
          <a:blip r:embed="rId3"/>
          <a:srcRect t="1" b="63685"/>
          <a:stretch/>
        </p:blipFill>
        <p:spPr>
          <a:xfrm>
            <a:off x="1543952" y="1846106"/>
            <a:ext cx="6056095" cy="4603856"/>
          </a:xfrm>
          <a:prstGeom prst="rect">
            <a:avLst/>
          </a:prstGeom>
        </p:spPr>
      </p:pic>
    </p:spTree>
    <p:extLst>
      <p:ext uri="{BB962C8B-B14F-4D97-AF65-F5344CB8AC3E}">
        <p14:creationId xmlns:p14="http://schemas.microsoft.com/office/powerpoint/2010/main" val="3191105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127760"/>
            <a:ext cx="7589520" cy="1112520"/>
          </a:xfrm>
        </p:spPr>
        <p:txBody>
          <a:bodyPr>
            <a:normAutofit/>
          </a:bodyPr>
          <a:lstStyle/>
          <a:p>
            <a:r>
              <a:rPr lang="de-AT" dirty="0"/>
              <a:t>Anamnese</a:t>
            </a:r>
          </a:p>
        </p:txBody>
      </p:sp>
      <p:sp>
        <p:nvSpPr>
          <p:cNvPr id="5" name="Text Placeholder 4"/>
          <p:cNvSpPr>
            <a:spLocks noGrp="1"/>
          </p:cNvSpPr>
          <p:nvPr>
            <p:ph type="body" sz="quarter" idx="13"/>
          </p:nvPr>
        </p:nvSpPr>
        <p:spPr>
          <a:xfrm>
            <a:off x="838200" y="2240280"/>
            <a:ext cx="7391400" cy="3749039"/>
          </a:xfrm>
        </p:spPr>
        <p:txBody>
          <a:bodyPr/>
          <a:lstStyle/>
          <a:p>
            <a:pPr marL="0" indent="0">
              <a:spcBef>
                <a:spcPts val="1200"/>
              </a:spcBef>
              <a:buNone/>
            </a:pPr>
            <a:r>
              <a:rPr lang="de-AT" dirty="0"/>
              <a:t>55 jähriger Patient wird um 17:45 vorstellig</a:t>
            </a:r>
          </a:p>
          <a:p>
            <a:pPr marL="0" indent="0">
              <a:spcBef>
                <a:spcPts val="1200"/>
              </a:spcBef>
              <a:buNone/>
            </a:pPr>
            <a:r>
              <a:rPr lang="de-AT" dirty="0"/>
              <a:t>Akute Thorax- und Rückenschmerzen</a:t>
            </a:r>
          </a:p>
          <a:p>
            <a:pPr marL="0" indent="0">
              <a:spcBef>
                <a:spcPts val="1200"/>
              </a:spcBef>
              <a:buNone/>
            </a:pPr>
            <a:r>
              <a:rPr lang="de-AT" dirty="0"/>
              <a:t>Erbrechen </a:t>
            </a:r>
          </a:p>
          <a:p>
            <a:pPr marL="0" indent="0">
              <a:spcBef>
                <a:spcPts val="1200"/>
              </a:spcBef>
              <a:buNone/>
            </a:pPr>
            <a:r>
              <a:rPr lang="de-AT" dirty="0"/>
              <a:t>Zusätzlich seit 17 Uhr akute Atembeschwerden</a:t>
            </a:r>
          </a:p>
          <a:p>
            <a:pPr marL="0" indent="0">
              <a:spcBef>
                <a:spcPts val="1200"/>
              </a:spcBef>
              <a:buNone/>
            </a:pPr>
            <a:endParaRPr lang="de-AT" dirty="0"/>
          </a:p>
          <a:p>
            <a:pPr marL="0" indent="0">
              <a:spcBef>
                <a:spcPts val="1200"/>
              </a:spcBef>
              <a:buNone/>
            </a:pPr>
            <a:r>
              <a:rPr lang="de-AT" dirty="0"/>
              <a:t>Zyanotische Akren</a:t>
            </a:r>
          </a:p>
          <a:p>
            <a:pPr marL="0" indent="0">
              <a:spcBef>
                <a:spcPts val="1200"/>
              </a:spcBef>
              <a:buNone/>
            </a:pPr>
            <a:endParaRPr lang="de-AT" dirty="0"/>
          </a:p>
          <a:p>
            <a:pPr marL="0" indent="0">
              <a:spcBef>
                <a:spcPts val="1200"/>
              </a:spcBef>
              <a:buNone/>
            </a:pPr>
            <a:endParaRPr lang="de-AT" dirty="0"/>
          </a:p>
          <a:p>
            <a:pPr marL="0" indent="0">
              <a:spcBef>
                <a:spcPts val="1200"/>
              </a:spcBef>
              <a:buNone/>
            </a:pPr>
            <a:r>
              <a:rPr lang="de-AT" dirty="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de-AT" dirty="0"/>
              <a:t>Phäochromozytom Diagnostik u. Therapie</a:t>
            </a:r>
          </a:p>
        </p:txBody>
      </p:sp>
      <p:sp>
        <p:nvSpPr>
          <p:cNvPr id="5" name="Text Placeholder 4"/>
          <p:cNvSpPr>
            <a:spLocks noGrp="1"/>
          </p:cNvSpPr>
          <p:nvPr>
            <p:ph type="body" sz="quarter" idx="13"/>
          </p:nvPr>
        </p:nvSpPr>
        <p:spPr/>
        <p:txBody>
          <a:bodyPr/>
          <a:lstStyle/>
          <a:p>
            <a:pPr marL="0" indent="0">
              <a:spcBef>
                <a:spcPts val="1200"/>
              </a:spcBef>
              <a:buNone/>
            </a:pPr>
            <a:endParaRPr lang="de-AT" dirty="0"/>
          </a:p>
          <a:p>
            <a:pPr marL="0" indent="0">
              <a:spcBef>
                <a:spcPts val="1200"/>
              </a:spcBef>
              <a:buNone/>
            </a:pPr>
            <a:endParaRPr lang="de-AT" dirty="0"/>
          </a:p>
          <a:p>
            <a:pPr marL="0" indent="0">
              <a:spcBef>
                <a:spcPts val="1200"/>
              </a:spcBef>
              <a:buNone/>
            </a:pPr>
            <a:endParaRPr lang="de-AT" dirty="0"/>
          </a:p>
        </p:txBody>
      </p:sp>
      <p:pic>
        <p:nvPicPr>
          <p:cNvPr id="3" name="Grafik 2">
            <a:extLst>
              <a:ext uri="{FF2B5EF4-FFF2-40B4-BE49-F238E27FC236}">
                <a16:creationId xmlns:a16="http://schemas.microsoft.com/office/drawing/2014/main" id="{DAD0E9CF-FB4F-4677-8540-BC97E670752E}"/>
              </a:ext>
            </a:extLst>
          </p:cNvPr>
          <p:cNvPicPr>
            <a:picLocks noChangeAspect="1"/>
          </p:cNvPicPr>
          <p:nvPr/>
        </p:nvPicPr>
        <p:blipFill rotWithShape="1">
          <a:blip r:embed="rId3"/>
          <a:srcRect t="34817" b="35525"/>
          <a:stretch/>
        </p:blipFill>
        <p:spPr>
          <a:xfrm>
            <a:off x="1543952" y="1926109"/>
            <a:ext cx="6056095" cy="3760032"/>
          </a:xfrm>
          <a:prstGeom prst="rect">
            <a:avLst/>
          </a:prstGeom>
        </p:spPr>
      </p:pic>
    </p:spTree>
    <p:extLst>
      <p:ext uri="{BB962C8B-B14F-4D97-AF65-F5344CB8AC3E}">
        <p14:creationId xmlns:p14="http://schemas.microsoft.com/office/powerpoint/2010/main" val="3445909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de-AT" dirty="0"/>
              <a:t>Phäochromozytom Diagnostik u. Therapie</a:t>
            </a:r>
          </a:p>
        </p:txBody>
      </p:sp>
      <p:sp>
        <p:nvSpPr>
          <p:cNvPr id="5" name="Text Placeholder 4"/>
          <p:cNvSpPr>
            <a:spLocks noGrp="1"/>
          </p:cNvSpPr>
          <p:nvPr>
            <p:ph type="body" sz="quarter" idx="13"/>
          </p:nvPr>
        </p:nvSpPr>
        <p:spPr/>
        <p:txBody>
          <a:bodyPr/>
          <a:lstStyle/>
          <a:p>
            <a:pPr marL="0" indent="0">
              <a:spcBef>
                <a:spcPts val="1200"/>
              </a:spcBef>
              <a:buNone/>
            </a:pPr>
            <a:endParaRPr lang="de-AT" dirty="0"/>
          </a:p>
          <a:p>
            <a:pPr marL="0" indent="0">
              <a:spcBef>
                <a:spcPts val="1200"/>
              </a:spcBef>
              <a:buNone/>
            </a:pPr>
            <a:endParaRPr lang="de-AT" dirty="0"/>
          </a:p>
          <a:p>
            <a:pPr marL="0" indent="0">
              <a:spcBef>
                <a:spcPts val="1200"/>
              </a:spcBef>
              <a:buNone/>
            </a:pPr>
            <a:endParaRPr lang="de-AT" dirty="0"/>
          </a:p>
        </p:txBody>
      </p:sp>
      <p:pic>
        <p:nvPicPr>
          <p:cNvPr id="3" name="Grafik 2">
            <a:extLst>
              <a:ext uri="{FF2B5EF4-FFF2-40B4-BE49-F238E27FC236}">
                <a16:creationId xmlns:a16="http://schemas.microsoft.com/office/drawing/2014/main" id="{DAD0E9CF-FB4F-4677-8540-BC97E670752E}"/>
              </a:ext>
            </a:extLst>
          </p:cNvPr>
          <p:cNvPicPr>
            <a:picLocks noChangeAspect="1"/>
          </p:cNvPicPr>
          <p:nvPr/>
        </p:nvPicPr>
        <p:blipFill rotWithShape="1">
          <a:blip r:embed="rId3"/>
          <a:srcRect l="9416" t="62797" r="-9416" b="279"/>
          <a:stretch/>
        </p:blipFill>
        <p:spPr>
          <a:xfrm>
            <a:off x="1514455" y="1778624"/>
            <a:ext cx="6056095" cy="4681169"/>
          </a:xfrm>
          <a:prstGeom prst="rect">
            <a:avLst/>
          </a:prstGeom>
        </p:spPr>
      </p:pic>
    </p:spTree>
    <p:extLst>
      <p:ext uri="{BB962C8B-B14F-4D97-AF65-F5344CB8AC3E}">
        <p14:creationId xmlns:p14="http://schemas.microsoft.com/office/powerpoint/2010/main" val="1392110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de-AT" dirty="0"/>
              <a:t>Patientenfall-Katecholamine und </a:t>
            </a:r>
            <a:r>
              <a:rPr lang="de-AT" dirty="0" err="1"/>
              <a:t>Metanephrine</a:t>
            </a:r>
            <a:r>
              <a:rPr lang="de-AT" dirty="0"/>
              <a:t> im Harn</a:t>
            </a:r>
          </a:p>
        </p:txBody>
      </p:sp>
      <p:sp>
        <p:nvSpPr>
          <p:cNvPr id="5" name="Text Placeholder 4"/>
          <p:cNvSpPr>
            <a:spLocks noGrp="1"/>
          </p:cNvSpPr>
          <p:nvPr>
            <p:ph type="body" sz="quarter" idx="13"/>
          </p:nvPr>
        </p:nvSpPr>
        <p:spPr/>
        <p:txBody>
          <a:bodyPr/>
          <a:lstStyle/>
          <a:p>
            <a:pPr marL="0" indent="0">
              <a:spcBef>
                <a:spcPts val="1200"/>
              </a:spcBef>
              <a:buNone/>
            </a:pPr>
            <a:endParaRPr lang="de-AT" dirty="0"/>
          </a:p>
          <a:p>
            <a:pPr marL="0" indent="0">
              <a:spcBef>
                <a:spcPts val="1200"/>
              </a:spcBef>
              <a:buNone/>
            </a:pPr>
            <a:endParaRPr lang="de-AT" dirty="0"/>
          </a:p>
          <a:p>
            <a:pPr marL="0" indent="0">
              <a:spcBef>
                <a:spcPts val="1200"/>
              </a:spcBef>
              <a:buNone/>
            </a:pPr>
            <a:endParaRPr lang="de-AT" dirty="0"/>
          </a:p>
          <a:p>
            <a:pPr marL="0" indent="0">
              <a:spcBef>
                <a:spcPts val="1200"/>
              </a:spcBef>
              <a:buNone/>
            </a:pPr>
            <a:endParaRPr lang="de-AT" dirty="0"/>
          </a:p>
        </p:txBody>
      </p:sp>
      <p:pic>
        <p:nvPicPr>
          <p:cNvPr id="2" name="Grafik 1">
            <a:extLst>
              <a:ext uri="{FF2B5EF4-FFF2-40B4-BE49-F238E27FC236}">
                <a16:creationId xmlns:a16="http://schemas.microsoft.com/office/drawing/2014/main" id="{4DEA3F97-4004-457E-BE31-E1CBCBE06133}"/>
              </a:ext>
            </a:extLst>
          </p:cNvPr>
          <p:cNvPicPr>
            <a:picLocks noChangeAspect="1"/>
          </p:cNvPicPr>
          <p:nvPr/>
        </p:nvPicPr>
        <p:blipFill rotWithShape="1">
          <a:blip r:embed="rId3"/>
          <a:srcRect l="24375" t="-5854" r="693" b="8505"/>
          <a:stretch/>
        </p:blipFill>
        <p:spPr>
          <a:xfrm>
            <a:off x="48735" y="2120084"/>
            <a:ext cx="8509819" cy="3662110"/>
          </a:xfrm>
          <a:prstGeom prst="rect">
            <a:avLst/>
          </a:prstGeom>
        </p:spPr>
      </p:pic>
    </p:spTree>
    <p:extLst>
      <p:ext uri="{BB962C8B-B14F-4D97-AF65-F5344CB8AC3E}">
        <p14:creationId xmlns:p14="http://schemas.microsoft.com/office/powerpoint/2010/main" val="1750264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de-AT" dirty="0"/>
              <a:t>Patientenfall-Katecholamine und </a:t>
            </a:r>
            <a:r>
              <a:rPr lang="de-AT" dirty="0" err="1"/>
              <a:t>Metanephrine</a:t>
            </a:r>
            <a:r>
              <a:rPr lang="de-AT" dirty="0"/>
              <a:t> im Serum</a:t>
            </a:r>
          </a:p>
        </p:txBody>
      </p:sp>
      <p:sp>
        <p:nvSpPr>
          <p:cNvPr id="5" name="Text Placeholder 4"/>
          <p:cNvSpPr>
            <a:spLocks noGrp="1"/>
          </p:cNvSpPr>
          <p:nvPr>
            <p:ph type="body" sz="quarter" idx="13"/>
          </p:nvPr>
        </p:nvSpPr>
        <p:spPr/>
        <p:txBody>
          <a:bodyPr/>
          <a:lstStyle/>
          <a:p>
            <a:pPr marL="0" indent="0">
              <a:spcBef>
                <a:spcPts val="1200"/>
              </a:spcBef>
              <a:buNone/>
            </a:pPr>
            <a:endParaRPr lang="de-AT" dirty="0"/>
          </a:p>
          <a:p>
            <a:pPr marL="0" indent="0">
              <a:spcBef>
                <a:spcPts val="1200"/>
              </a:spcBef>
              <a:buNone/>
            </a:pPr>
            <a:endParaRPr lang="de-AT" dirty="0"/>
          </a:p>
          <a:p>
            <a:pPr marL="0" indent="0">
              <a:spcBef>
                <a:spcPts val="1200"/>
              </a:spcBef>
              <a:buNone/>
            </a:pPr>
            <a:endParaRPr lang="de-AT" dirty="0"/>
          </a:p>
          <a:p>
            <a:pPr marL="0" indent="0">
              <a:spcBef>
                <a:spcPts val="1200"/>
              </a:spcBef>
              <a:buNone/>
            </a:pPr>
            <a:endParaRPr lang="de-AT" dirty="0"/>
          </a:p>
        </p:txBody>
      </p:sp>
      <p:pic>
        <p:nvPicPr>
          <p:cNvPr id="3" name="Grafik 2">
            <a:extLst>
              <a:ext uri="{FF2B5EF4-FFF2-40B4-BE49-F238E27FC236}">
                <a16:creationId xmlns:a16="http://schemas.microsoft.com/office/drawing/2014/main" id="{39E226EB-402F-426C-B7D2-BBCDB234E19E}"/>
              </a:ext>
            </a:extLst>
          </p:cNvPr>
          <p:cNvPicPr>
            <a:picLocks noChangeAspect="1"/>
          </p:cNvPicPr>
          <p:nvPr/>
        </p:nvPicPr>
        <p:blipFill rotWithShape="1">
          <a:blip r:embed="rId3"/>
          <a:srcRect b="34179"/>
          <a:stretch/>
        </p:blipFill>
        <p:spPr>
          <a:xfrm>
            <a:off x="895646" y="2956679"/>
            <a:ext cx="7352707" cy="2327899"/>
          </a:xfrm>
          <a:prstGeom prst="rect">
            <a:avLst/>
          </a:prstGeom>
        </p:spPr>
      </p:pic>
    </p:spTree>
    <p:extLst>
      <p:ext uri="{BB962C8B-B14F-4D97-AF65-F5344CB8AC3E}">
        <p14:creationId xmlns:p14="http://schemas.microsoft.com/office/powerpoint/2010/main" val="988457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127760"/>
            <a:ext cx="7589520" cy="1112520"/>
          </a:xfrm>
        </p:spPr>
        <p:txBody>
          <a:bodyPr>
            <a:normAutofit/>
          </a:bodyPr>
          <a:lstStyle/>
          <a:p>
            <a:r>
              <a:rPr lang="de-AT" dirty="0"/>
              <a:t>Narkoseprotokoll</a:t>
            </a:r>
          </a:p>
        </p:txBody>
      </p:sp>
      <p:sp>
        <p:nvSpPr>
          <p:cNvPr id="5" name="Text Placeholder 4"/>
          <p:cNvSpPr>
            <a:spLocks noGrp="1"/>
          </p:cNvSpPr>
          <p:nvPr>
            <p:ph type="body" sz="quarter" idx="13"/>
          </p:nvPr>
        </p:nvSpPr>
        <p:spPr>
          <a:xfrm>
            <a:off x="838200" y="2240280"/>
            <a:ext cx="7391400" cy="3749039"/>
          </a:xfrm>
        </p:spPr>
        <p:txBody>
          <a:bodyPr/>
          <a:lstStyle/>
          <a:p>
            <a:pPr marL="0" indent="0">
              <a:spcBef>
                <a:spcPts val="1200"/>
              </a:spcBef>
              <a:buNone/>
            </a:pPr>
            <a:endParaRPr lang="de-AT" dirty="0"/>
          </a:p>
          <a:p>
            <a:pPr marL="0" indent="0">
              <a:spcBef>
                <a:spcPts val="1200"/>
              </a:spcBef>
              <a:buNone/>
            </a:pPr>
            <a:endParaRPr lang="de-AT" dirty="0"/>
          </a:p>
          <a:p>
            <a:pPr marL="0" indent="0">
              <a:spcBef>
                <a:spcPts val="1200"/>
              </a:spcBef>
              <a:buNone/>
            </a:pPr>
            <a:endParaRPr lang="de-AT" dirty="0"/>
          </a:p>
          <a:p>
            <a:pPr marL="0" indent="0">
              <a:spcBef>
                <a:spcPts val="1200"/>
              </a:spcBef>
              <a:buNone/>
            </a:pPr>
            <a:endParaRPr lang="de-AT" dirty="0"/>
          </a:p>
        </p:txBody>
      </p:sp>
      <p:pic>
        <p:nvPicPr>
          <p:cNvPr id="3" name="Grafik 2">
            <a:extLst>
              <a:ext uri="{FF2B5EF4-FFF2-40B4-BE49-F238E27FC236}">
                <a16:creationId xmlns:a16="http://schemas.microsoft.com/office/drawing/2014/main" id="{67BC8067-D039-42C1-99B9-FCF8BF09AE6B}"/>
              </a:ext>
            </a:extLst>
          </p:cNvPr>
          <p:cNvPicPr>
            <a:picLocks noChangeAspect="1"/>
          </p:cNvPicPr>
          <p:nvPr/>
        </p:nvPicPr>
        <p:blipFill rotWithShape="1">
          <a:blip r:embed="rId3"/>
          <a:srcRect t="3391" b="19391"/>
          <a:stretch/>
        </p:blipFill>
        <p:spPr>
          <a:xfrm>
            <a:off x="2168594" y="1684019"/>
            <a:ext cx="4806812" cy="4948927"/>
          </a:xfrm>
          <a:prstGeom prst="rect">
            <a:avLst/>
          </a:prstGeom>
        </p:spPr>
      </p:pic>
    </p:spTree>
    <p:extLst>
      <p:ext uri="{BB962C8B-B14F-4D97-AF65-F5344CB8AC3E}">
        <p14:creationId xmlns:p14="http://schemas.microsoft.com/office/powerpoint/2010/main" val="3987442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127760"/>
            <a:ext cx="7589520" cy="1112520"/>
          </a:xfrm>
        </p:spPr>
        <p:txBody>
          <a:bodyPr>
            <a:normAutofit/>
          </a:bodyPr>
          <a:lstStyle/>
          <a:p>
            <a:r>
              <a:rPr lang="de-AT" dirty="0"/>
              <a:t>Narkoseprotokoll</a:t>
            </a:r>
          </a:p>
        </p:txBody>
      </p:sp>
      <p:sp>
        <p:nvSpPr>
          <p:cNvPr id="5" name="Text Placeholder 4"/>
          <p:cNvSpPr>
            <a:spLocks noGrp="1"/>
          </p:cNvSpPr>
          <p:nvPr>
            <p:ph type="body" sz="quarter" idx="13"/>
          </p:nvPr>
        </p:nvSpPr>
        <p:spPr>
          <a:xfrm>
            <a:off x="838200" y="2240280"/>
            <a:ext cx="7391400" cy="3749039"/>
          </a:xfrm>
        </p:spPr>
        <p:txBody>
          <a:bodyPr/>
          <a:lstStyle/>
          <a:p>
            <a:pPr marL="0" indent="0">
              <a:spcBef>
                <a:spcPts val="1200"/>
              </a:spcBef>
              <a:buNone/>
            </a:pPr>
            <a:endParaRPr lang="de-AT" dirty="0"/>
          </a:p>
          <a:p>
            <a:pPr marL="0" indent="0">
              <a:spcBef>
                <a:spcPts val="1200"/>
              </a:spcBef>
              <a:buNone/>
            </a:pPr>
            <a:endParaRPr lang="de-AT" dirty="0"/>
          </a:p>
          <a:p>
            <a:pPr marL="0" indent="0">
              <a:spcBef>
                <a:spcPts val="1200"/>
              </a:spcBef>
              <a:buNone/>
            </a:pPr>
            <a:endParaRPr lang="de-AT" dirty="0"/>
          </a:p>
          <a:p>
            <a:pPr marL="0" indent="0">
              <a:spcBef>
                <a:spcPts val="1200"/>
              </a:spcBef>
              <a:buNone/>
            </a:pPr>
            <a:endParaRPr lang="de-AT" dirty="0"/>
          </a:p>
        </p:txBody>
      </p:sp>
      <p:pic>
        <p:nvPicPr>
          <p:cNvPr id="2" name="Grafik 1">
            <a:extLst>
              <a:ext uri="{FF2B5EF4-FFF2-40B4-BE49-F238E27FC236}">
                <a16:creationId xmlns:a16="http://schemas.microsoft.com/office/drawing/2014/main" id="{AB260B80-8478-424C-AE84-E130506F0E7D}"/>
              </a:ext>
            </a:extLst>
          </p:cNvPr>
          <p:cNvPicPr>
            <a:picLocks noChangeAspect="1"/>
          </p:cNvPicPr>
          <p:nvPr/>
        </p:nvPicPr>
        <p:blipFill rotWithShape="1">
          <a:blip r:embed="rId3"/>
          <a:srcRect b="27565"/>
          <a:stretch/>
        </p:blipFill>
        <p:spPr>
          <a:xfrm>
            <a:off x="2079142" y="1684020"/>
            <a:ext cx="4985716" cy="4815190"/>
          </a:xfrm>
          <a:prstGeom prst="rect">
            <a:avLst/>
          </a:prstGeom>
        </p:spPr>
      </p:pic>
    </p:spTree>
    <p:extLst>
      <p:ext uri="{BB962C8B-B14F-4D97-AF65-F5344CB8AC3E}">
        <p14:creationId xmlns:p14="http://schemas.microsoft.com/office/powerpoint/2010/main" val="4152055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127760"/>
            <a:ext cx="7589520" cy="1112520"/>
          </a:xfrm>
        </p:spPr>
        <p:txBody>
          <a:bodyPr>
            <a:normAutofit/>
          </a:bodyPr>
          <a:lstStyle/>
          <a:p>
            <a:r>
              <a:rPr lang="de-AT" dirty="0"/>
              <a:t>Danke für die Aufmerksamkeit</a:t>
            </a:r>
          </a:p>
        </p:txBody>
      </p:sp>
      <p:sp>
        <p:nvSpPr>
          <p:cNvPr id="5" name="Text Placeholder 4"/>
          <p:cNvSpPr>
            <a:spLocks noGrp="1"/>
          </p:cNvSpPr>
          <p:nvPr>
            <p:ph type="body" sz="quarter" idx="13"/>
          </p:nvPr>
        </p:nvSpPr>
        <p:spPr>
          <a:xfrm>
            <a:off x="838200" y="2240280"/>
            <a:ext cx="7391400" cy="3749039"/>
          </a:xfrm>
        </p:spPr>
        <p:txBody>
          <a:bodyPr/>
          <a:lstStyle/>
          <a:p>
            <a:pPr marL="0" indent="0">
              <a:spcBef>
                <a:spcPts val="1200"/>
              </a:spcBef>
              <a:buNone/>
            </a:pPr>
            <a:r>
              <a:rPr lang="de-AT" dirty="0"/>
              <a:t>Fragen?</a:t>
            </a:r>
          </a:p>
        </p:txBody>
      </p:sp>
    </p:spTree>
    <p:extLst>
      <p:ext uri="{BB962C8B-B14F-4D97-AF65-F5344CB8AC3E}">
        <p14:creationId xmlns:p14="http://schemas.microsoft.com/office/powerpoint/2010/main" val="32870427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D525A4-C601-4111-A183-D8290F3D1DA0}"/>
              </a:ext>
            </a:extLst>
          </p:cNvPr>
          <p:cNvSpPr>
            <a:spLocks noGrp="1"/>
          </p:cNvSpPr>
          <p:nvPr>
            <p:ph type="title"/>
          </p:nvPr>
        </p:nvSpPr>
        <p:spPr/>
        <p:txBody>
          <a:bodyPr/>
          <a:lstStyle/>
          <a:p>
            <a:r>
              <a:rPr lang="de-AT" dirty="0"/>
              <a:t>Patientenfall-Verlauf </a:t>
            </a:r>
          </a:p>
        </p:txBody>
      </p:sp>
      <p:sp>
        <p:nvSpPr>
          <p:cNvPr id="4" name="Inhaltsplatzhalter 3">
            <a:extLst>
              <a:ext uri="{FF2B5EF4-FFF2-40B4-BE49-F238E27FC236}">
                <a16:creationId xmlns:a16="http://schemas.microsoft.com/office/drawing/2014/main" id="{67B3B8CD-A507-46EF-8EB9-96E72F6051F6}"/>
              </a:ext>
            </a:extLst>
          </p:cNvPr>
          <p:cNvSpPr>
            <a:spLocks noGrp="1"/>
          </p:cNvSpPr>
          <p:nvPr>
            <p:ph sz="half" idx="1"/>
          </p:nvPr>
        </p:nvSpPr>
        <p:spPr/>
        <p:txBody>
          <a:bodyPr/>
          <a:lstStyle/>
          <a:p>
            <a:r>
              <a:rPr lang="de-AT" dirty="0"/>
              <a:t>Aufnahme</a:t>
            </a:r>
          </a:p>
          <a:p>
            <a:endParaRPr lang="de-AT" dirty="0"/>
          </a:p>
        </p:txBody>
      </p:sp>
      <p:sp>
        <p:nvSpPr>
          <p:cNvPr id="5" name="Inhaltsplatzhalter 4">
            <a:extLst>
              <a:ext uri="{FF2B5EF4-FFF2-40B4-BE49-F238E27FC236}">
                <a16:creationId xmlns:a16="http://schemas.microsoft.com/office/drawing/2014/main" id="{FC46DD54-69F9-4048-846B-76FB57076371}"/>
              </a:ext>
            </a:extLst>
          </p:cNvPr>
          <p:cNvSpPr>
            <a:spLocks noGrp="1"/>
          </p:cNvSpPr>
          <p:nvPr>
            <p:ph sz="half" idx="2"/>
          </p:nvPr>
        </p:nvSpPr>
        <p:spPr/>
        <p:txBody>
          <a:bodyPr/>
          <a:lstStyle/>
          <a:p>
            <a:r>
              <a:rPr lang="de-AT" dirty="0"/>
              <a:t>Entlassung</a:t>
            </a:r>
          </a:p>
          <a:p>
            <a:endParaRPr lang="de-AT" dirty="0"/>
          </a:p>
        </p:txBody>
      </p:sp>
      <p:pic>
        <p:nvPicPr>
          <p:cNvPr id="6" name="Grafik 5">
            <a:extLst>
              <a:ext uri="{FF2B5EF4-FFF2-40B4-BE49-F238E27FC236}">
                <a16:creationId xmlns:a16="http://schemas.microsoft.com/office/drawing/2014/main" id="{A2D908AC-0291-46AA-822F-74182F6604DA}"/>
              </a:ext>
            </a:extLst>
          </p:cNvPr>
          <p:cNvPicPr>
            <a:picLocks noChangeAspect="1"/>
          </p:cNvPicPr>
          <p:nvPr/>
        </p:nvPicPr>
        <p:blipFill rotWithShape="1">
          <a:blip r:embed="rId2"/>
          <a:srcRect l="86942" b="45869"/>
          <a:stretch/>
        </p:blipFill>
        <p:spPr>
          <a:xfrm>
            <a:off x="7080684" y="3035864"/>
            <a:ext cx="752275" cy="2568524"/>
          </a:xfrm>
          <a:prstGeom prst="rect">
            <a:avLst/>
          </a:prstGeom>
        </p:spPr>
      </p:pic>
      <p:pic>
        <p:nvPicPr>
          <p:cNvPr id="7" name="Grafik 6">
            <a:extLst>
              <a:ext uri="{FF2B5EF4-FFF2-40B4-BE49-F238E27FC236}">
                <a16:creationId xmlns:a16="http://schemas.microsoft.com/office/drawing/2014/main" id="{0B82C746-99E7-4D33-BA49-AE3FEE824638}"/>
              </a:ext>
            </a:extLst>
          </p:cNvPr>
          <p:cNvPicPr>
            <a:picLocks noChangeAspect="1"/>
          </p:cNvPicPr>
          <p:nvPr/>
        </p:nvPicPr>
        <p:blipFill rotWithShape="1">
          <a:blip r:embed="rId2"/>
          <a:srcRect l="77" r="57700" b="45869"/>
          <a:stretch/>
        </p:blipFill>
        <p:spPr>
          <a:xfrm>
            <a:off x="4648200" y="3035864"/>
            <a:ext cx="2432484" cy="2568524"/>
          </a:xfrm>
          <a:prstGeom prst="rect">
            <a:avLst/>
          </a:prstGeom>
        </p:spPr>
      </p:pic>
      <p:pic>
        <p:nvPicPr>
          <p:cNvPr id="8" name="Grafik 7">
            <a:extLst>
              <a:ext uri="{FF2B5EF4-FFF2-40B4-BE49-F238E27FC236}">
                <a16:creationId xmlns:a16="http://schemas.microsoft.com/office/drawing/2014/main" id="{44C19156-4D85-44B0-99CA-7EAD008106AD}"/>
              </a:ext>
            </a:extLst>
          </p:cNvPr>
          <p:cNvPicPr>
            <a:picLocks noChangeAspect="1"/>
          </p:cNvPicPr>
          <p:nvPr/>
        </p:nvPicPr>
        <p:blipFill>
          <a:blip r:embed="rId3"/>
          <a:stretch>
            <a:fillRect/>
          </a:stretch>
        </p:blipFill>
        <p:spPr>
          <a:xfrm>
            <a:off x="625646" y="2668803"/>
            <a:ext cx="3168713" cy="3649077"/>
          </a:xfrm>
          <a:prstGeom prst="rect">
            <a:avLst/>
          </a:prstGeom>
        </p:spPr>
      </p:pic>
    </p:spTree>
    <p:extLst>
      <p:ext uri="{BB962C8B-B14F-4D97-AF65-F5344CB8AC3E}">
        <p14:creationId xmlns:p14="http://schemas.microsoft.com/office/powerpoint/2010/main" val="3539555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D525A4-C601-4111-A183-D8290F3D1DA0}"/>
              </a:ext>
            </a:extLst>
          </p:cNvPr>
          <p:cNvSpPr>
            <a:spLocks noGrp="1"/>
          </p:cNvSpPr>
          <p:nvPr>
            <p:ph type="title"/>
          </p:nvPr>
        </p:nvSpPr>
        <p:spPr/>
        <p:txBody>
          <a:bodyPr/>
          <a:lstStyle/>
          <a:p>
            <a:r>
              <a:rPr lang="de-AT" dirty="0"/>
              <a:t>Patientenfall-Verlauf </a:t>
            </a:r>
          </a:p>
        </p:txBody>
      </p:sp>
      <p:sp>
        <p:nvSpPr>
          <p:cNvPr id="4" name="Inhaltsplatzhalter 3">
            <a:extLst>
              <a:ext uri="{FF2B5EF4-FFF2-40B4-BE49-F238E27FC236}">
                <a16:creationId xmlns:a16="http://schemas.microsoft.com/office/drawing/2014/main" id="{67B3B8CD-A507-46EF-8EB9-96E72F6051F6}"/>
              </a:ext>
            </a:extLst>
          </p:cNvPr>
          <p:cNvSpPr>
            <a:spLocks noGrp="1"/>
          </p:cNvSpPr>
          <p:nvPr>
            <p:ph sz="half" idx="1"/>
          </p:nvPr>
        </p:nvSpPr>
        <p:spPr>
          <a:xfrm>
            <a:off x="543386" y="1681316"/>
            <a:ext cx="3952414" cy="4429359"/>
          </a:xfrm>
        </p:spPr>
        <p:txBody>
          <a:bodyPr/>
          <a:lstStyle/>
          <a:p>
            <a:r>
              <a:rPr lang="de-AT" dirty="0"/>
              <a:t>Aufnahme</a:t>
            </a:r>
          </a:p>
          <a:p>
            <a:endParaRPr lang="de-AT" dirty="0"/>
          </a:p>
        </p:txBody>
      </p:sp>
      <p:sp>
        <p:nvSpPr>
          <p:cNvPr id="5" name="Inhaltsplatzhalter 4">
            <a:extLst>
              <a:ext uri="{FF2B5EF4-FFF2-40B4-BE49-F238E27FC236}">
                <a16:creationId xmlns:a16="http://schemas.microsoft.com/office/drawing/2014/main" id="{FC46DD54-69F9-4048-846B-76FB57076371}"/>
              </a:ext>
            </a:extLst>
          </p:cNvPr>
          <p:cNvSpPr>
            <a:spLocks noGrp="1"/>
          </p:cNvSpPr>
          <p:nvPr>
            <p:ph sz="half" idx="2"/>
          </p:nvPr>
        </p:nvSpPr>
        <p:spPr>
          <a:xfrm>
            <a:off x="4572000" y="1681316"/>
            <a:ext cx="4114800" cy="4444847"/>
          </a:xfrm>
        </p:spPr>
        <p:txBody>
          <a:bodyPr/>
          <a:lstStyle/>
          <a:p>
            <a:r>
              <a:rPr lang="de-AT" dirty="0"/>
              <a:t>Entlassung</a:t>
            </a:r>
          </a:p>
          <a:p>
            <a:endParaRPr lang="de-AT" dirty="0"/>
          </a:p>
        </p:txBody>
      </p:sp>
      <p:pic>
        <p:nvPicPr>
          <p:cNvPr id="3" name="Grafik 2">
            <a:extLst>
              <a:ext uri="{FF2B5EF4-FFF2-40B4-BE49-F238E27FC236}">
                <a16:creationId xmlns:a16="http://schemas.microsoft.com/office/drawing/2014/main" id="{792AD424-7018-4D4B-89FB-70D6712D9C8B}"/>
              </a:ext>
            </a:extLst>
          </p:cNvPr>
          <p:cNvPicPr>
            <a:picLocks noChangeAspect="1"/>
          </p:cNvPicPr>
          <p:nvPr/>
        </p:nvPicPr>
        <p:blipFill rotWithShape="1">
          <a:blip r:embed="rId2"/>
          <a:srcRect l="84354"/>
          <a:stretch/>
        </p:blipFill>
        <p:spPr>
          <a:xfrm>
            <a:off x="6511260" y="2039330"/>
            <a:ext cx="768219" cy="4713470"/>
          </a:xfrm>
          <a:prstGeom prst="rect">
            <a:avLst/>
          </a:prstGeom>
        </p:spPr>
      </p:pic>
      <p:pic>
        <p:nvPicPr>
          <p:cNvPr id="9" name="Grafik 8">
            <a:extLst>
              <a:ext uri="{FF2B5EF4-FFF2-40B4-BE49-F238E27FC236}">
                <a16:creationId xmlns:a16="http://schemas.microsoft.com/office/drawing/2014/main" id="{8C0108AB-FA4F-4994-AEFD-3742D69EFA3F}"/>
              </a:ext>
            </a:extLst>
          </p:cNvPr>
          <p:cNvPicPr>
            <a:picLocks noChangeAspect="1"/>
          </p:cNvPicPr>
          <p:nvPr/>
        </p:nvPicPr>
        <p:blipFill rotWithShape="1">
          <a:blip r:embed="rId2"/>
          <a:srcRect r="62552"/>
          <a:stretch/>
        </p:blipFill>
        <p:spPr>
          <a:xfrm>
            <a:off x="4672626" y="2039330"/>
            <a:ext cx="1838634" cy="4713470"/>
          </a:xfrm>
          <a:prstGeom prst="rect">
            <a:avLst/>
          </a:prstGeom>
        </p:spPr>
      </p:pic>
      <p:pic>
        <p:nvPicPr>
          <p:cNvPr id="10" name="Grafik 9">
            <a:extLst>
              <a:ext uri="{FF2B5EF4-FFF2-40B4-BE49-F238E27FC236}">
                <a16:creationId xmlns:a16="http://schemas.microsoft.com/office/drawing/2014/main" id="{C97C0CA6-9A9C-4CFA-9E2F-F074F5780D0E}"/>
              </a:ext>
            </a:extLst>
          </p:cNvPr>
          <p:cNvPicPr>
            <a:picLocks noChangeAspect="1"/>
          </p:cNvPicPr>
          <p:nvPr/>
        </p:nvPicPr>
        <p:blipFill>
          <a:blip r:embed="rId3"/>
          <a:stretch>
            <a:fillRect/>
          </a:stretch>
        </p:blipFill>
        <p:spPr>
          <a:xfrm>
            <a:off x="2443248" y="2039330"/>
            <a:ext cx="1076933" cy="4201486"/>
          </a:xfrm>
          <a:prstGeom prst="rect">
            <a:avLst/>
          </a:prstGeom>
        </p:spPr>
      </p:pic>
      <p:pic>
        <p:nvPicPr>
          <p:cNvPr id="11" name="Grafik 10">
            <a:extLst>
              <a:ext uri="{FF2B5EF4-FFF2-40B4-BE49-F238E27FC236}">
                <a16:creationId xmlns:a16="http://schemas.microsoft.com/office/drawing/2014/main" id="{BBE05222-4510-4B33-B475-DAF8544FB010}"/>
              </a:ext>
            </a:extLst>
          </p:cNvPr>
          <p:cNvPicPr>
            <a:picLocks noChangeAspect="1"/>
          </p:cNvPicPr>
          <p:nvPr/>
        </p:nvPicPr>
        <p:blipFill>
          <a:blip r:embed="rId4"/>
          <a:stretch>
            <a:fillRect/>
          </a:stretch>
        </p:blipFill>
        <p:spPr>
          <a:xfrm>
            <a:off x="951886" y="1795969"/>
            <a:ext cx="1491363" cy="4444847"/>
          </a:xfrm>
          <a:prstGeom prst="rect">
            <a:avLst/>
          </a:prstGeom>
        </p:spPr>
      </p:pic>
    </p:spTree>
    <p:extLst>
      <p:ext uri="{BB962C8B-B14F-4D97-AF65-F5344CB8AC3E}">
        <p14:creationId xmlns:p14="http://schemas.microsoft.com/office/powerpoint/2010/main" val="407477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127760"/>
            <a:ext cx="7589520" cy="1112520"/>
          </a:xfrm>
        </p:spPr>
        <p:txBody>
          <a:bodyPr>
            <a:normAutofit/>
          </a:bodyPr>
          <a:lstStyle/>
          <a:p>
            <a:r>
              <a:rPr lang="de-AT" dirty="0"/>
              <a:t>Anamnese</a:t>
            </a:r>
          </a:p>
        </p:txBody>
      </p:sp>
      <p:sp>
        <p:nvSpPr>
          <p:cNvPr id="5" name="Text Placeholder 4"/>
          <p:cNvSpPr>
            <a:spLocks noGrp="1"/>
          </p:cNvSpPr>
          <p:nvPr>
            <p:ph type="body" sz="quarter" idx="13"/>
          </p:nvPr>
        </p:nvSpPr>
        <p:spPr>
          <a:xfrm>
            <a:off x="838200" y="2240280"/>
            <a:ext cx="7391400" cy="3749039"/>
          </a:xfrm>
        </p:spPr>
        <p:txBody>
          <a:bodyPr/>
          <a:lstStyle/>
          <a:p>
            <a:pPr marL="0" indent="0">
              <a:spcBef>
                <a:spcPts val="1200"/>
              </a:spcBef>
              <a:buNone/>
            </a:pPr>
            <a:r>
              <a:rPr lang="de-AT" dirty="0"/>
              <a:t>Vorerkrankungen</a:t>
            </a:r>
          </a:p>
          <a:p>
            <a:pPr marL="0" indent="0">
              <a:spcBef>
                <a:spcPts val="1200"/>
              </a:spcBef>
              <a:buNone/>
            </a:pPr>
            <a:r>
              <a:rPr lang="de-AT" dirty="0"/>
              <a:t>	- Diabetes mellitus Typ 2</a:t>
            </a:r>
          </a:p>
          <a:p>
            <a:pPr marL="0" indent="0">
              <a:spcBef>
                <a:spcPts val="1200"/>
              </a:spcBef>
              <a:buNone/>
            </a:pPr>
            <a:r>
              <a:rPr lang="de-AT" dirty="0"/>
              <a:t>	- chronischer Nikotinabusus</a:t>
            </a:r>
          </a:p>
          <a:p>
            <a:pPr marL="0" indent="0">
              <a:spcBef>
                <a:spcPts val="1200"/>
              </a:spcBef>
              <a:buNone/>
            </a:pPr>
            <a:r>
              <a:rPr lang="de-AT" dirty="0"/>
              <a:t>	- ACI Stenose links</a:t>
            </a:r>
          </a:p>
          <a:p>
            <a:pPr marL="0" indent="0">
              <a:spcBef>
                <a:spcPts val="1200"/>
              </a:spcBef>
              <a:buNone/>
            </a:pPr>
            <a:r>
              <a:rPr lang="de-AT" dirty="0"/>
              <a:t>	- </a:t>
            </a:r>
            <a:r>
              <a:rPr lang="de-AT" dirty="0" err="1"/>
              <a:t>Z.n</a:t>
            </a:r>
            <a:r>
              <a:rPr lang="de-AT" dirty="0"/>
              <a:t>. ischämischen Infarkt </a:t>
            </a:r>
            <a:r>
              <a:rPr lang="de-AT" dirty="0" err="1"/>
              <a:t>Posteriorstromgebiet</a:t>
            </a:r>
            <a:r>
              <a:rPr lang="de-AT" dirty="0"/>
              <a:t> links</a:t>
            </a:r>
          </a:p>
          <a:p>
            <a:pPr marL="0" indent="0">
              <a:spcBef>
                <a:spcPts val="1200"/>
              </a:spcBef>
              <a:buNone/>
            </a:pPr>
            <a:r>
              <a:rPr lang="de-AT" dirty="0"/>
              <a:t>	</a:t>
            </a:r>
          </a:p>
          <a:p>
            <a:pPr marL="0" indent="0">
              <a:spcBef>
                <a:spcPts val="1200"/>
              </a:spcBef>
              <a:buNone/>
            </a:pPr>
            <a:r>
              <a:rPr lang="de-AT" dirty="0"/>
              <a:t>	 </a:t>
            </a:r>
          </a:p>
        </p:txBody>
      </p:sp>
    </p:spTree>
    <p:extLst>
      <p:ext uri="{BB962C8B-B14F-4D97-AF65-F5344CB8AC3E}">
        <p14:creationId xmlns:p14="http://schemas.microsoft.com/office/powerpoint/2010/main" val="3848444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127760"/>
            <a:ext cx="7589520" cy="1392416"/>
          </a:xfrm>
        </p:spPr>
        <p:txBody>
          <a:bodyPr>
            <a:normAutofit/>
          </a:bodyPr>
          <a:lstStyle/>
          <a:p>
            <a:r>
              <a:rPr lang="de-AT" dirty="0"/>
              <a:t>Vital bedrohliche Thoraxschmerz Differentialdiagnosen</a:t>
            </a:r>
            <a:br>
              <a:rPr lang="de-AT" dirty="0"/>
            </a:br>
            <a:r>
              <a:rPr lang="de-AT" dirty="0"/>
              <a:t> „BIG FIVE“</a:t>
            </a:r>
          </a:p>
        </p:txBody>
      </p:sp>
      <p:sp>
        <p:nvSpPr>
          <p:cNvPr id="5" name="Text Placeholder 4"/>
          <p:cNvSpPr>
            <a:spLocks noGrp="1"/>
          </p:cNvSpPr>
          <p:nvPr>
            <p:ph type="body" sz="quarter" idx="13"/>
          </p:nvPr>
        </p:nvSpPr>
        <p:spPr>
          <a:xfrm>
            <a:off x="838200" y="2240280"/>
            <a:ext cx="7391400" cy="3749039"/>
          </a:xfrm>
        </p:spPr>
        <p:txBody>
          <a:bodyPr/>
          <a:lstStyle/>
          <a:p>
            <a:pPr marL="0" indent="0">
              <a:spcBef>
                <a:spcPts val="1200"/>
              </a:spcBef>
              <a:buNone/>
            </a:pPr>
            <a:endParaRPr lang="de-AT" dirty="0"/>
          </a:p>
          <a:p>
            <a:pPr>
              <a:spcBef>
                <a:spcPts val="1200"/>
              </a:spcBef>
            </a:pPr>
            <a:r>
              <a:rPr lang="de-AT" dirty="0"/>
              <a:t>	Akutes Koronarsyndrom</a:t>
            </a:r>
          </a:p>
          <a:p>
            <a:pPr>
              <a:spcBef>
                <a:spcPts val="1200"/>
              </a:spcBef>
            </a:pPr>
            <a:r>
              <a:rPr lang="de-AT" dirty="0"/>
              <a:t> 	</a:t>
            </a:r>
            <a:r>
              <a:rPr lang="de-AT" dirty="0" err="1"/>
              <a:t>Pulmonalembolie</a:t>
            </a:r>
            <a:endParaRPr lang="de-AT" dirty="0"/>
          </a:p>
          <a:p>
            <a:pPr>
              <a:spcBef>
                <a:spcPts val="1200"/>
              </a:spcBef>
            </a:pPr>
            <a:r>
              <a:rPr lang="de-AT" dirty="0"/>
              <a:t> 	Pneumothorax</a:t>
            </a:r>
          </a:p>
          <a:p>
            <a:pPr>
              <a:spcBef>
                <a:spcPts val="1200"/>
              </a:spcBef>
            </a:pPr>
            <a:r>
              <a:rPr lang="de-AT" dirty="0"/>
              <a:t> 	Aortendissektion</a:t>
            </a:r>
          </a:p>
          <a:p>
            <a:pPr>
              <a:spcBef>
                <a:spcPts val="1200"/>
              </a:spcBef>
            </a:pPr>
            <a:r>
              <a:rPr lang="de-AT" dirty="0"/>
              <a:t> 	</a:t>
            </a:r>
            <a:r>
              <a:rPr lang="de-AT" dirty="0" err="1"/>
              <a:t>Ösophagusruptur</a:t>
            </a:r>
            <a:endParaRPr lang="de-AT" dirty="0"/>
          </a:p>
        </p:txBody>
      </p:sp>
    </p:spTree>
    <p:extLst>
      <p:ext uri="{BB962C8B-B14F-4D97-AF65-F5344CB8AC3E}">
        <p14:creationId xmlns:p14="http://schemas.microsoft.com/office/powerpoint/2010/main" val="3383836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127760"/>
            <a:ext cx="7589520" cy="1112520"/>
          </a:xfrm>
        </p:spPr>
        <p:txBody>
          <a:bodyPr>
            <a:normAutofit/>
          </a:bodyPr>
          <a:lstStyle/>
          <a:p>
            <a:r>
              <a:rPr lang="de-AT" dirty="0"/>
              <a:t>Vitalparameter</a:t>
            </a:r>
          </a:p>
        </p:txBody>
      </p:sp>
      <p:sp>
        <p:nvSpPr>
          <p:cNvPr id="5" name="Text Placeholder 4"/>
          <p:cNvSpPr>
            <a:spLocks noGrp="1"/>
          </p:cNvSpPr>
          <p:nvPr>
            <p:ph type="body" sz="quarter" idx="13"/>
          </p:nvPr>
        </p:nvSpPr>
        <p:spPr>
          <a:xfrm>
            <a:off x="838200" y="2240280"/>
            <a:ext cx="7391400" cy="3749039"/>
          </a:xfrm>
        </p:spPr>
        <p:txBody>
          <a:bodyPr/>
          <a:lstStyle/>
          <a:p>
            <a:pPr marL="0" indent="0">
              <a:spcBef>
                <a:spcPts val="1200"/>
              </a:spcBef>
              <a:buNone/>
            </a:pPr>
            <a:r>
              <a:rPr lang="de-AT" dirty="0"/>
              <a:t>Puls: 88/min</a:t>
            </a:r>
          </a:p>
          <a:p>
            <a:pPr marL="0" indent="0">
              <a:spcBef>
                <a:spcPts val="1200"/>
              </a:spcBef>
              <a:buNone/>
            </a:pPr>
            <a:r>
              <a:rPr lang="de-AT" dirty="0"/>
              <a:t>SpO2: 95% bei Raumluft</a:t>
            </a:r>
          </a:p>
          <a:p>
            <a:pPr marL="0" indent="0">
              <a:spcBef>
                <a:spcPts val="1200"/>
              </a:spcBef>
              <a:buNone/>
            </a:pPr>
            <a:r>
              <a:rPr lang="de-AT" dirty="0"/>
              <a:t>Temperatur: 37,1 °C</a:t>
            </a:r>
          </a:p>
          <a:p>
            <a:pPr marL="0" indent="0">
              <a:spcBef>
                <a:spcPts val="1200"/>
              </a:spcBef>
              <a:buNone/>
            </a:pPr>
            <a:r>
              <a:rPr lang="de-AT" dirty="0"/>
              <a:t>Blutdruck: nicht messbar	 </a:t>
            </a:r>
          </a:p>
        </p:txBody>
      </p:sp>
    </p:spTree>
    <p:extLst>
      <p:ext uri="{BB962C8B-B14F-4D97-AF65-F5344CB8AC3E}">
        <p14:creationId xmlns:p14="http://schemas.microsoft.com/office/powerpoint/2010/main" val="1599067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127760"/>
            <a:ext cx="7589520" cy="1112520"/>
          </a:xfrm>
        </p:spPr>
        <p:txBody>
          <a:bodyPr>
            <a:normAutofit/>
          </a:bodyPr>
          <a:lstStyle/>
          <a:p>
            <a:r>
              <a:rPr lang="de-AT" dirty="0"/>
              <a:t>Vitalparameter</a:t>
            </a:r>
          </a:p>
        </p:txBody>
      </p:sp>
      <p:sp>
        <p:nvSpPr>
          <p:cNvPr id="5" name="Text Placeholder 4"/>
          <p:cNvSpPr>
            <a:spLocks noGrp="1"/>
          </p:cNvSpPr>
          <p:nvPr>
            <p:ph type="body" sz="quarter" idx="13"/>
          </p:nvPr>
        </p:nvSpPr>
        <p:spPr>
          <a:xfrm>
            <a:off x="838200" y="2240280"/>
            <a:ext cx="7391400" cy="3749039"/>
          </a:xfrm>
        </p:spPr>
        <p:txBody>
          <a:bodyPr/>
          <a:lstStyle/>
          <a:p>
            <a:pPr marL="0" indent="0">
              <a:spcBef>
                <a:spcPts val="1200"/>
              </a:spcBef>
              <a:buNone/>
            </a:pPr>
            <a:r>
              <a:rPr lang="de-AT" dirty="0"/>
              <a:t>Puls: 88/min</a:t>
            </a:r>
          </a:p>
          <a:p>
            <a:pPr marL="0" indent="0">
              <a:spcBef>
                <a:spcPts val="1200"/>
              </a:spcBef>
              <a:buNone/>
            </a:pPr>
            <a:r>
              <a:rPr lang="de-AT" dirty="0"/>
              <a:t>SpO2: 95% bei Raumluft</a:t>
            </a:r>
          </a:p>
          <a:p>
            <a:pPr marL="0" indent="0">
              <a:spcBef>
                <a:spcPts val="1200"/>
              </a:spcBef>
              <a:buNone/>
            </a:pPr>
            <a:r>
              <a:rPr lang="de-AT" dirty="0"/>
              <a:t>Temperatur: 37,1 °C</a:t>
            </a:r>
          </a:p>
          <a:p>
            <a:pPr marL="0" indent="0">
              <a:spcBef>
                <a:spcPts val="1200"/>
              </a:spcBef>
              <a:buNone/>
            </a:pPr>
            <a:r>
              <a:rPr lang="de-AT" dirty="0"/>
              <a:t>Blutdruck: </a:t>
            </a:r>
            <a:r>
              <a:rPr lang="de-AT" b="1" dirty="0"/>
              <a:t>305 </a:t>
            </a:r>
            <a:r>
              <a:rPr lang="de-AT" b="1" dirty="0" err="1"/>
              <a:t>mmHg</a:t>
            </a:r>
            <a:r>
              <a:rPr lang="de-AT" b="1" dirty="0"/>
              <a:t> systolisch </a:t>
            </a:r>
          </a:p>
        </p:txBody>
      </p:sp>
    </p:spTree>
    <p:extLst>
      <p:ext uri="{BB962C8B-B14F-4D97-AF65-F5344CB8AC3E}">
        <p14:creationId xmlns:p14="http://schemas.microsoft.com/office/powerpoint/2010/main" val="3344208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47711"/>
            <a:ext cx="8229600" cy="705232"/>
          </a:xfrm>
        </p:spPr>
        <p:txBody>
          <a:bodyPr/>
          <a:lstStyle/>
          <a:p>
            <a:r>
              <a:rPr lang="de-AT" dirty="0"/>
              <a:t>Arterieller </a:t>
            </a:r>
            <a:r>
              <a:rPr lang="de-AT" dirty="0" err="1"/>
              <a:t>Astrup</a:t>
            </a:r>
            <a:endParaRPr lang="de-AT" dirty="0"/>
          </a:p>
        </p:txBody>
      </p:sp>
      <p:pic>
        <p:nvPicPr>
          <p:cNvPr id="5" name="Bildplatzhalter 4">
            <a:extLst>
              <a:ext uri="{FF2B5EF4-FFF2-40B4-BE49-F238E27FC236}">
                <a16:creationId xmlns:a16="http://schemas.microsoft.com/office/drawing/2014/main" id="{09DD0FAC-4A3F-4702-8306-D74C56BE428A}"/>
              </a:ext>
            </a:extLst>
          </p:cNvPr>
          <p:cNvPicPr>
            <a:picLocks noGrp="1" noChangeAspect="1"/>
          </p:cNvPicPr>
          <p:nvPr>
            <p:ph type="pic" sz="quarter" idx="14"/>
          </p:nvPr>
        </p:nvPicPr>
        <p:blipFill rotWithShape="1">
          <a:blip r:embed="rId3"/>
          <a:srcRect l="84889" r="2319"/>
          <a:stretch/>
        </p:blipFill>
        <p:spPr>
          <a:xfrm>
            <a:off x="4959627" y="1452941"/>
            <a:ext cx="1439196" cy="5217337"/>
          </a:xfrm>
          <a:prstGeom prst="rect">
            <a:avLst/>
          </a:prstGeom>
        </p:spPr>
      </p:pic>
      <p:pic>
        <p:nvPicPr>
          <p:cNvPr id="7" name="Grafik 6">
            <a:extLst>
              <a:ext uri="{FF2B5EF4-FFF2-40B4-BE49-F238E27FC236}">
                <a16:creationId xmlns:a16="http://schemas.microsoft.com/office/drawing/2014/main" id="{478876A7-5AA2-4046-8993-BA1FDBED925F}"/>
              </a:ext>
            </a:extLst>
          </p:cNvPr>
          <p:cNvPicPr>
            <a:picLocks noChangeAspect="1"/>
          </p:cNvPicPr>
          <p:nvPr/>
        </p:nvPicPr>
        <p:blipFill rotWithShape="1">
          <a:blip r:embed="rId3"/>
          <a:srcRect r="73909"/>
          <a:stretch/>
        </p:blipFill>
        <p:spPr>
          <a:xfrm>
            <a:off x="2362292" y="1452942"/>
            <a:ext cx="2935265" cy="5217337"/>
          </a:xfrm>
          <a:prstGeom prst="rect">
            <a:avLst/>
          </a:prstGeom>
        </p:spPr>
      </p:pic>
    </p:spTree>
    <p:extLst>
      <p:ext uri="{BB962C8B-B14F-4D97-AF65-F5344CB8AC3E}">
        <p14:creationId xmlns:p14="http://schemas.microsoft.com/office/powerpoint/2010/main" val="4225561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47711"/>
            <a:ext cx="8229600" cy="705232"/>
          </a:xfrm>
        </p:spPr>
        <p:txBody>
          <a:bodyPr/>
          <a:lstStyle/>
          <a:p>
            <a:r>
              <a:rPr lang="de-AT" dirty="0"/>
              <a:t>Aufnahmelabor</a:t>
            </a:r>
          </a:p>
        </p:txBody>
      </p:sp>
      <p:pic>
        <p:nvPicPr>
          <p:cNvPr id="7" name="Grafik 6">
            <a:extLst>
              <a:ext uri="{FF2B5EF4-FFF2-40B4-BE49-F238E27FC236}">
                <a16:creationId xmlns:a16="http://schemas.microsoft.com/office/drawing/2014/main" id="{3A0D14B4-E15C-4B67-93FB-A65585ED4C1B}"/>
              </a:ext>
            </a:extLst>
          </p:cNvPr>
          <p:cNvPicPr>
            <a:picLocks noChangeAspect="1"/>
          </p:cNvPicPr>
          <p:nvPr/>
        </p:nvPicPr>
        <p:blipFill rotWithShape="1">
          <a:blip r:embed="rId3"/>
          <a:srcRect l="11522" r="7897" b="35067"/>
          <a:stretch/>
        </p:blipFill>
        <p:spPr>
          <a:xfrm>
            <a:off x="2210851" y="1452943"/>
            <a:ext cx="4398671" cy="5062819"/>
          </a:xfrm>
          <a:prstGeom prst="rect">
            <a:avLst/>
          </a:prstGeom>
        </p:spPr>
      </p:pic>
    </p:spTree>
    <p:extLst>
      <p:ext uri="{BB962C8B-B14F-4D97-AF65-F5344CB8AC3E}">
        <p14:creationId xmlns:p14="http://schemas.microsoft.com/office/powerpoint/2010/main" val="2043486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47711"/>
            <a:ext cx="8229600" cy="705232"/>
          </a:xfrm>
        </p:spPr>
        <p:txBody>
          <a:bodyPr/>
          <a:lstStyle/>
          <a:p>
            <a:r>
              <a:rPr lang="de-AT" dirty="0"/>
              <a:t>Aufnahmelabor</a:t>
            </a:r>
          </a:p>
        </p:txBody>
      </p:sp>
      <p:pic>
        <p:nvPicPr>
          <p:cNvPr id="6" name="Bildplatzhalter 5">
            <a:extLst>
              <a:ext uri="{FF2B5EF4-FFF2-40B4-BE49-F238E27FC236}">
                <a16:creationId xmlns:a16="http://schemas.microsoft.com/office/drawing/2014/main" id="{B97A81DE-BE17-4BCB-BB6A-01BCAFC3FC9F}"/>
              </a:ext>
            </a:extLst>
          </p:cNvPr>
          <p:cNvPicPr>
            <a:picLocks noGrp="1" noChangeAspect="1"/>
          </p:cNvPicPr>
          <p:nvPr>
            <p:ph type="pic" sz="quarter" idx="14"/>
          </p:nvPr>
        </p:nvPicPr>
        <p:blipFill rotWithShape="1">
          <a:blip r:embed="rId3"/>
          <a:srcRect l="84553" t="-513" b="9118"/>
          <a:stretch/>
        </p:blipFill>
        <p:spPr>
          <a:xfrm>
            <a:off x="4935386" y="1383369"/>
            <a:ext cx="1347874" cy="5273256"/>
          </a:xfrm>
          <a:prstGeom prst="rect">
            <a:avLst/>
          </a:prstGeom>
        </p:spPr>
      </p:pic>
      <p:pic>
        <p:nvPicPr>
          <p:cNvPr id="8" name="Grafik 7">
            <a:extLst>
              <a:ext uri="{FF2B5EF4-FFF2-40B4-BE49-F238E27FC236}">
                <a16:creationId xmlns:a16="http://schemas.microsoft.com/office/drawing/2014/main" id="{91A8C9CA-978C-464E-BA4A-71CD29214CFE}"/>
              </a:ext>
            </a:extLst>
          </p:cNvPr>
          <p:cNvPicPr>
            <a:picLocks noChangeAspect="1"/>
          </p:cNvPicPr>
          <p:nvPr/>
        </p:nvPicPr>
        <p:blipFill rotWithShape="1">
          <a:blip r:embed="rId3"/>
          <a:srcRect t="-5407" r="75406" b="8946"/>
          <a:stretch/>
        </p:blipFill>
        <p:spPr>
          <a:xfrm>
            <a:off x="2792977" y="1100327"/>
            <a:ext cx="2142408" cy="5556298"/>
          </a:xfrm>
          <a:prstGeom prst="rect">
            <a:avLst/>
          </a:prstGeom>
        </p:spPr>
      </p:pic>
    </p:spTree>
    <p:extLst>
      <p:ext uri="{BB962C8B-B14F-4D97-AF65-F5344CB8AC3E}">
        <p14:creationId xmlns:p14="http://schemas.microsoft.com/office/powerpoint/2010/main" val="1720949647"/>
      </p:ext>
    </p:extLst>
  </p:cSld>
  <p:clrMapOvr>
    <a:masterClrMapping/>
  </p:clrMapOvr>
</p:sld>
</file>

<file path=ppt/theme/theme1.xml><?xml version="1.0" encoding="utf-8"?>
<a:theme xmlns:a="http://schemas.openxmlformats.org/drawingml/2006/main" name="Office-Design">
  <a:themeElements>
    <a:clrScheme name="KWG-Farbpalette">
      <a:dk1>
        <a:srgbClr val="1E5492"/>
      </a:dk1>
      <a:lt1>
        <a:sysClr val="window" lastClr="FFFFFF"/>
      </a:lt1>
      <a:dk2>
        <a:srgbClr val="CCD8F0"/>
      </a:dk2>
      <a:lt2>
        <a:srgbClr val="000000"/>
      </a:lt2>
      <a:accent1>
        <a:srgbClr val="B83838"/>
      </a:accent1>
      <a:accent2>
        <a:srgbClr val="ED6A5A"/>
      </a:accent2>
      <a:accent3>
        <a:srgbClr val="E08700"/>
      </a:accent3>
      <a:accent4>
        <a:srgbClr val="EAC053"/>
      </a:accent4>
      <a:accent5>
        <a:srgbClr val="5F8F50"/>
      </a:accent5>
      <a:accent6>
        <a:srgbClr val="C4CC68"/>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1532</Words>
  <Application>Microsoft Office PowerPoint</Application>
  <PresentationFormat>Bildschirmpräsentation (4:3)</PresentationFormat>
  <Paragraphs>191</Paragraphs>
  <Slides>28</Slides>
  <Notes>26</Notes>
  <HiddenSlides>2</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28</vt:i4>
      </vt:variant>
    </vt:vector>
  </HeadingPairs>
  <TitlesOfParts>
    <vt:vector size="34" baseType="lpstr">
      <vt:lpstr>Arial</vt:lpstr>
      <vt:lpstr>Calibri</vt:lpstr>
      <vt:lpstr>NotoSans-Regular</vt:lpstr>
      <vt:lpstr>Palatino Linotype</vt:lpstr>
      <vt:lpstr>TimesNewRomanPSMT</vt:lpstr>
      <vt:lpstr>Office-Design</vt:lpstr>
      <vt:lpstr>Ein Patient mit Thoraxschmerzen</vt:lpstr>
      <vt:lpstr>Anamnese</vt:lpstr>
      <vt:lpstr>Anamnese</vt:lpstr>
      <vt:lpstr>Vital bedrohliche Thoraxschmerz Differentialdiagnosen  „BIG FIVE“</vt:lpstr>
      <vt:lpstr>Vitalparameter</vt:lpstr>
      <vt:lpstr>Vitalparameter</vt:lpstr>
      <vt:lpstr>Arterieller Astrup</vt:lpstr>
      <vt:lpstr>Aufnahmelabor</vt:lpstr>
      <vt:lpstr>Aufnahmelabor</vt:lpstr>
      <vt:lpstr>Hypertensiver Notfall</vt:lpstr>
      <vt:lpstr>Weitere Befunderhebung</vt:lpstr>
      <vt:lpstr>CT Angio</vt:lpstr>
      <vt:lpstr>CT Angio</vt:lpstr>
      <vt:lpstr>CT Angio</vt:lpstr>
      <vt:lpstr>CT Angio</vt:lpstr>
      <vt:lpstr>Aufnahme auf Interne Intensiv bei hypertensivem Notfall mit V.a. Phäochromozytom</vt:lpstr>
      <vt:lpstr>Phäochromozytom</vt:lpstr>
      <vt:lpstr>Phäochromozytom Symptome</vt:lpstr>
      <vt:lpstr>Phäochromozytom Diagnostik u. Therapie</vt:lpstr>
      <vt:lpstr>Phäochromozytom Diagnostik u. Therapie</vt:lpstr>
      <vt:lpstr>Phäochromozytom Diagnostik u. Therapie</vt:lpstr>
      <vt:lpstr>Patientenfall-Katecholamine und Metanephrine im Harn</vt:lpstr>
      <vt:lpstr>Patientenfall-Katecholamine und Metanephrine im Serum</vt:lpstr>
      <vt:lpstr>Narkoseprotokoll</vt:lpstr>
      <vt:lpstr>Narkoseprotokoll</vt:lpstr>
      <vt:lpstr>Danke für die Aufmerksamkeit</vt:lpstr>
      <vt:lpstr>Patientenfall-Verlauf </vt:lpstr>
      <vt:lpstr>Patientenfall-Verlauf </vt:lpstr>
    </vt:vector>
  </TitlesOfParts>
  <Company>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xxxx x</dc:creator>
  <cp:lastModifiedBy>Florian Pöggsteiner</cp:lastModifiedBy>
  <cp:revision>105</cp:revision>
  <cp:lastPrinted>2015-10-12T09:52:18Z</cp:lastPrinted>
  <dcterms:created xsi:type="dcterms:W3CDTF">2015-06-09T12:07:02Z</dcterms:created>
  <dcterms:modified xsi:type="dcterms:W3CDTF">2022-03-08T20:24:32Z</dcterms:modified>
</cp:coreProperties>
</file>