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73" r:id="rId4"/>
    <p:sldId id="266" r:id="rId5"/>
    <p:sldId id="275" r:id="rId6"/>
    <p:sldId id="264" r:id="rId7"/>
    <p:sldId id="276" r:id="rId8"/>
    <p:sldId id="277" r:id="rId9"/>
    <p:sldId id="278" r:id="rId10"/>
    <p:sldId id="279" r:id="rId11"/>
    <p:sldId id="262" r:id="rId12"/>
    <p:sldId id="280" r:id="rId13"/>
    <p:sldId id="281" r:id="rId14"/>
    <p:sldId id="282" r:id="rId15"/>
    <p:sldId id="263" r:id="rId16"/>
    <p:sldId id="283" r:id="rId1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3838"/>
    <a:srgbClr val="004E90"/>
    <a:srgbClr val="922C32"/>
    <a:srgbClr val="003865"/>
    <a:srgbClr val="144E88"/>
    <a:srgbClr val="073F79"/>
    <a:srgbClr val="0E3876"/>
    <a:srgbClr val="264B89"/>
    <a:srgbClr val="325582"/>
    <a:srgbClr val="193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86146" autoAdjust="0"/>
  </p:normalViewPr>
  <p:slideViewPr>
    <p:cSldViewPr snapToGrid="0" snapToObjects="1">
      <p:cViewPr>
        <p:scale>
          <a:sx n="78" d="100"/>
          <a:sy n="78" d="100"/>
        </p:scale>
        <p:origin x="-1603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Blatt1!$B$1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22C32"/>
            </a:solidFill>
          </c:spPr>
          <c:invertIfNegative val="0"/>
          <c:cat>
            <c:strRef>
              <c:f>Blatt1!$A$2:$A$5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Blatt1!$B$2:$B$5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Blatt1!$C$1</c:f>
              <c:strCache>
                <c:ptCount val="1"/>
                <c:pt idx="0">
                  <c:v>Datenreihe 2</c:v>
                </c:pt>
              </c:strCache>
            </c:strRef>
          </c:tx>
          <c:invertIfNegative val="0"/>
          <c:cat>
            <c:strRef>
              <c:f>Blatt1!$A$2:$A$5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Blatt1!$C$2:$C$5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Blatt1!$D$1</c:f>
              <c:strCache>
                <c:ptCount val="1"/>
                <c:pt idx="0">
                  <c:v>Datenreihe 3</c:v>
                </c:pt>
              </c:strCache>
            </c:strRef>
          </c:tx>
          <c:invertIfNegative val="0"/>
          <c:cat>
            <c:strRef>
              <c:f>Blatt1!$A$2:$A$5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Blatt1!$D$2:$D$5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598336"/>
        <c:axId val="75153984"/>
      </c:barChart>
      <c:catAx>
        <c:axId val="115598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4E90"/>
            </a:solidFill>
          </a:ln>
        </c:spPr>
        <c:txPr>
          <a:bodyPr/>
          <a:lstStyle/>
          <a:p>
            <a:pPr>
              <a:defRPr lang="de-DE"/>
            </a:pPr>
            <a:endParaRPr lang="de-DE"/>
          </a:p>
        </c:txPr>
        <c:crossAx val="75153984"/>
        <c:crosses val="autoZero"/>
        <c:auto val="1"/>
        <c:lblAlgn val="ctr"/>
        <c:lblOffset val="100"/>
        <c:noMultiLvlLbl val="0"/>
      </c:catAx>
      <c:valAx>
        <c:axId val="75153984"/>
        <c:scaling>
          <c:orientation val="minMax"/>
        </c:scaling>
        <c:delete val="0"/>
        <c:axPos val="b"/>
        <c:majorGridlines>
          <c:spPr>
            <a:ln>
              <a:solidFill>
                <a:srgbClr val="004E90">
                  <a:alpha val="5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>
            <a:solidFill>
              <a:srgbClr val="004E90"/>
            </a:solidFill>
          </a:ln>
        </c:spPr>
        <c:txPr>
          <a:bodyPr/>
          <a:lstStyle/>
          <a:p>
            <a:pPr>
              <a:defRPr lang="de-DE"/>
            </a:pPr>
            <a:endParaRPr lang="de-DE"/>
          </a:p>
        </c:txPr>
        <c:crossAx val="115598336"/>
        <c:crosses val="autoZero"/>
        <c:crossBetween val="between"/>
      </c:valAx>
      <c:spPr>
        <a:ln>
          <a:noFill/>
        </a:ln>
      </c:spPr>
    </c:plotArea>
    <c:legend>
      <c:legendPos val="r"/>
      <c:overlay val="0"/>
      <c:txPr>
        <a:bodyPr/>
        <a:lstStyle/>
        <a:p>
          <a:pPr>
            <a:defRPr lang="de-DE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rgbClr val="004E90"/>
          </a:solidFill>
        </a:defRPr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E9B2A-F148-6049-AFA8-2778433591D9}" type="datetimeFigureOut">
              <a:rPr lang="de-DE" smtClean="0"/>
              <a:pPr/>
              <a:t>11.05.2022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8CC92-9475-6848-B871-4CBDDDA8304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7680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77140-C6DC-BF4D-8DB9-C8CB7F43A72A}" type="datetimeFigureOut">
              <a:rPr lang="de-DE" smtClean="0"/>
              <a:pPr/>
              <a:t>11.05.2022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093CF-F64A-284C-8095-E4EE1285F3D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5745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228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001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001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2210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2210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Hier könnten weitere Befunde vom Labor, Bildgebung, von </a:t>
            </a:r>
            <a:r>
              <a:rPr lang="de-AT" dirty="0" err="1" smtClean="0"/>
              <a:t>Konsiliaruntersuchungen</a:t>
            </a:r>
            <a:r>
              <a:rPr lang="de-AT" baseline="0" dirty="0" smtClean="0"/>
              <a:t> usw. stehen.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221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221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221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221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221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221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221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221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221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66461"/>
            <a:ext cx="6906982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Titel der </a:t>
            </a:r>
            <a:br>
              <a:rPr lang="de-DE" dirty="0" smtClean="0"/>
            </a:br>
            <a:r>
              <a:rPr lang="de-DE" dirty="0" smtClean="0"/>
              <a:t>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2672634"/>
            <a:ext cx="6400800" cy="6978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Zusätzliche</a:t>
            </a:r>
          </a:p>
          <a:p>
            <a:r>
              <a:rPr lang="de-DE" dirty="0" smtClean="0"/>
              <a:t>Infos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356235" y="263285"/>
            <a:ext cx="1138401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Bild 7" descr="b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66439"/>
            <a:ext cx="4403290" cy="2867737"/>
          </a:xfrm>
          <a:prstGeom prst="rect">
            <a:avLst/>
          </a:prstGeom>
        </p:spPr>
      </p:pic>
      <p:pic>
        <p:nvPicPr>
          <p:cNvPr id="9" name="Bild 8" descr="b2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699" y="3466439"/>
            <a:ext cx="4403290" cy="2867737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sk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092504" y="1206788"/>
            <a:ext cx="6051495" cy="50549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866917"/>
            <a:ext cx="4377419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Titel der </a:t>
            </a:r>
            <a:br>
              <a:rPr lang="de-DE" dirty="0" smtClean="0"/>
            </a:br>
            <a:r>
              <a:rPr lang="de-DE" dirty="0" smtClean="0"/>
              <a:t>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5300260"/>
            <a:ext cx="4392911" cy="8559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100"/>
              </a:lnSpc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Zusätzliche</a:t>
            </a:r>
          </a:p>
          <a:p>
            <a:r>
              <a:rPr lang="de-DE" dirty="0" smtClean="0"/>
              <a:t>Infos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356235" y="263285"/>
            <a:ext cx="1138401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33676" y="5246920"/>
            <a:ext cx="1928649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Rechteck 9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1" y="266090"/>
            <a:ext cx="906260" cy="51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2184400"/>
            <a:ext cx="8229600" cy="3926275"/>
          </a:xfrm>
          <a:prstGeom prst="rect">
            <a:avLst/>
          </a:prstGeom>
        </p:spPr>
        <p:txBody>
          <a:bodyPr>
            <a:noAutofit/>
          </a:bodyPr>
          <a:lstStyle>
            <a:lvl1pPr marL="0" indent="-216000" algn="l" defTabSz="4572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spc="-2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de-DE" dirty="0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11.05.2022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54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-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129924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11.05.2022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547913"/>
            <a:ext cx="8229600" cy="3535387"/>
          </a:xfrm>
          <a:prstGeom prst="rect">
            <a:avLst/>
          </a:prstGeom>
        </p:spPr>
        <p:txBody>
          <a:bodyPr vert="horz"/>
          <a:lstStyle>
            <a:lvl1pPr marL="176213" indent="-176213">
              <a:defRPr sz="2400">
                <a:solidFill>
                  <a:schemeClr val="tx1"/>
                </a:solidFill>
              </a:defRPr>
            </a:lvl1pPr>
            <a:lvl2pPr marL="180975" indent="127000">
              <a:buFont typeface="Arial" pitchFamily="34" charset="0"/>
              <a:buChar char="•"/>
              <a:defRPr sz="2400"/>
            </a:lvl2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Mastertextformat</a:t>
            </a:r>
          </a:p>
        </p:txBody>
      </p:sp>
    </p:spTree>
    <p:extLst>
      <p:ext uri="{BB962C8B-B14F-4D97-AF65-F5344CB8AC3E}">
        <p14:creationId xmlns:p14="http://schemas.microsoft.com/office/powerpoint/2010/main" val="1662849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20900"/>
            <a:ext cx="4038600" cy="3989775"/>
          </a:xfrm>
          <a:prstGeom prst="rect">
            <a:avLst/>
          </a:prstGeom>
        </p:spPr>
        <p:txBody>
          <a:bodyPr>
            <a:noAutofit/>
          </a:bodyPr>
          <a:lstStyle>
            <a:lvl1pPr marL="0" indent="180975" algn="l" defTabSz="5400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2400" spc="-20">
                <a:solidFill>
                  <a:schemeClr val="tx1"/>
                </a:solidFill>
              </a:defRPr>
            </a:lvl1pPr>
            <a:lvl2pPr marL="612000" indent="-285750" defTabSz="324000">
              <a:buFont typeface="Arial"/>
              <a:buChar char="•"/>
              <a:tabLst>
                <a:tab pos="360000" algn="l"/>
              </a:tabLst>
              <a:defRPr sz="1400">
                <a:solidFill>
                  <a:srgbClr val="004E90"/>
                </a:solidFill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de-DE" dirty="0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2120900"/>
            <a:ext cx="4038600" cy="40052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itchFamily="34" charset="0"/>
              <a:buNone/>
              <a:defRPr lang="de-DE" sz="2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936"/>
              </a:spcBef>
              <a:buClr>
                <a:srgbClr val="004E90"/>
              </a:buClr>
              <a:buFont typeface="Arial" pitchFamily="34" charset="0"/>
              <a:buChar char="•"/>
              <a:defRPr sz="1400">
                <a:solidFill>
                  <a:srgbClr val="004E90"/>
                </a:solidFill>
              </a:defRPr>
            </a:lvl2pPr>
            <a:lvl3pPr marL="361950" indent="-180975">
              <a:buFont typeface="Calibri" pitchFamily="34" charset="0"/>
              <a:buChar char="-"/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de-DE" dirty="0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11.05.2022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355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 -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2095500"/>
            <a:ext cx="4038600" cy="19079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None/>
              <a:defRPr lang="de-DE" sz="2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de-DE" dirty="0" smtClean="0"/>
              <a:t>Mastertextformat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2095500"/>
            <a:ext cx="4038600" cy="40151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spc="-20">
                <a:solidFill>
                  <a:schemeClr val="tx1"/>
                </a:solidFill>
              </a:defRPr>
            </a:lvl1pPr>
            <a:lvl2pPr marL="361950" indent="-180975">
              <a:buFont typeface="Arial" pitchFamily="34" charset="0"/>
              <a:buChar char="-"/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de-DE" dirty="0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11.05.2022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4648200" y="4127501"/>
            <a:ext cx="4038600" cy="19827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Bild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4818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und Bild  -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2159000"/>
            <a:ext cx="4038600" cy="39516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400" spc="-2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de-DE" dirty="0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11.05.2022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4731726" y="2159000"/>
            <a:ext cx="3955074" cy="39512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Bild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887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9753" y="5125615"/>
            <a:ext cx="2067710" cy="10216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1400" spc="-2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Tx/>
              <a:buNone/>
            </a:pPr>
            <a:r>
              <a:rPr lang="de-DE" dirty="0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11.05.2022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1432683" y="2594134"/>
            <a:ext cx="1982523" cy="24470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10" name="Inhaltsplatzhalter 2"/>
          <p:cNvSpPr>
            <a:spLocks noGrp="1"/>
          </p:cNvSpPr>
          <p:nvPr>
            <p:ph sz="half" idx="14"/>
          </p:nvPr>
        </p:nvSpPr>
        <p:spPr>
          <a:xfrm>
            <a:off x="3624301" y="5125615"/>
            <a:ext cx="2067710" cy="10216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1400" spc="-2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Tx/>
              <a:buNone/>
            </a:pPr>
            <a:r>
              <a:rPr lang="de-DE" dirty="0" smtClean="0"/>
              <a:t>Mastertextformat bearbeiten</a:t>
            </a:r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15"/>
          </p:nvPr>
        </p:nvSpPr>
        <p:spPr>
          <a:xfrm>
            <a:off x="3717231" y="2594134"/>
            <a:ext cx="1982523" cy="24470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6"/>
          </p:nvPr>
        </p:nvSpPr>
        <p:spPr>
          <a:xfrm>
            <a:off x="5919126" y="5125615"/>
            <a:ext cx="2067710" cy="10216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1400" spc="-2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Tx/>
              <a:buNone/>
            </a:pPr>
            <a:r>
              <a:rPr lang="de-DE" dirty="0" smtClean="0"/>
              <a:t>Mastertextformat bearbeiten</a:t>
            </a:r>
          </a:p>
        </p:txBody>
      </p:sp>
      <p:sp>
        <p:nvSpPr>
          <p:cNvPr id="13" name="Bildplatzhalter 8"/>
          <p:cNvSpPr>
            <a:spLocks noGrp="1"/>
          </p:cNvSpPr>
          <p:nvPr>
            <p:ph type="pic" sz="quarter" idx="17"/>
          </p:nvPr>
        </p:nvSpPr>
        <p:spPr>
          <a:xfrm>
            <a:off x="6012056" y="2594134"/>
            <a:ext cx="1982523" cy="24470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Bild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7152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- 1 Spalte -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11.05.2022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46300"/>
            <a:ext cx="8229600" cy="3948659"/>
          </a:xfrm>
          <a:prstGeom prst="rect">
            <a:avLst/>
          </a:prstGeom>
        </p:spPr>
        <p:txBody>
          <a:bodyPr vert="horz"/>
          <a:lstStyle>
            <a:lvl1pPr marL="176213" marR="0" indent="-1762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>
                <a:solidFill>
                  <a:schemeClr val="tx1"/>
                </a:solidFill>
              </a:defRPr>
            </a:lvl1pPr>
            <a:lvl2pPr marL="446088" indent="-180975">
              <a:buSzPct val="90000"/>
              <a:buFont typeface="Arial" pitchFamily="34" charset="0"/>
              <a:buChar char="•"/>
              <a:defRPr sz="2400"/>
            </a:lvl2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Mastertextformat</a:t>
            </a:r>
          </a:p>
        </p:txBody>
      </p:sp>
    </p:spTree>
    <p:extLst>
      <p:ext uri="{BB962C8B-B14F-4D97-AF65-F5344CB8AC3E}">
        <p14:creationId xmlns:p14="http://schemas.microsoft.com/office/powerpoint/2010/main" val="1075712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- 2 Spalten -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77075"/>
          </a:xfrm>
          <a:prstGeom prst="rect">
            <a:avLst/>
          </a:prstGeom>
        </p:spPr>
        <p:txBody>
          <a:bodyPr>
            <a:noAutofit/>
          </a:bodyPr>
          <a:lstStyle>
            <a:lvl1pPr marL="416700" indent="-285750" algn="l" defTabSz="540000" rtl="0" eaLnBrk="1" latinLnBrk="0" hangingPunct="1">
              <a:spcBef>
                <a:spcPct val="20000"/>
              </a:spcBef>
              <a:buFont typeface="Arial"/>
              <a:buNone/>
              <a:tabLst>
                <a:tab pos="216000" algn="l"/>
              </a:tabLst>
              <a:defRPr sz="2400" spc="-20">
                <a:solidFill>
                  <a:schemeClr val="tx1"/>
                </a:solidFill>
              </a:defRPr>
            </a:lvl1pPr>
            <a:lvl2pPr marL="612000" indent="-285750" defTabSz="324000">
              <a:buFont typeface="Arial"/>
              <a:buChar char="•"/>
              <a:tabLst>
                <a:tab pos="360000" algn="l"/>
              </a:tabLst>
              <a:defRPr sz="1400">
                <a:solidFill>
                  <a:srgbClr val="004E90"/>
                </a:solidFill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Tx/>
              <a:buNone/>
            </a:pPr>
            <a:r>
              <a:rPr lang="de-DE" dirty="0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None/>
              <a:defRPr lang="de-DE" sz="2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936"/>
              </a:spcBef>
              <a:buClr>
                <a:srgbClr val="004E90"/>
              </a:buClr>
              <a:buFont typeface="Arial"/>
              <a:buNone/>
              <a:defRPr sz="1400">
                <a:solidFill>
                  <a:srgbClr val="004E90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de-DE" dirty="0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11.05.2022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34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 - 2 Spalten -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2159000"/>
            <a:ext cx="4038600" cy="39516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400" spc="-2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Tx/>
              <a:buNone/>
            </a:pPr>
            <a:r>
              <a:rPr lang="de-DE" dirty="0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11.05.2022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4731726" y="2159000"/>
            <a:ext cx="3955074" cy="39512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Bild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7878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mit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66461"/>
            <a:ext cx="6906982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Titel der </a:t>
            </a:r>
            <a:br>
              <a:rPr lang="de-DE" dirty="0" smtClean="0"/>
            </a:br>
            <a:r>
              <a:rPr lang="de-DE" dirty="0" smtClean="0"/>
              <a:t>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2672634"/>
            <a:ext cx="6400800" cy="6447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Zusätzliche</a:t>
            </a:r>
          </a:p>
          <a:p>
            <a:r>
              <a:rPr lang="de-DE" dirty="0" smtClean="0"/>
              <a:t>Infos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356235" y="263285"/>
            <a:ext cx="1138401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Bild 7" descr="b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66439"/>
            <a:ext cx="4403290" cy="2867737"/>
          </a:xfrm>
          <a:prstGeom prst="rect">
            <a:avLst/>
          </a:prstGeom>
        </p:spPr>
      </p:pic>
      <p:pic>
        <p:nvPicPr>
          <p:cNvPr id="9" name="Bild 8" descr="b2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699" y="3466439"/>
            <a:ext cx="4403290" cy="2867737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1" y="266090"/>
            <a:ext cx="906260" cy="51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748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11.05.2022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4731726" y="2146300"/>
            <a:ext cx="3955074" cy="39639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4"/>
          </p:nvPr>
        </p:nvSpPr>
        <p:spPr>
          <a:xfrm>
            <a:off x="457200" y="2146300"/>
            <a:ext cx="3979453" cy="39639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Bild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5743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8"/>
          <p:cNvSpPr>
            <a:spLocks noGrp="1"/>
          </p:cNvSpPr>
          <p:nvPr>
            <p:ph type="pic" sz="quarter" idx="14"/>
          </p:nvPr>
        </p:nvSpPr>
        <p:spPr>
          <a:xfrm>
            <a:off x="457200" y="2108200"/>
            <a:ext cx="8229600" cy="40020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11.05.2022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226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a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8"/>
          <p:cNvSpPr>
            <a:spLocks noGrp="1"/>
          </p:cNvSpPr>
          <p:nvPr>
            <p:ph type="pic" sz="quarter" idx="14"/>
          </p:nvPr>
        </p:nvSpPr>
        <p:spPr>
          <a:xfrm>
            <a:off x="0" y="2594135"/>
            <a:ext cx="9144000" cy="35161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11.05.2022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952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11.05.2022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4731726" y="2594135"/>
            <a:ext cx="4412274" cy="35161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4"/>
          </p:nvPr>
        </p:nvSpPr>
        <p:spPr>
          <a:xfrm>
            <a:off x="0" y="2594135"/>
            <a:ext cx="4436653" cy="35161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Bild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0704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11.05.2022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graphicFrame>
        <p:nvGraphicFramePr>
          <p:cNvPr id="4" name="Diagramm 3"/>
          <p:cNvGraphicFramePr/>
          <p:nvPr userDrawn="1">
            <p:extLst>
              <p:ext uri="{D42A27DB-BD31-4B8C-83A1-F6EECF244321}">
                <p14:modId xmlns:p14="http://schemas.microsoft.com/office/powerpoint/2010/main" val="1941858853"/>
              </p:ext>
            </p:extLst>
          </p:nvPr>
        </p:nvGraphicFramePr>
        <p:xfrm>
          <a:off x="457200" y="2120900"/>
          <a:ext cx="8229600" cy="4111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11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385637"/>
            <a:ext cx="6906982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Titel der </a:t>
            </a:r>
            <a:br>
              <a:rPr lang="de-DE" dirty="0" smtClean="0"/>
            </a:br>
            <a:r>
              <a:rPr lang="de-DE" dirty="0" smtClean="0"/>
              <a:t>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4951332"/>
            <a:ext cx="6400800" cy="8221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100"/>
              </a:lnSpc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Zusätzliche</a:t>
            </a:r>
          </a:p>
          <a:p>
            <a:r>
              <a:rPr lang="de-DE" dirty="0" smtClean="0"/>
              <a:t>Infos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356235" y="263285"/>
            <a:ext cx="1138401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33676" y="4897992"/>
            <a:ext cx="1928649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Rechteck 7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385637"/>
            <a:ext cx="6906982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Titel der </a:t>
            </a:r>
            <a:br>
              <a:rPr lang="de-DE" dirty="0" smtClean="0"/>
            </a:br>
            <a:r>
              <a:rPr lang="de-DE" dirty="0" smtClean="0"/>
              <a:t>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4951332"/>
            <a:ext cx="6400800" cy="8434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100"/>
              </a:lnSpc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Zusätzliche</a:t>
            </a:r>
          </a:p>
          <a:p>
            <a:r>
              <a:rPr lang="de-DE" dirty="0" smtClean="0"/>
              <a:t>Infos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356235" y="263285"/>
            <a:ext cx="1138401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33676" y="4897992"/>
            <a:ext cx="1928649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Rechteck 9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1" y="266090"/>
            <a:ext cx="906260" cy="51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kwg_gebäude_retusche_cropped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362325" y="1218353"/>
            <a:ext cx="5781675" cy="4986116"/>
          </a:xfrm>
          <a:prstGeom prst="rect">
            <a:avLst/>
          </a:prstGeom>
        </p:spPr>
      </p:pic>
      <p:pic>
        <p:nvPicPr>
          <p:cNvPr id="12" name="Picture 11" descr="mask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3092504" y="1206788"/>
            <a:ext cx="6051496" cy="505498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866917"/>
            <a:ext cx="4377419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Titel der </a:t>
            </a:r>
            <a:br>
              <a:rPr lang="de-DE" dirty="0" smtClean="0"/>
            </a:br>
            <a:r>
              <a:rPr lang="de-DE" dirty="0" smtClean="0"/>
              <a:t>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5300260"/>
            <a:ext cx="4392911" cy="6752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100"/>
              </a:lnSpc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Zusätzliche</a:t>
            </a:r>
          </a:p>
          <a:p>
            <a:r>
              <a:rPr lang="de-DE" dirty="0" smtClean="0"/>
              <a:t>Infos</a:t>
            </a:r>
            <a:endParaRPr lang="de-DE" dirty="0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33676" y="5246920"/>
            <a:ext cx="1928649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mask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092504" y="1206788"/>
            <a:ext cx="6051496" cy="505498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866917"/>
            <a:ext cx="4377419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Titel der </a:t>
            </a:r>
            <a:br>
              <a:rPr lang="de-DE" dirty="0" smtClean="0"/>
            </a:br>
            <a:r>
              <a:rPr lang="de-DE" dirty="0" smtClean="0"/>
              <a:t>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5300260"/>
            <a:ext cx="4392911" cy="717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100"/>
              </a:lnSpc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Zusätzliche</a:t>
            </a:r>
          </a:p>
          <a:p>
            <a:r>
              <a:rPr lang="de-DE" dirty="0" smtClean="0"/>
              <a:t>Infos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356235" y="263285"/>
            <a:ext cx="1138401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33676" y="5246920"/>
            <a:ext cx="1928649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Rechteck 9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1" y="266090"/>
            <a:ext cx="906260" cy="51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kwg_gebäude_retusche_cropped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362325" y="1218353"/>
            <a:ext cx="5781675" cy="4986116"/>
          </a:xfrm>
          <a:prstGeom prst="rect">
            <a:avLst/>
          </a:prstGeom>
        </p:spPr>
      </p:pic>
      <p:pic>
        <p:nvPicPr>
          <p:cNvPr id="12" name="Picture 11" descr="mask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3092504" y="1206788"/>
            <a:ext cx="6051495" cy="505498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866917"/>
            <a:ext cx="4377419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Titel der </a:t>
            </a:r>
            <a:br>
              <a:rPr lang="de-DE" dirty="0" smtClean="0"/>
            </a:br>
            <a:r>
              <a:rPr lang="de-DE" dirty="0" smtClean="0"/>
              <a:t>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5300260"/>
            <a:ext cx="4392911" cy="5251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100"/>
              </a:lnSpc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Zusätzliche</a:t>
            </a:r>
          </a:p>
          <a:p>
            <a:r>
              <a:rPr lang="de-DE" dirty="0" smtClean="0"/>
              <a:t>Infos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356235" y="263285"/>
            <a:ext cx="1138401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33676" y="5246920"/>
            <a:ext cx="1928649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Rechteck 9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ask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092504" y="1206788"/>
            <a:ext cx="6051495" cy="505498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866917"/>
            <a:ext cx="4377419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Titel der </a:t>
            </a:r>
            <a:br>
              <a:rPr lang="de-DE" dirty="0" smtClean="0"/>
            </a:br>
            <a:r>
              <a:rPr lang="de-DE" dirty="0" smtClean="0"/>
              <a:t>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5300260"/>
            <a:ext cx="4392911" cy="8134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100"/>
              </a:lnSpc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Zusätzliche</a:t>
            </a:r>
          </a:p>
          <a:p>
            <a:r>
              <a:rPr lang="de-DE" dirty="0" smtClean="0"/>
              <a:t>Infos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356235" y="263285"/>
            <a:ext cx="1138401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33676" y="5246920"/>
            <a:ext cx="1928649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Rechteck 11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1" y="266090"/>
            <a:ext cx="906260" cy="51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0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kwg_gebäude_retusche_cropped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362325" y="1218353"/>
            <a:ext cx="5781675" cy="4986116"/>
          </a:xfrm>
          <a:prstGeom prst="rect">
            <a:avLst/>
          </a:prstGeom>
        </p:spPr>
      </p:pic>
      <p:pic>
        <p:nvPicPr>
          <p:cNvPr id="12" name="Picture 11" descr="mask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3092504" y="1206788"/>
            <a:ext cx="6051495" cy="50549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866917"/>
            <a:ext cx="4377419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 smtClean="0"/>
              <a:t>Titel der </a:t>
            </a:r>
            <a:br>
              <a:rPr lang="de-DE" dirty="0" smtClean="0"/>
            </a:br>
            <a:r>
              <a:rPr lang="de-DE" dirty="0" smtClean="0"/>
              <a:t>Präsentation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5300260"/>
            <a:ext cx="4392911" cy="7602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100"/>
              </a:lnSpc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Zusätzliche</a:t>
            </a:r>
          </a:p>
          <a:p>
            <a:r>
              <a:rPr lang="de-DE" dirty="0" smtClean="0"/>
              <a:t>Infos</a:t>
            </a:r>
            <a:endParaRPr lang="de-DE" dirty="0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33676" y="5246920"/>
            <a:ext cx="1928649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F783B-BD98-BE4C-840C-BFD4805C2C83}" type="datetime1">
              <a:rPr lang="de-AT" smtClean="0"/>
              <a:pPr/>
              <a:t>11.05.2022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3" name="Bild 2" descr="logo_big.jpg"/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250" y="332851"/>
            <a:ext cx="1639550" cy="45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9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7" r:id="rId3"/>
    <p:sldLayoutId id="2147483678" r:id="rId4"/>
    <p:sldLayoutId id="2147483680" r:id="rId5"/>
    <p:sldLayoutId id="2147483681" r:id="rId6"/>
    <p:sldLayoutId id="2147483683" r:id="rId7"/>
    <p:sldLayoutId id="2147483684" r:id="rId8"/>
    <p:sldLayoutId id="2147483686" r:id="rId9"/>
    <p:sldLayoutId id="2147483687" r:id="rId10"/>
    <p:sldLayoutId id="2147483652" r:id="rId11"/>
    <p:sldLayoutId id="2147483672" r:id="rId12"/>
    <p:sldLayoutId id="2147483661" r:id="rId13"/>
    <p:sldLayoutId id="2147483662" r:id="rId14"/>
    <p:sldLayoutId id="2147483665" r:id="rId15"/>
    <p:sldLayoutId id="2147483663" r:id="rId16"/>
    <p:sldLayoutId id="2147483664" r:id="rId17"/>
    <p:sldLayoutId id="2147483676" r:id="rId18"/>
    <p:sldLayoutId id="2147483666" r:id="rId19"/>
    <p:sldLayoutId id="2147483667" r:id="rId20"/>
    <p:sldLayoutId id="2147483669" r:id="rId21"/>
    <p:sldLayoutId id="2147483670" r:id="rId22"/>
    <p:sldLayoutId id="2147483668" r:id="rId23"/>
    <p:sldLayoutId id="2147483671" r:id="rId2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2663" indent="-623888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Eine Patientin mit Halluzinationen</a:t>
            </a:r>
            <a:endParaRPr lang="de-AT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sz="1400" dirty="0" smtClean="0"/>
              <a:t>Christina Koller</a:t>
            </a:r>
          </a:p>
          <a:p>
            <a:r>
              <a:rPr lang="de-AT" sz="1400" dirty="0" smtClean="0"/>
              <a:t>Psychiatrie</a:t>
            </a:r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13476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Differentialdiagnosen</a:t>
            </a:r>
            <a:endParaRPr lang="de-AT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indent="0">
              <a:spcBef>
                <a:spcPts val="1200"/>
              </a:spcBef>
            </a:pPr>
            <a:endParaRPr lang="de-AT" dirty="0" smtClean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Psychose 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Affektive Störung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</a:t>
            </a:r>
            <a:r>
              <a:rPr lang="de-AT" dirty="0" smtClean="0"/>
              <a:t>Demenz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Delir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Drogen, Alkohol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endParaRPr lang="de-AT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 dirty="0" smtClean="0"/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Aura </a:t>
            </a:r>
            <a:r>
              <a:rPr lang="de-AT" dirty="0"/>
              <a:t>bei </a:t>
            </a:r>
            <a:r>
              <a:rPr lang="de-AT" dirty="0" smtClean="0"/>
              <a:t>Epilepsie/</a:t>
            </a:r>
            <a:r>
              <a:rPr lang="de-AT" strike="sngStrike" dirty="0" smtClean="0"/>
              <a:t>Migräne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dirty="0"/>
              <a:t>Organische Störungen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</a:t>
            </a:r>
            <a:r>
              <a:rPr lang="de-AT" dirty="0" smtClean="0"/>
              <a:t>NW </a:t>
            </a:r>
            <a:r>
              <a:rPr lang="de-AT" dirty="0"/>
              <a:t>von Arzneimitteln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</a:t>
            </a:r>
            <a:r>
              <a:rPr lang="de-AT" strike="sngStrike" dirty="0"/>
              <a:t>Halbschlaf</a:t>
            </a:r>
          </a:p>
        </p:txBody>
      </p:sp>
    </p:spTree>
    <p:extLst>
      <p:ext uri="{BB962C8B-B14F-4D97-AF65-F5344CB8AC3E}">
        <p14:creationId xmlns:p14="http://schemas.microsoft.com/office/powerpoint/2010/main" val="379084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Diagnostik</a:t>
            </a:r>
            <a:endParaRPr lang="de-AT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26900" indent="-342900">
              <a:buFont typeface="Arial" pitchFamily="34" charset="0"/>
              <a:buChar char="•"/>
            </a:pPr>
            <a:r>
              <a:rPr lang="de-AT" dirty="0" smtClean="0"/>
              <a:t>Labor</a:t>
            </a:r>
            <a:br>
              <a:rPr lang="de-AT" dirty="0" smtClean="0"/>
            </a:br>
            <a:r>
              <a:rPr lang="de-AT" dirty="0" smtClean="0"/>
              <a:t>   - Vitamin D          14,0 </a:t>
            </a:r>
            <a:r>
              <a:rPr lang="de-AT" dirty="0" err="1" smtClean="0"/>
              <a:t>ng</a:t>
            </a:r>
            <a:r>
              <a:rPr lang="de-AT" dirty="0" smtClean="0"/>
              <a:t>/ml</a:t>
            </a:r>
            <a:br>
              <a:rPr lang="de-AT" dirty="0" smtClean="0"/>
            </a:br>
            <a:endParaRPr lang="de-AT" dirty="0" smtClean="0"/>
          </a:p>
          <a:p>
            <a:pPr marL="126900" indent="-342900">
              <a:buFont typeface="Arial" pitchFamily="34" charset="0"/>
              <a:buChar char="•"/>
            </a:pPr>
            <a:r>
              <a:rPr lang="de-AT" dirty="0" smtClean="0"/>
              <a:t>Harn</a:t>
            </a:r>
            <a:br>
              <a:rPr lang="de-AT" dirty="0" smtClean="0"/>
            </a:br>
            <a:r>
              <a:rPr lang="de-AT" dirty="0" smtClean="0"/>
              <a:t>    - </a:t>
            </a:r>
            <a:r>
              <a:rPr lang="de-AT" dirty="0" err="1" smtClean="0"/>
              <a:t>Klebsiella</a:t>
            </a:r>
            <a:r>
              <a:rPr lang="de-AT" dirty="0" smtClean="0"/>
              <a:t> </a:t>
            </a:r>
            <a:r>
              <a:rPr lang="de-AT" dirty="0" err="1" smtClean="0"/>
              <a:t>pneumoniae</a:t>
            </a:r>
            <a:r>
              <a:rPr lang="de-AT" dirty="0" smtClean="0"/>
              <a:t> 10*7</a:t>
            </a:r>
            <a:br>
              <a:rPr lang="de-AT" dirty="0" smtClean="0"/>
            </a:br>
            <a:endParaRPr lang="de-AT" dirty="0" smtClean="0"/>
          </a:p>
          <a:p>
            <a:pPr marL="126900" indent="-342900">
              <a:buFont typeface="Arial" pitchFamily="34" charset="0"/>
              <a:buChar char="•"/>
            </a:pPr>
            <a:r>
              <a:rPr lang="de-AT" dirty="0" smtClean="0"/>
              <a:t>MR Cerebrum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    - </a:t>
            </a:r>
            <a:r>
              <a:rPr lang="de-AT" dirty="0" err="1" smtClean="0"/>
              <a:t>mikroangiopathische</a:t>
            </a:r>
            <a:r>
              <a:rPr lang="de-AT" dirty="0" smtClean="0"/>
              <a:t> </a:t>
            </a:r>
            <a:r>
              <a:rPr lang="de-AT" dirty="0" smtClean="0"/>
              <a:t>Veränderungen</a:t>
            </a:r>
            <a:endParaRPr lang="de-AT" dirty="0"/>
          </a:p>
          <a:p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204348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Diagnostik</a:t>
            </a:r>
            <a:endParaRPr lang="de-AT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26900" indent="-342900">
              <a:buFont typeface="Arial" pitchFamily="34" charset="0"/>
              <a:buChar char="•"/>
            </a:pPr>
            <a:r>
              <a:rPr lang="de-AT" dirty="0" smtClean="0"/>
              <a:t>EEG</a:t>
            </a:r>
            <a:br>
              <a:rPr lang="de-AT" dirty="0" smtClean="0"/>
            </a:br>
            <a:endParaRPr lang="de-AT" dirty="0"/>
          </a:p>
          <a:p>
            <a:pPr marL="126900" indent="-342900">
              <a:buFont typeface="Arial" pitchFamily="34" charset="0"/>
              <a:buChar char="•"/>
            </a:pPr>
            <a:r>
              <a:rPr lang="de-AT" dirty="0" err="1" smtClean="0"/>
              <a:t>Augenkonsil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 smtClean="0"/>
          </a:p>
          <a:p>
            <a:pPr marL="126900" indent="-342900">
              <a:buFont typeface="Arial" pitchFamily="34" charset="0"/>
              <a:buChar char="•"/>
            </a:pPr>
            <a:r>
              <a:rPr lang="de-AT" dirty="0" smtClean="0"/>
              <a:t>MMSE</a:t>
            </a: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   </a:t>
            </a:r>
            <a:endParaRPr lang="de-AT" dirty="0"/>
          </a:p>
          <a:p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9708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Differentialdiagnosen</a:t>
            </a:r>
            <a:endParaRPr lang="de-AT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indent="0">
              <a:spcBef>
                <a:spcPts val="1200"/>
              </a:spcBef>
            </a:pPr>
            <a:endParaRPr lang="de-AT" dirty="0" smtClean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Psychose 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Affektive Störung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</a:t>
            </a:r>
            <a:r>
              <a:rPr lang="de-AT" strike="sngStrike" dirty="0" smtClean="0"/>
              <a:t>Demenz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Delir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Drogen, Alkohol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endParaRPr lang="de-AT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 dirty="0" smtClean="0"/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Aura </a:t>
            </a:r>
            <a:r>
              <a:rPr lang="de-AT" strike="sngStrike" dirty="0"/>
              <a:t>bei </a:t>
            </a:r>
            <a:r>
              <a:rPr lang="de-AT" strike="sngStrike" dirty="0" smtClean="0"/>
              <a:t>Epilepsie/Migräne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/>
              <a:t>Organische Störungen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</a:t>
            </a:r>
            <a:r>
              <a:rPr lang="de-AT" dirty="0" smtClean="0"/>
              <a:t>NW </a:t>
            </a:r>
            <a:r>
              <a:rPr lang="de-AT" dirty="0"/>
              <a:t>von Arzneimitteln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</a:t>
            </a:r>
            <a:r>
              <a:rPr lang="de-AT" strike="sngStrike" dirty="0"/>
              <a:t>Halbschlaf</a:t>
            </a:r>
          </a:p>
        </p:txBody>
      </p:sp>
    </p:spTree>
    <p:extLst>
      <p:ext uri="{BB962C8B-B14F-4D97-AF65-F5344CB8AC3E}">
        <p14:creationId xmlns:p14="http://schemas.microsoft.com/office/powerpoint/2010/main" val="352705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Differentialdiagnosen</a:t>
            </a:r>
            <a:endParaRPr lang="de-AT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indent="0">
              <a:spcBef>
                <a:spcPts val="1200"/>
              </a:spcBef>
            </a:pPr>
            <a:endParaRPr lang="de-AT" dirty="0" smtClean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Psychose 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Affektive Störung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</a:t>
            </a:r>
            <a:r>
              <a:rPr lang="de-AT" strike="sngStrike" dirty="0" smtClean="0"/>
              <a:t>Demenz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Delir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Drogen, Alkohol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endParaRPr lang="de-AT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 dirty="0" smtClean="0"/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Aura </a:t>
            </a:r>
            <a:r>
              <a:rPr lang="de-AT" strike="sngStrike" dirty="0"/>
              <a:t>bei </a:t>
            </a:r>
            <a:r>
              <a:rPr lang="de-AT" strike="sngStrike" dirty="0" smtClean="0"/>
              <a:t>Epilepsie/Migräne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/>
              <a:t>Organische Störungen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</a:t>
            </a:r>
            <a:r>
              <a:rPr lang="de-AT" b="1" dirty="0" smtClean="0"/>
              <a:t>NW </a:t>
            </a:r>
            <a:r>
              <a:rPr lang="de-AT" b="1" dirty="0"/>
              <a:t>von Arzneimitteln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</a:t>
            </a:r>
            <a:r>
              <a:rPr lang="de-AT" strike="sngStrike" dirty="0"/>
              <a:t>Halbschlaf</a:t>
            </a:r>
          </a:p>
        </p:txBody>
      </p:sp>
    </p:spTree>
    <p:extLst>
      <p:ext uri="{BB962C8B-B14F-4D97-AF65-F5344CB8AC3E}">
        <p14:creationId xmlns:p14="http://schemas.microsoft.com/office/powerpoint/2010/main" val="350925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27760"/>
            <a:ext cx="7589520" cy="1112520"/>
          </a:xfrm>
        </p:spPr>
        <p:txBody>
          <a:bodyPr>
            <a:normAutofit/>
          </a:bodyPr>
          <a:lstStyle/>
          <a:p>
            <a:r>
              <a:rPr lang="de-AT" dirty="0" smtClean="0"/>
              <a:t>Medikamente</a:t>
            </a:r>
            <a:endParaRPr lang="de-A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8200" y="2240280"/>
            <a:ext cx="7391400" cy="374903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de-AT" dirty="0" smtClean="0"/>
              <a:t> Dauermedikation</a:t>
            </a:r>
            <a:br>
              <a:rPr lang="de-AT" dirty="0" smtClean="0"/>
            </a:br>
            <a:r>
              <a:rPr lang="de-AT" dirty="0" smtClean="0"/>
              <a:t> - </a:t>
            </a:r>
            <a:r>
              <a:rPr lang="en-GB" dirty="0" err="1" smtClean="0"/>
              <a:t>Amlodipin</a:t>
            </a:r>
            <a:r>
              <a:rPr lang="en-GB" dirty="0"/>
              <a:t>, Valsartan, </a:t>
            </a:r>
            <a:r>
              <a:rPr lang="en-GB" dirty="0" err="1"/>
              <a:t>Rilmenidin</a:t>
            </a:r>
            <a:r>
              <a:rPr lang="en-GB" dirty="0"/>
              <a:t>, </a:t>
            </a:r>
            <a:r>
              <a:rPr lang="en-GB" dirty="0" err="1" smtClean="0"/>
              <a:t>Nebivolol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- </a:t>
            </a:r>
            <a:r>
              <a:rPr lang="en-GB" dirty="0" err="1" smtClean="0"/>
              <a:t>Rosuvastatin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- </a:t>
            </a:r>
            <a:r>
              <a:rPr lang="en-GB" dirty="0" err="1" smtClean="0"/>
              <a:t>Calciduran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- </a:t>
            </a:r>
            <a:r>
              <a:rPr lang="en-GB" dirty="0" err="1" smtClean="0"/>
              <a:t>Edoxaban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>
              <a:spcBef>
                <a:spcPts val="1200"/>
              </a:spcBef>
            </a:pPr>
            <a:r>
              <a:rPr lang="en-GB" dirty="0" smtClean="0"/>
              <a:t> </a:t>
            </a:r>
            <a:r>
              <a:rPr lang="en-GB" dirty="0" err="1" smtClean="0"/>
              <a:t>Metoclopramid</a:t>
            </a:r>
            <a:endParaRPr lang="de-AT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6" t="51418" r="29255" b="36289"/>
          <a:stretch/>
        </p:blipFill>
        <p:spPr>
          <a:xfrm>
            <a:off x="3142034" y="5223753"/>
            <a:ext cx="5535588" cy="969847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4922196" y="5466945"/>
            <a:ext cx="2451370" cy="52237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794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85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27760"/>
            <a:ext cx="7589520" cy="1112520"/>
          </a:xfrm>
        </p:spPr>
        <p:txBody>
          <a:bodyPr>
            <a:normAutofit/>
          </a:bodyPr>
          <a:lstStyle/>
          <a:p>
            <a:r>
              <a:rPr lang="de-AT" dirty="0" smtClean="0"/>
              <a:t>Anamnese</a:t>
            </a:r>
            <a:endParaRPr lang="de-A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8200" y="2240280"/>
            <a:ext cx="7391400" cy="3749039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de-AT" dirty="0" smtClean="0"/>
              <a:t>Frau, 84 Jahre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AT" dirty="0" smtClean="0"/>
              <a:t>Szenische und akustische Halluzinationen</a:t>
            </a:r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37" t="1250" r="2837" b="7513"/>
          <a:stretch/>
        </p:blipFill>
        <p:spPr>
          <a:xfrm>
            <a:off x="838200" y="3504876"/>
            <a:ext cx="3429000" cy="2224716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190" y="3504876"/>
            <a:ext cx="2599312" cy="223661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812" y="3492975"/>
            <a:ext cx="3348788" cy="2225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27760"/>
            <a:ext cx="7589520" cy="1112520"/>
          </a:xfrm>
        </p:spPr>
        <p:txBody>
          <a:bodyPr>
            <a:normAutofit/>
          </a:bodyPr>
          <a:lstStyle/>
          <a:p>
            <a:r>
              <a:rPr lang="de-AT" dirty="0" smtClean="0"/>
              <a:t>Anamnese/Status</a:t>
            </a:r>
            <a:endParaRPr lang="de-A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8200" y="2240280"/>
            <a:ext cx="7391400" cy="3749039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de-AT" dirty="0"/>
              <a:t>Keine psych. </a:t>
            </a:r>
            <a:r>
              <a:rPr lang="de-AT" dirty="0" smtClean="0"/>
              <a:t>Vordiagnosen</a:t>
            </a:r>
            <a:endParaRPr lang="de-AT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de-AT" dirty="0" smtClean="0"/>
              <a:t>Keine </a:t>
            </a:r>
            <a:r>
              <a:rPr lang="de-AT" dirty="0" smtClean="0"/>
              <a:t>Verwirrtheit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AT" dirty="0" smtClean="0"/>
              <a:t>Allseits </a:t>
            </a:r>
            <a:r>
              <a:rPr lang="de-AT" dirty="0" smtClean="0"/>
              <a:t>orientiert, psychomotorisch unauffällig</a:t>
            </a:r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  <a:p>
            <a:pPr marL="0" indent="0">
              <a:spcBef>
                <a:spcPts val="1200"/>
              </a:spcBef>
              <a:buNone/>
            </a:pPr>
            <a:r>
              <a:rPr lang="de-AT" dirty="0" smtClean="0"/>
              <a:t>-&gt; Arbeitsdiagnose: V.a. Delir</a:t>
            </a:r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5331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27760"/>
            <a:ext cx="7589520" cy="1112520"/>
          </a:xfrm>
        </p:spPr>
        <p:txBody>
          <a:bodyPr>
            <a:normAutofit/>
          </a:bodyPr>
          <a:lstStyle/>
          <a:p>
            <a:r>
              <a:rPr lang="de-AT" dirty="0" smtClean="0"/>
              <a:t>Halluzinationen   -   Überblick</a:t>
            </a:r>
            <a:endParaRPr lang="de-A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8200" y="2285999"/>
            <a:ext cx="7391400" cy="285020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de-AT" dirty="0" smtClean="0"/>
              <a:t>Sinneswahrnehmung ohne objektiven Reiz</a:t>
            </a:r>
          </a:p>
          <a:p>
            <a:pPr>
              <a:spcBef>
                <a:spcPts val="1200"/>
              </a:spcBef>
            </a:pPr>
            <a:r>
              <a:rPr lang="de-AT" dirty="0" smtClean="0"/>
              <a:t>≠ </a:t>
            </a:r>
            <a:r>
              <a:rPr lang="de-AT" dirty="0"/>
              <a:t>illusionäre </a:t>
            </a:r>
            <a:r>
              <a:rPr lang="de-AT" dirty="0" smtClean="0"/>
              <a:t>Verkennung</a:t>
            </a:r>
          </a:p>
          <a:p>
            <a:pPr>
              <a:spcBef>
                <a:spcPts val="1200"/>
              </a:spcBef>
            </a:pPr>
            <a:r>
              <a:rPr lang="de-AT" dirty="0"/>
              <a:t>Einfach/ungeformt vs. </a:t>
            </a:r>
            <a:r>
              <a:rPr lang="de-AT" dirty="0" smtClean="0"/>
              <a:t>Komplex/geformt</a:t>
            </a:r>
          </a:p>
          <a:p>
            <a:pPr>
              <a:spcBef>
                <a:spcPts val="1200"/>
              </a:spcBef>
            </a:pPr>
            <a:r>
              <a:rPr lang="de-AT" dirty="0"/>
              <a:t>In allen Sinnesgebieten </a:t>
            </a:r>
            <a:r>
              <a:rPr lang="de-AT" dirty="0" smtClean="0"/>
              <a:t>möglich</a:t>
            </a:r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  <a:p>
            <a:pPr marL="0" indent="0">
              <a:spcBef>
                <a:spcPts val="1200"/>
              </a:spcBef>
              <a:buNone/>
            </a:pPr>
            <a:endParaRPr lang="de-AT" dirty="0" smtClean="0"/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982494" y="6005855"/>
            <a:ext cx="51167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/>
              <a:t>Amboss: Psychopathologischer Befund</a:t>
            </a:r>
            <a:br>
              <a:rPr lang="de-AT" sz="1000" dirty="0"/>
            </a:br>
            <a:r>
              <a:rPr lang="de-AT" sz="1000" dirty="0"/>
              <a:t>Pschyrembel: Halluzination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285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3822970" cy="871430"/>
          </a:xfrm>
        </p:spPr>
        <p:txBody>
          <a:bodyPr>
            <a:normAutofit fontScale="90000"/>
          </a:bodyPr>
          <a:lstStyle/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/>
              <a:t>Einfach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20900"/>
            <a:ext cx="4038600" cy="3569781"/>
          </a:xfrm>
        </p:spPr>
        <p:txBody>
          <a:bodyPr/>
          <a:lstStyle/>
          <a:p>
            <a:pPr indent="0"/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Töne (</a:t>
            </a:r>
            <a:r>
              <a:rPr lang="de-AT" dirty="0" err="1" smtClean="0"/>
              <a:t>Akoasmen</a:t>
            </a:r>
            <a:r>
              <a:rPr lang="de-AT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Rauschen, Summen, Pfeifen</a:t>
            </a:r>
            <a:br>
              <a:rPr lang="de-AT" dirty="0" smtClean="0"/>
            </a:b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Lichtblitze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Geometrische Figuren</a:t>
            </a:r>
          </a:p>
          <a:p>
            <a:pPr marL="342900" indent="-342900">
              <a:buFont typeface="Arial" pitchFamily="34" charset="0"/>
              <a:buChar char="•"/>
            </a:pP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4648200" y="2120901"/>
            <a:ext cx="4038600" cy="3414138"/>
          </a:xfrm>
        </p:spPr>
        <p:txBody>
          <a:bodyPr/>
          <a:lstStyle/>
          <a:p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Stimmen</a:t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endParaRPr lang="de-AT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Personen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AT" dirty="0" smtClean="0"/>
              <a:t>Objekte</a:t>
            </a:r>
            <a:endParaRPr lang="de-AT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648200" y="1054679"/>
            <a:ext cx="4038599" cy="8714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Palatino Linotype" pitchFamily="18" charset="0"/>
                <a:ea typeface="+mj-ea"/>
                <a:cs typeface="Palatino Linotype" pitchFamily="18" charset="0"/>
              </a:defRPr>
            </a:lvl1pPr>
          </a:lstStyle>
          <a:p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Komplex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612843" y="6005855"/>
            <a:ext cx="51167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/>
              <a:t>Amboss: Psychopathologischer Befund</a:t>
            </a:r>
            <a:br>
              <a:rPr lang="de-AT" sz="1000" dirty="0"/>
            </a:br>
            <a:r>
              <a:rPr lang="de-AT" sz="1000" dirty="0"/>
              <a:t>Pschyrembel: Halluzination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7625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Differentialdiagnosen</a:t>
            </a:r>
            <a:endParaRPr lang="de-AT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>
          <a:xfrm>
            <a:off x="457200" y="2120900"/>
            <a:ext cx="4038600" cy="3384955"/>
          </a:xfrm>
        </p:spPr>
        <p:txBody>
          <a:bodyPr/>
          <a:lstStyle/>
          <a:p>
            <a:pPr indent="0">
              <a:spcBef>
                <a:spcPts val="1200"/>
              </a:spcBef>
            </a:pPr>
            <a:endParaRPr lang="de-AT" dirty="0" smtClean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Psychose 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Affektive Störung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</a:t>
            </a:r>
            <a:r>
              <a:rPr lang="de-AT" dirty="0" smtClean="0"/>
              <a:t>Demenz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Delir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Drogen, Alkohol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endParaRPr lang="de-AT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 dirty="0" smtClean="0"/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Aura </a:t>
            </a:r>
            <a:r>
              <a:rPr lang="de-AT" dirty="0"/>
              <a:t>bei </a:t>
            </a:r>
            <a:r>
              <a:rPr lang="de-AT" dirty="0" smtClean="0"/>
              <a:t>Epilepsie/Migräne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dirty="0"/>
              <a:t>Organische Störungen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N</a:t>
            </a:r>
            <a:r>
              <a:rPr lang="de-AT" dirty="0" smtClean="0"/>
              <a:t>W </a:t>
            </a:r>
            <a:r>
              <a:rPr lang="de-AT" dirty="0"/>
              <a:t>von Arzneimitteln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Halbschlaf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83659" y="6005855"/>
            <a:ext cx="5116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 smtClean="0"/>
              <a:t>Pschyrembel</a:t>
            </a:r>
            <a:r>
              <a:rPr lang="de-AT" sz="1000" dirty="0"/>
              <a:t>: Halluzination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07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Differentialdiagnosen</a:t>
            </a:r>
            <a:endParaRPr lang="de-AT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indent="0">
              <a:spcBef>
                <a:spcPts val="1200"/>
              </a:spcBef>
            </a:pPr>
            <a:endParaRPr lang="de-AT" dirty="0" smtClean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Psychose 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Affektive Störung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</a:t>
            </a:r>
            <a:r>
              <a:rPr lang="de-AT" dirty="0" smtClean="0"/>
              <a:t>Demenz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Delir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Drogen, Alkohol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endParaRPr lang="de-AT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 dirty="0" smtClean="0"/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Aura </a:t>
            </a:r>
            <a:r>
              <a:rPr lang="de-AT" dirty="0"/>
              <a:t>bei </a:t>
            </a:r>
            <a:r>
              <a:rPr lang="de-AT" dirty="0" smtClean="0"/>
              <a:t>Epilepsie/Migräne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dirty="0"/>
              <a:t>Organische Störungen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</a:t>
            </a:r>
            <a:r>
              <a:rPr lang="de-AT" dirty="0" smtClean="0"/>
              <a:t>NW </a:t>
            </a:r>
            <a:r>
              <a:rPr lang="de-AT" dirty="0"/>
              <a:t>von Arzneimitteln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Halbschlaf</a:t>
            </a:r>
          </a:p>
        </p:txBody>
      </p:sp>
    </p:spTree>
    <p:extLst>
      <p:ext uri="{BB962C8B-B14F-4D97-AF65-F5344CB8AC3E}">
        <p14:creationId xmlns:p14="http://schemas.microsoft.com/office/powerpoint/2010/main" val="774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Differentialdiagnosen</a:t>
            </a:r>
            <a:endParaRPr lang="de-AT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indent="0">
              <a:spcBef>
                <a:spcPts val="1200"/>
              </a:spcBef>
            </a:pPr>
            <a:endParaRPr lang="de-AT" dirty="0" smtClean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Psychose 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Affektive Störung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</a:t>
            </a:r>
            <a:r>
              <a:rPr lang="de-AT" dirty="0" smtClean="0"/>
              <a:t>Demenz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Delir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Drogen, Alkohol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endParaRPr lang="de-AT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 dirty="0" smtClean="0"/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Aura </a:t>
            </a:r>
            <a:r>
              <a:rPr lang="de-AT" dirty="0"/>
              <a:t>bei </a:t>
            </a:r>
            <a:r>
              <a:rPr lang="de-AT" dirty="0" smtClean="0"/>
              <a:t>Epilepsie/Migräne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dirty="0"/>
              <a:t>Organische Störungen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</a:t>
            </a:r>
            <a:r>
              <a:rPr lang="de-AT" dirty="0" smtClean="0"/>
              <a:t>NW </a:t>
            </a:r>
            <a:r>
              <a:rPr lang="de-AT" dirty="0"/>
              <a:t>von Arzneimitteln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Halbschlaf</a:t>
            </a:r>
          </a:p>
        </p:txBody>
      </p:sp>
    </p:spTree>
    <p:extLst>
      <p:ext uri="{BB962C8B-B14F-4D97-AF65-F5344CB8AC3E}">
        <p14:creationId xmlns:p14="http://schemas.microsoft.com/office/powerpoint/2010/main" val="8812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Differentialdiagnosen</a:t>
            </a:r>
            <a:endParaRPr lang="de-AT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indent="0">
              <a:spcBef>
                <a:spcPts val="1200"/>
              </a:spcBef>
            </a:pPr>
            <a:endParaRPr lang="de-AT" dirty="0" smtClean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Psychose 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strike="sngStrike" dirty="0" smtClean="0"/>
              <a:t>Affektive Störung</a:t>
            </a:r>
            <a:endParaRPr lang="de-AT" strike="sngStrike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</a:t>
            </a:r>
            <a:r>
              <a:rPr lang="de-AT" dirty="0" smtClean="0"/>
              <a:t>Demenz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Delir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Drogen, Alkohol</a:t>
            </a:r>
            <a:endParaRPr lang="de-AT" dirty="0"/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endParaRPr lang="de-AT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 dirty="0" smtClean="0"/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Aura </a:t>
            </a:r>
            <a:r>
              <a:rPr lang="de-AT" dirty="0"/>
              <a:t>bei </a:t>
            </a:r>
            <a:r>
              <a:rPr lang="de-AT" dirty="0" smtClean="0"/>
              <a:t>Epilepsie/</a:t>
            </a:r>
            <a:r>
              <a:rPr lang="de-AT" strike="sngStrike" dirty="0" smtClean="0"/>
              <a:t>Migräne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 smtClean="0"/>
              <a:t> </a:t>
            </a:r>
            <a:r>
              <a:rPr lang="de-AT" dirty="0"/>
              <a:t>Organische Störungen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</a:t>
            </a:r>
            <a:r>
              <a:rPr lang="de-AT" dirty="0" smtClean="0"/>
              <a:t>NW </a:t>
            </a:r>
            <a:r>
              <a:rPr lang="de-AT" dirty="0"/>
              <a:t>von Arzneimitteln</a:t>
            </a:r>
          </a:p>
          <a:p>
            <a:pPr marL="342900" indent="-342900" defTabSz="540000">
              <a:spcBef>
                <a:spcPts val="1200"/>
              </a:spcBef>
              <a:buFont typeface="Arial" pitchFamily="34" charset="0"/>
              <a:buChar char="•"/>
            </a:pPr>
            <a:r>
              <a:rPr lang="de-AT" dirty="0"/>
              <a:t> Halbschlaf</a:t>
            </a:r>
          </a:p>
        </p:txBody>
      </p:sp>
    </p:spTree>
    <p:extLst>
      <p:ext uri="{BB962C8B-B14F-4D97-AF65-F5344CB8AC3E}">
        <p14:creationId xmlns:p14="http://schemas.microsoft.com/office/powerpoint/2010/main" val="274767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KWG-Farbpalette">
      <a:dk1>
        <a:srgbClr val="1E5492"/>
      </a:dk1>
      <a:lt1>
        <a:sysClr val="window" lastClr="FFFFFF"/>
      </a:lt1>
      <a:dk2>
        <a:srgbClr val="CCD8F0"/>
      </a:dk2>
      <a:lt2>
        <a:srgbClr val="000000"/>
      </a:lt2>
      <a:accent1>
        <a:srgbClr val="B83838"/>
      </a:accent1>
      <a:accent2>
        <a:srgbClr val="ED6A5A"/>
      </a:accent2>
      <a:accent3>
        <a:srgbClr val="E08700"/>
      </a:accent3>
      <a:accent4>
        <a:srgbClr val="EAC053"/>
      </a:accent4>
      <a:accent5>
        <a:srgbClr val="5F8F50"/>
      </a:accent5>
      <a:accent6>
        <a:srgbClr val="C4CC6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298</Words>
  <Application>Microsoft Office PowerPoint</Application>
  <PresentationFormat>Bildschirmpräsentation (4:3)</PresentationFormat>
  <Paragraphs>144</Paragraphs>
  <Slides>16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Office-Design</vt:lpstr>
      <vt:lpstr>Eine Patientin mit Halluzinationen</vt:lpstr>
      <vt:lpstr>Anamnese</vt:lpstr>
      <vt:lpstr>Anamnese/Status</vt:lpstr>
      <vt:lpstr>Halluzinationen   -   Überblick</vt:lpstr>
      <vt:lpstr> Einfach</vt:lpstr>
      <vt:lpstr>Differentialdiagnosen</vt:lpstr>
      <vt:lpstr>Differentialdiagnosen</vt:lpstr>
      <vt:lpstr>Differentialdiagnosen</vt:lpstr>
      <vt:lpstr>Differentialdiagnosen</vt:lpstr>
      <vt:lpstr>Differentialdiagnosen</vt:lpstr>
      <vt:lpstr>Diagnostik</vt:lpstr>
      <vt:lpstr>Diagnostik</vt:lpstr>
      <vt:lpstr>Differentialdiagnosen</vt:lpstr>
      <vt:lpstr>Differentialdiagnosen</vt:lpstr>
      <vt:lpstr>Medikamente</vt:lpstr>
      <vt:lpstr>PowerPoint-Präsentation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xxxx x</dc:creator>
  <cp:lastModifiedBy>Christina</cp:lastModifiedBy>
  <cp:revision>96</cp:revision>
  <cp:lastPrinted>2015-10-12T09:52:18Z</cp:lastPrinted>
  <dcterms:created xsi:type="dcterms:W3CDTF">2015-06-09T12:07:02Z</dcterms:created>
  <dcterms:modified xsi:type="dcterms:W3CDTF">2022-05-11T05:27:28Z</dcterms:modified>
</cp:coreProperties>
</file>