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  <p:sldMasterId id="2147483835" r:id="rId2"/>
  </p:sldMasterIdLst>
  <p:notesMasterIdLst>
    <p:notesMasterId r:id="rId31"/>
  </p:notesMasterIdLst>
  <p:handoutMasterIdLst>
    <p:handoutMasterId r:id="rId32"/>
  </p:handoutMasterIdLst>
  <p:sldIdLst>
    <p:sldId id="257" r:id="rId3"/>
    <p:sldId id="260" r:id="rId4"/>
    <p:sldId id="285" r:id="rId5"/>
    <p:sldId id="286" r:id="rId6"/>
    <p:sldId id="288" r:id="rId7"/>
    <p:sldId id="287" r:id="rId8"/>
    <p:sldId id="289" r:id="rId9"/>
    <p:sldId id="292" r:id="rId10"/>
    <p:sldId id="298" r:id="rId11"/>
    <p:sldId id="259" r:id="rId12"/>
    <p:sldId id="293" r:id="rId13"/>
    <p:sldId id="294" r:id="rId14"/>
    <p:sldId id="296" r:id="rId15"/>
    <p:sldId id="299" r:id="rId16"/>
    <p:sldId id="295" r:id="rId17"/>
    <p:sldId id="297" r:id="rId18"/>
    <p:sldId id="300" r:id="rId19"/>
    <p:sldId id="303" r:id="rId20"/>
    <p:sldId id="309" r:id="rId21"/>
    <p:sldId id="284" r:id="rId22"/>
    <p:sldId id="301" r:id="rId23"/>
    <p:sldId id="304" r:id="rId24"/>
    <p:sldId id="306" r:id="rId25"/>
    <p:sldId id="305" r:id="rId26"/>
    <p:sldId id="308" r:id="rId27"/>
    <p:sldId id="271" r:id="rId28"/>
    <p:sldId id="302" r:id="rId29"/>
    <p:sldId id="307" r:id="rId30"/>
  </p:sldIdLst>
  <p:sldSz cx="9144000" cy="5143500" type="screen16x9"/>
  <p:notesSz cx="7099300" cy="102346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ELFOLIEN" id="{CF8BF702-06E5-AB4E-A980-7E04AD5F90F7}">
          <p14:sldIdLst>
            <p14:sldId id="257"/>
            <p14:sldId id="260"/>
            <p14:sldId id="285"/>
            <p14:sldId id="286"/>
            <p14:sldId id="288"/>
            <p14:sldId id="287"/>
            <p14:sldId id="289"/>
            <p14:sldId id="292"/>
            <p14:sldId id="298"/>
            <p14:sldId id="259"/>
            <p14:sldId id="293"/>
            <p14:sldId id="294"/>
            <p14:sldId id="296"/>
            <p14:sldId id="299"/>
            <p14:sldId id="295"/>
            <p14:sldId id="297"/>
            <p14:sldId id="300"/>
            <p14:sldId id="303"/>
            <p14:sldId id="309"/>
            <p14:sldId id="284"/>
            <p14:sldId id="301"/>
            <p14:sldId id="304"/>
            <p14:sldId id="306"/>
            <p14:sldId id="305"/>
            <p14:sldId id="308"/>
            <p14:sldId id="271"/>
            <p14:sldId id="302"/>
            <p14:sldId id="307"/>
          </p14:sldIdLst>
        </p14:section>
        <p14:section name="TEXTFOLIEN" id="{91BAD3D5-667E-B046-B6E0-14D9A6F7F303}">
          <p14:sldIdLst/>
        </p14:section>
        <p14:section name="ZWISCHENFOLIEN" id="{35CF5CAF-67F0-E042-B4A7-1A47B567E693}">
          <p14:sldIdLst/>
        </p14:section>
        <p14:section name="BILDFOLIEN" id="{FF1C1AFA-5283-7944-9183-E5455F135A2E}">
          <p14:sldIdLst/>
        </p14:section>
        <p14:section name="TABELLEN UND DIAGRAMMFOLIEN" id="{F0CA6536-FD0F-7A43-B065-80B1B3939791}">
          <p14:sldIdLst/>
        </p14:section>
        <p14:section name="ENDFOLIE" id="{9035AA2C-37F9-1042-9D6E-C64C47773C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8" orient="horz" pos="174" userDrawn="1">
          <p15:clr>
            <a:srgbClr val="A4A3A4"/>
          </p15:clr>
        </p15:guide>
        <p15:guide id="9" orient="horz" pos="1622" userDrawn="1">
          <p15:clr>
            <a:srgbClr val="A4A3A4"/>
          </p15:clr>
        </p15:guide>
        <p15:guide id="10" pos="2948" userDrawn="1">
          <p15:clr>
            <a:srgbClr val="A4A3A4"/>
          </p15:clr>
        </p15:guide>
        <p15:guide id="11" pos="2812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8F0"/>
    <a:srgbClr val="1E5492"/>
    <a:srgbClr val="ED6A5A"/>
    <a:srgbClr val="7FA8D1"/>
    <a:srgbClr val="B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830" autoAdjust="0"/>
  </p:normalViewPr>
  <p:slideViewPr>
    <p:cSldViewPr snapToGrid="0" snapToObjects="1" showGuides="1">
      <p:cViewPr>
        <p:scale>
          <a:sx n="125" d="100"/>
          <a:sy n="125" d="100"/>
        </p:scale>
        <p:origin x="1074" y="318"/>
      </p:cViewPr>
      <p:guideLst>
        <p:guide orient="horz" pos="3067"/>
        <p:guide orient="horz" pos="174"/>
        <p:guide orient="horz" pos="1622"/>
        <p:guide pos="2948"/>
        <p:guide pos="2812"/>
        <p:guide pos="2880"/>
        <p:guide pos="2881"/>
      </p:guideLst>
    </p:cSldViewPr>
  </p:slideViewPr>
  <p:outlineViewPr>
    <p:cViewPr>
      <p:scale>
        <a:sx n="33" d="100"/>
        <a:sy n="33" d="100"/>
      </p:scale>
      <p:origin x="0" y="1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4266" y="-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270603-3DF0-C753-972E-A15CF9DA4F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9CFEF4-1BC9-AD52-29A0-6400FC45B2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B319E-0840-479E-A4B7-372ED8D7875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220D58-09F5-9E8E-5E3A-BFE0393CE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6C252-4B62-5834-872A-0D4FC7EC6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31F2-8228-40E9-BA67-78BB726C36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5063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10:32:45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24575,'75'1'0,"102"13"0,-107-8 0,1-3 0,71-5 0,-21-1 0,-77 3 0,-13 2 0,-1-3 0,1 0 0,52-10 0,-69 7-136,-1 2-1,1 0 1,0 0-1,-1 2 1,1-1-1,0 2 1,0 0-1,-1 1 0,21 4 1,-21-2-6690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FC4E21-D79C-3142-A77C-D3F52078FE81}" type="datetimeFigureOut">
              <a:rPr lang="de-DE"/>
              <a:pPr>
                <a:defRPr/>
              </a:pPr>
              <a:t>17.05.2022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D371E-E4F5-1746-83A7-8014EE197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78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lexikon.doccheck.com/de/Schmerz" TargetMode="External"/><Relationship Id="rId3" Type="http://schemas.openxmlformats.org/officeDocument/2006/relationships/hyperlink" Target="https://flexikon.doccheck.com/de/Ketoazidose" TargetMode="External"/><Relationship Id="rId7" Type="http://schemas.openxmlformats.org/officeDocument/2006/relationships/hyperlink" Target="https://flexikon.doccheck.com/de/Erbrechen" TargetMode="External"/><Relationship Id="rId12" Type="http://schemas.openxmlformats.org/officeDocument/2006/relationships/hyperlink" Target="https://flexikon.doccheck.com/de/Akutes_Abdome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lexikon.doccheck.com/de/%C3%9Cbelkeit" TargetMode="External"/><Relationship Id="rId11" Type="http://schemas.openxmlformats.org/officeDocument/2006/relationships/hyperlink" Target="https://flexikon.doccheck.com/de/Bauchschmerz" TargetMode="External"/><Relationship Id="rId5" Type="http://schemas.openxmlformats.org/officeDocument/2006/relationships/hyperlink" Target="https://flexikon.doccheck.com/de/Peritonitis" TargetMode="External"/><Relationship Id="rId10" Type="http://schemas.openxmlformats.org/officeDocument/2006/relationships/hyperlink" Target="https://flexikon.doccheck.com/de/Blutzucker" TargetMode="External"/><Relationship Id="rId4" Type="http://schemas.openxmlformats.org/officeDocument/2006/relationships/hyperlink" Target="https://flexikon.doccheck.com/de/Diabetes_mellitus_Typ_1" TargetMode="External"/><Relationship Id="rId9" Type="http://schemas.openxmlformats.org/officeDocument/2006/relationships/hyperlink" Target="https://flexikon.doccheck.com/de/Abdome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05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Erhöhte Atemarbeit bei normaler Frequenz</a:t>
            </a:r>
          </a:p>
          <a:p>
            <a:endParaRPr lang="de-DE" dirty="0"/>
          </a:p>
          <a:p>
            <a:r>
              <a:rPr lang="de-DE" dirty="0" err="1"/>
              <a:t>vA</a:t>
            </a:r>
            <a:r>
              <a:rPr lang="de-DE" dirty="0"/>
              <a:t> </a:t>
            </a:r>
            <a:r>
              <a:rPr lang="de-DE" dirty="0" err="1"/>
              <a:t>bds</a:t>
            </a:r>
            <a:r>
              <a:rPr lang="de-DE" dirty="0"/>
              <a:t>.</a:t>
            </a:r>
          </a:p>
          <a:p>
            <a:r>
              <a:rPr lang="de-DE" dirty="0"/>
              <a:t>spO2 98%</a:t>
            </a:r>
          </a:p>
        </p:txBody>
      </p:sp>
    </p:spTree>
    <p:extLst>
      <p:ext uri="{BB962C8B-B14F-4D97-AF65-F5344CB8AC3E}">
        <p14:creationId xmlns:p14="http://schemas.microsoft.com/office/powerpoint/2010/main" val="116282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Eine </a:t>
            </a:r>
            <a:r>
              <a:rPr lang="de-DE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Pseudoperitonitis </a:t>
            </a:r>
            <a:r>
              <a:rPr lang="de-DE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diabetica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kann im Rahmen einer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3" tooltip="Ketoazidose"/>
              </a:rPr>
              <a:t>Ketoazidose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bei vorliegendem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4" tooltip="Diabetes mellitus Typ 1"/>
              </a:rPr>
              <a:t>Diabetes mellitus Typ 1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auftreten. Sie ist durch das Vorkommen von Symptomen gekennzeichnet, die einer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5" tooltip="Peritonitis"/>
              </a:rPr>
              <a:t>Peritonitis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ähneln.</a:t>
            </a:r>
          </a:p>
          <a:p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Patienten präsentieren sich mit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6" tooltip="Übelkeit"/>
              </a:rPr>
              <a:t>Übelkeit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7" tooltip="Erbrechen"/>
              </a:rPr>
              <a:t>Erbrechen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8" tooltip="Schmerz"/>
              </a:rPr>
              <a:t>Schmerzen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oder einem gebläh­ten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9" tooltip="Abdomen"/>
              </a:rPr>
              <a:t>Abdomen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Sinkt der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10" tooltip="Blutzucker"/>
              </a:rPr>
              <a:t>Blutzuckerspiegel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reduziert sich meist auch die beschriebene Symptomatik. Aufgrund der starken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11" tooltip="Bauchschmerz"/>
              </a:rPr>
              <a:t>Bauchschmerzen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sollten Ursachen für ein </a:t>
            </a:r>
            <a:r>
              <a:rPr lang="de-DE" b="0" i="0" u="none" strike="noStrike" dirty="0">
                <a:solidFill>
                  <a:srgbClr val="CC0033"/>
                </a:solidFill>
                <a:effectLst/>
                <a:latin typeface="verdana" panose="020B0604030504040204" pitchFamily="34" charset="0"/>
                <a:hlinkClick r:id="rId12" tooltip="Akutes Abdomen"/>
              </a:rPr>
              <a:t>akutes Abdomen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ausgeschlossen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49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Azidose</a:t>
            </a:r>
          </a:p>
          <a:p>
            <a:r>
              <a:rPr lang="de-DE" dirty="0"/>
              <a:t>pCO2 erniedrigt </a:t>
            </a:r>
            <a:r>
              <a:rPr lang="de-DE" dirty="0">
                <a:sym typeface="Wingdings" panose="05000000000000000000" pitchFamily="2" charset="2"/>
              </a:rPr>
              <a:t> Hyperventilation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CC0033"/>
                </a:solidFill>
                <a:effectLst/>
                <a:latin typeface="verdana" panose="020B0604030504040204" pitchFamily="34" charset="0"/>
              </a:rPr>
              <a:t>Bicarbonat: erniedrigt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01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Bolus 10ml/kg </a:t>
            </a:r>
            <a:r>
              <a:rPr lang="de-DE" dirty="0" err="1"/>
              <a:t>KG</a:t>
            </a:r>
            <a:r>
              <a:rPr lang="de-DE" dirty="0"/>
              <a:t> NaCl bei </a:t>
            </a:r>
            <a:r>
              <a:rPr lang="de-DE" dirty="0" err="1"/>
              <a:t>Schok</a:t>
            </a:r>
            <a:endParaRPr lang="de-DE" dirty="0"/>
          </a:p>
          <a:p>
            <a:r>
              <a:rPr lang="de-DE" dirty="0"/>
              <a:t>Insulin kurzwirksam 0,5*Kg</a:t>
            </a:r>
          </a:p>
          <a:p>
            <a:r>
              <a:rPr lang="de-DE" dirty="0"/>
              <a:t>Rate einstellen je nach BZ</a:t>
            </a:r>
          </a:p>
          <a:p>
            <a:r>
              <a:rPr lang="de-DE" dirty="0"/>
              <a:t>Kalium: nur bei Harnproduktion</a:t>
            </a:r>
          </a:p>
        </p:txBody>
      </p:sp>
    </p:spTree>
    <p:extLst>
      <p:ext uri="{BB962C8B-B14F-4D97-AF65-F5344CB8AC3E}">
        <p14:creationId xmlns:p14="http://schemas.microsoft.com/office/powerpoint/2010/main" val="189108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680000" y="2571750"/>
            <a:ext cx="4464000" cy="23050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2571750"/>
            <a:ext cx="4464000" cy="2305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863601" y="1367015"/>
            <a:ext cx="7416800" cy="52322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2" y="2022919"/>
            <a:ext cx="7416799" cy="21544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6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n-lt"/>
                <a:cs typeface="Palatino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84764" y="1492250"/>
            <a:ext cx="3595635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4764" y="4070983"/>
            <a:ext cx="3595635" cy="6613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3599" y="1492250"/>
            <a:ext cx="3597749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3600" y="4072466"/>
            <a:ext cx="3597749" cy="6598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10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6193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6193" y="3336169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384000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901807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3384000" y="3336168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5901807" y="3339655"/>
            <a:ext cx="2375999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866194" y="956122"/>
            <a:ext cx="7414206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9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799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658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Tabelle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249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864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klei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50"/>
            <a:ext cx="3698128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24400" y="1492250"/>
            <a:ext cx="3556000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3390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925886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671484" y="2309402"/>
            <a:ext cx="6316817" cy="5232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3400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24" y="3793752"/>
            <a:ext cx="1188720" cy="5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2971800" y="950912"/>
            <a:ext cx="6180667" cy="3925887"/>
          </a:xfrm>
          <a:custGeom>
            <a:avLst/>
            <a:gdLst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0 w 5834057"/>
              <a:gd name="connsiteY3" fmla="*/ 5025941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556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474133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347134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47134 w 5842524"/>
              <a:gd name="connsiteY3" fmla="*/ 4992074 h 5000541"/>
              <a:gd name="connsiteX4" fmla="*/ 0 w 5842524"/>
              <a:gd name="connsiteY4" fmla="*/ 0 h 50005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13268 w 5842524"/>
              <a:gd name="connsiteY3" fmla="*/ 4992074 h 5000541"/>
              <a:gd name="connsiteX4" fmla="*/ 0 w 5842524"/>
              <a:gd name="connsiteY4" fmla="*/ 0 h 50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524" h="5000541">
                <a:moveTo>
                  <a:pt x="0" y="0"/>
                </a:moveTo>
                <a:lnTo>
                  <a:pt x="5842524" y="237067"/>
                </a:lnTo>
                <a:cubicBezTo>
                  <a:pt x="5839702" y="1824892"/>
                  <a:pt x="5836879" y="3412716"/>
                  <a:pt x="5834057" y="5000541"/>
                </a:cubicBezTo>
                <a:lnTo>
                  <a:pt x="313268" y="499207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403350" y="4038600"/>
            <a:ext cx="1673950" cy="0"/>
          </a:xfrm>
          <a:prstGeom prst="line">
            <a:avLst/>
          </a:prstGeom>
          <a:ln>
            <a:solidFill>
              <a:srgbClr val="ED6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403350" y="4137645"/>
            <a:ext cx="1754717" cy="37655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9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403350" y="2471285"/>
            <a:ext cx="4514851" cy="104644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1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925886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671484" y="2309402"/>
            <a:ext cx="6316817" cy="5232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3400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24" y="3793752"/>
            <a:ext cx="1188720" cy="5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iess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5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781424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>
            <a:lvl1pPr>
              <a:defRPr sz="750" baseline="0"/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3"/>
          </p:nvPr>
        </p:nvSpPr>
        <p:spPr>
          <a:xfrm>
            <a:off x="3354295" y="1492250"/>
            <a:ext cx="4634005" cy="250401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FontTx/>
              <a:buNone/>
              <a:defRPr sz="2000" b="1" i="0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AT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1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65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Arial" panose="020B0604020202020204" pitchFamily="34" charset="0"/>
              <a:buChar char="•"/>
              <a:defRPr sz="1500" b="0" i="0" baseline="0">
                <a:solidFill>
                  <a:srgbClr val="1E5492"/>
                </a:solidFill>
              </a:defRPr>
            </a:lvl1pPr>
            <a:lvl2pPr marL="540000" indent="-270000" defTabSz="180900">
              <a:buFont typeface="Arial" panose="020B0604020202020204" pitchFamily="34" charset="0"/>
              <a:buChar char="•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638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+mj-lt"/>
              <a:buAutoNum type="arabicPeriod"/>
              <a:defRPr sz="1500" b="0" i="0" baseline="0">
                <a:solidFill>
                  <a:srgbClr val="1E5492"/>
                </a:solidFill>
              </a:defRPr>
            </a:lvl1pPr>
            <a:lvl2pPr marL="540000" indent="-270000">
              <a:buFont typeface="+mj-lt"/>
              <a:buAutoNum type="alphaLcPeriod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009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357533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AD663C-F6CC-25EB-74DF-C916AA477A0D}"/>
              </a:ext>
            </a:extLst>
          </p:cNvPr>
          <p:cNvSpPr txBox="1"/>
          <p:nvPr userDrawn="1"/>
        </p:nvSpPr>
        <p:spPr>
          <a:xfrm>
            <a:off x="518809" y="4732338"/>
            <a:ext cx="300908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6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40" r:id="rId4"/>
  </p:sldLayoutIdLst>
  <p:hf sldNum="0"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orient="horz" pos="3072" userDrawn="1">
          <p15:clr>
            <a:srgbClr val="F26B43"/>
          </p15:clr>
        </p15:guide>
        <p15:guide id="4" pos="5397" userDrawn="1">
          <p15:clr>
            <a:srgbClr val="F26B43"/>
          </p15:clr>
        </p15:guide>
        <p15:guide id="5" pos="363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pos="544" userDrawn="1">
          <p15:clr>
            <a:srgbClr val="F26B43"/>
          </p15:clr>
        </p15:guide>
        <p15:guide id="8" pos="5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 txBox="1">
            <a:spLocks/>
          </p:cNvSpPr>
          <p:nvPr/>
        </p:nvSpPr>
        <p:spPr>
          <a:xfrm>
            <a:off x="576264" y="4868467"/>
            <a:ext cx="7412038" cy="13454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600" b="0" i="0" kern="0" spc="40" baseline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sp>
        <p:nvSpPr>
          <p:cNvPr id="12" name="Foliennummernplatzhalter 7"/>
          <p:cNvSpPr txBox="1">
            <a:spLocks/>
          </p:cNvSpPr>
          <p:nvPr/>
        </p:nvSpPr>
        <p:spPr>
          <a:xfrm>
            <a:off x="7988301" y="4876801"/>
            <a:ext cx="579437" cy="12620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r" defTabSz="457200" rtl="0" eaLnBrk="1" latinLnBrk="0" hangingPunct="1">
              <a:defRPr sz="600" kern="120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2" r:id="rId2"/>
    <p:sldLayoutId id="2147483923" r:id="rId3"/>
    <p:sldLayoutId id="2147483938" r:id="rId4"/>
    <p:sldLayoutId id="2147483924" r:id="rId5"/>
    <p:sldLayoutId id="2147483926" r:id="rId6"/>
    <p:sldLayoutId id="2147483936" r:id="rId7"/>
    <p:sldLayoutId id="2147483927" r:id="rId8"/>
    <p:sldLayoutId id="2147483914" r:id="rId9"/>
    <p:sldLayoutId id="2147483915" r:id="rId10"/>
    <p:sldLayoutId id="2147483916" r:id="rId11"/>
    <p:sldLayoutId id="2147483939" r:id="rId12"/>
  </p:sldLayoutIdLst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orient="horz" pos="940" userDrawn="1">
          <p15:clr>
            <a:srgbClr val="F26B43"/>
          </p15:clr>
        </p15:guide>
        <p15:guide id="8" pos="544" userDrawn="1">
          <p15:clr>
            <a:srgbClr val="F26B43"/>
          </p15:clr>
        </p15:guide>
        <p15:guide id="9" pos="5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8715"/>
          <a:stretch/>
        </p:blipFill>
        <p:spPr>
          <a:xfrm>
            <a:off x="0" y="2571749"/>
            <a:ext cx="4451274" cy="230504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Kind mit Bauchschmerzen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Yvonne Rammer I  Turnusärztin  I  18.05.2022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484" y="2155514"/>
            <a:ext cx="6316817" cy="830997"/>
          </a:xfrm>
        </p:spPr>
        <p:txBody>
          <a:bodyPr/>
          <a:lstStyle/>
          <a:p>
            <a:r>
              <a:rPr lang="de-DE" sz="5400" b="1" dirty="0" err="1">
                <a:solidFill>
                  <a:srgbClr val="FF0000"/>
                </a:solidFill>
              </a:rPr>
              <a:t>C</a:t>
            </a:r>
            <a:r>
              <a:rPr lang="de-DE" sz="3200" dirty="0" err="1"/>
              <a:t>irculation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A95CB4-EBE4-F686-1719-52EC51F70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Herzfrequenz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Blutdruck </a:t>
            </a:r>
            <a:endParaRPr lang="de-DE" sz="16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Periphere Durchblutung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Vorlastzeichen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12-Kanal EKG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90 ppm, 100/60 </a:t>
            </a:r>
            <a:r>
              <a:rPr lang="de-DE" sz="1600" dirty="0" err="1">
                <a:sym typeface="Wingdings" panose="05000000000000000000" pitchFamily="2" charset="2"/>
              </a:rPr>
              <a:t>mmHg</a:t>
            </a: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Periphere Pulse gut tastbar, keine Vorlastzeichen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Sinusrhythmus</a:t>
            </a:r>
            <a:endParaRPr lang="de-DE" sz="1600" dirty="0"/>
          </a:p>
          <a:p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639714-E970-FA67-13D0-094E5190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309700"/>
          </a:xfrm>
        </p:spPr>
        <p:txBody>
          <a:bodyPr/>
          <a:lstStyle/>
          <a:p>
            <a:r>
              <a:rPr lang="de-DE" sz="4000" b="1" dirty="0" err="1">
                <a:solidFill>
                  <a:srgbClr val="FF0000"/>
                </a:solidFill>
              </a:rPr>
              <a:t>C</a:t>
            </a:r>
            <a:r>
              <a:rPr lang="de-DE" sz="2000" dirty="0" err="1"/>
              <a:t>irculation</a:t>
            </a:r>
            <a:r>
              <a:rPr lang="de-DE" sz="2000" dirty="0"/>
              <a:t> - Kreislauf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484" y="2109347"/>
            <a:ext cx="6316817" cy="923330"/>
          </a:xfrm>
        </p:spPr>
        <p:txBody>
          <a:bodyPr/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3600" dirty="0"/>
              <a:t>isability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81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860561F-BD88-13BC-1C2B-4171DA515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Bewusstseinszustand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Blutzucker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Neurologische Auffälligkeiten (Pupillen,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leicht eingetrübt, jedoch ansprechbar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A0AFAB-E1C2-E704-77CE-FB5E953E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309700"/>
          </a:xfrm>
        </p:spPr>
        <p:txBody>
          <a:bodyPr/>
          <a:lstStyle/>
          <a:p>
            <a:r>
              <a:rPr lang="de-DE" sz="4000" b="1" dirty="0">
                <a:solidFill>
                  <a:srgbClr val="FF0000"/>
                </a:solidFill>
              </a:rPr>
              <a:t>D</a:t>
            </a:r>
            <a:r>
              <a:rPr lang="de-DE" sz="2000" dirty="0"/>
              <a:t>isability – neurologische Untersuchung,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2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0789D6C-84EB-D777-E3E5-6024CB354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492 mg/</a:t>
            </a:r>
            <a:r>
              <a:rPr lang="de-DE" sz="2400" dirty="0" err="1"/>
              <a:t>dL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9A5550-AF84-1F33-CA60-480383D2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Blutzucker</a:t>
            </a:r>
          </a:p>
        </p:txBody>
      </p:sp>
      <p:sp>
        <p:nvSpPr>
          <p:cNvPr id="4" name="AutoShape 2" descr="Diabetes bei Kindern">
            <a:extLst>
              <a:ext uri="{FF2B5EF4-FFF2-40B4-BE49-F238E27FC236}">
                <a16:creationId xmlns:a16="http://schemas.microsoft.com/office/drawing/2014/main" id="{4B55A7ED-AEFE-EBD5-1D4E-8E2D2AC465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iabetes bei Kindern">
            <a:extLst>
              <a:ext uri="{FF2B5EF4-FFF2-40B4-BE49-F238E27FC236}">
                <a16:creationId xmlns:a16="http://schemas.microsoft.com/office/drawing/2014/main" id="{0EC2E42D-635A-69C6-7D29-F30953E7F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Diabetes bei Kindern">
            <a:extLst>
              <a:ext uri="{FF2B5EF4-FFF2-40B4-BE49-F238E27FC236}">
                <a16:creationId xmlns:a16="http://schemas.microsoft.com/office/drawing/2014/main" id="{4347FA86-5212-0B89-1EF7-3377475E1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9CEE2C-D14D-569A-7181-3E6F3D002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2920047"/>
            <a:ext cx="3195637" cy="181229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26ADC0C-7106-6D8D-5499-4CFF6DB67395}"/>
              </a:ext>
            </a:extLst>
          </p:cNvPr>
          <p:cNvSpPr txBox="1"/>
          <p:nvPr/>
        </p:nvSpPr>
        <p:spPr>
          <a:xfrm>
            <a:off x="5593556" y="4732338"/>
            <a:ext cx="35504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https://www.netdoktor.de/krankheiten/diabetes-mellitus/diabetes-bei-kindern/</a:t>
            </a:r>
          </a:p>
        </p:txBody>
      </p:sp>
    </p:spTree>
    <p:extLst>
      <p:ext uri="{BB962C8B-B14F-4D97-AF65-F5344CB8AC3E}">
        <p14:creationId xmlns:p14="http://schemas.microsoft.com/office/powerpoint/2010/main" val="28773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484" y="2155514"/>
            <a:ext cx="6316817" cy="830997"/>
          </a:xfrm>
        </p:spPr>
        <p:txBody>
          <a:bodyPr/>
          <a:lstStyle/>
          <a:p>
            <a:r>
              <a:rPr lang="de-DE" sz="5400" b="1" dirty="0" err="1">
                <a:solidFill>
                  <a:srgbClr val="FF0000"/>
                </a:solidFill>
              </a:rPr>
              <a:t>E</a:t>
            </a:r>
            <a:r>
              <a:rPr lang="de-DE" sz="3200" dirty="0" err="1"/>
              <a:t>xposure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12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9D524B-D044-DFA9-AF76-7A27F0AE9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4844473" cy="32400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Untersuchung des vollständig entkleideten Patienten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Wärmeerhalt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 err="1">
                <a:sym typeface="Wingdings" panose="05000000000000000000" pitchFamily="2" charset="2"/>
              </a:rPr>
              <a:t>Tugor</a:t>
            </a:r>
            <a:r>
              <a:rPr lang="de-DE" sz="1600" dirty="0">
                <a:sym typeface="Wingdings" panose="05000000000000000000" pitchFamily="2" charset="2"/>
              </a:rPr>
              <a:t> herabgesetzt, Exsikkose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Diffuser Druckschmerz im Abdomen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Keine Allergien, keine Dauermedikation, keine Vorerkrankungen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6332A1-AA48-499E-D7F8-0D928966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309700"/>
          </a:xfrm>
        </p:spPr>
        <p:txBody>
          <a:bodyPr/>
          <a:lstStyle/>
          <a:p>
            <a:r>
              <a:rPr lang="de-DE" sz="4000" b="1" dirty="0" err="1">
                <a:solidFill>
                  <a:srgbClr val="FF0000"/>
                </a:solidFill>
              </a:rPr>
              <a:t>E</a:t>
            </a:r>
            <a:r>
              <a:rPr lang="de-DE" sz="2000" dirty="0" err="1"/>
              <a:t>xposure</a:t>
            </a:r>
            <a:r>
              <a:rPr lang="de-DE" sz="2000" dirty="0"/>
              <a:t> – weiter Untersuchung/Anamnese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AF95EC-E975-0B16-52F7-0ECE08286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31" y="1372870"/>
            <a:ext cx="2366962" cy="34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A6EC3C-5908-D7A2-004E-E8DE48B79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4AF180-8D30-DEBA-62B3-8A15AF3A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Venöse Blutgasanalyse</a:t>
            </a: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C8B0D4B-9A90-B582-BC27-281861E6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02" y="1310570"/>
            <a:ext cx="3489430" cy="34217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B0F06BA-92A4-4368-F7F5-1E0F8E5E3AF6}"/>
                  </a:ext>
                </a:extLst>
              </p14:cNvPr>
              <p14:cNvContentPartPr/>
              <p14:nvPr/>
            </p14:nvContentPartPr>
            <p14:xfrm>
              <a:off x="4890295" y="2298742"/>
              <a:ext cx="376200" cy="10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B0F06BA-92A4-4368-F7F5-1E0F8E5E3A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1295" y="2289742"/>
                <a:ext cx="39384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59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1FA516-F3F3-F46F-AD1E-5FF8145CC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Diabetische Ketoazidose bei Erstmanifestation eines Diabetes mellitus Typ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Absoluter Insulinmangel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Deckung Energiebedarf durch Lipolyse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Ketonkörperbildung</a:t>
            </a:r>
            <a:endParaRPr lang="de-DE" sz="16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Hyperglykämie  vermehrte Ausscheidung von Wasser und Elektrolyten</a:t>
            </a: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D31EE9-2159-D540-A0DF-7FE8E8AB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Diagnose?</a:t>
            </a:r>
          </a:p>
        </p:txBody>
      </p:sp>
    </p:spTree>
    <p:extLst>
      <p:ext uri="{BB962C8B-B14F-4D97-AF65-F5344CB8AC3E}">
        <p14:creationId xmlns:p14="http://schemas.microsoft.com/office/powerpoint/2010/main" val="8132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BE764B-A857-30C3-605F-4292D5C06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Symptome, die Peritonitis ähneln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Ketoazidose führt zu einer Reizung des Peritoneums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Übelkeit, Erbrechen, Schmerzen oder gebläh­tes Abdomen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82FDA7-51D8-3F11-AC82-31F981EB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Pseudoperitonitis </a:t>
            </a:r>
            <a:r>
              <a:rPr lang="de-DE" dirty="0" err="1"/>
              <a:t>diabetica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2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platzhalter 2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1600" dirty="0">
                <a:latin typeface="Calibri" charset="0"/>
              </a:rPr>
              <a:t>Anruf der Pflege um ca. 03:00 Uhr: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charset="0"/>
              </a:rPr>
              <a:t>8 jähriger Junge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charset="0"/>
              </a:rPr>
              <a:t>Kommt mit der Rettung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charset="0"/>
              </a:rPr>
              <a:t>Starke Bauchschmerzen und auffällige Atmung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Vorstellung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Prozedere </a:t>
            </a:r>
          </a:p>
        </p:txBody>
      </p:sp>
    </p:spTree>
    <p:extLst>
      <p:ext uri="{BB962C8B-B14F-4D97-AF65-F5344CB8AC3E}">
        <p14:creationId xmlns:p14="http://schemas.microsoft.com/office/powerpoint/2010/main" val="55656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1600" dirty="0"/>
              <a:t>Behandlung nach </a:t>
            </a:r>
            <a:r>
              <a:rPr lang="de-AT" sz="1600" b="1" dirty="0" err="1"/>
              <a:t>Ketoazidoseschema</a:t>
            </a:r>
            <a:endParaRPr lang="de-AT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Je nach </a:t>
            </a:r>
            <a:r>
              <a:rPr lang="de-AT" sz="1600" dirty="0" err="1">
                <a:solidFill>
                  <a:srgbClr val="1E5492"/>
                </a:solidFill>
                <a:cs typeface="ＭＳ Ｐゴシック" charset="0"/>
              </a:rPr>
              <a:t>Exsikkosegrad</a:t>
            </a: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, Blutzucker und Gewicht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Infusionen (NaCl 0,9%), </a:t>
            </a:r>
            <a:r>
              <a:rPr lang="de-AT" sz="1600" dirty="0" err="1">
                <a:solidFill>
                  <a:srgbClr val="1E5492"/>
                </a:solidFill>
                <a:cs typeface="ＭＳ Ｐゴシック" charset="0"/>
              </a:rPr>
              <a:t>Insulinperfusor</a:t>
            </a: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, Kaliuminfusion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AT" dirty="0"/>
              <a:t>Prozedere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E2F851-1DF6-D128-AE5B-2E6AFBD58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551" y="829506"/>
            <a:ext cx="3037807" cy="40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35D5E9-6FF4-9E88-F2D0-426AF9D97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1D386F-DB11-910A-AE09-1162E499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92C7EB-7093-1E39-97EE-4437700C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57" y="735302"/>
            <a:ext cx="6980739" cy="39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32BFFFD-F349-064B-8B02-4682AF1A61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5BF38C-6D2E-F424-FC9D-B65D9D7D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781D20-C446-2DB6-F888-9A86E6C0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" y="1507115"/>
            <a:ext cx="8672945" cy="19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8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DB7A85-DA75-7E40-88B3-7E0EA6787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1600" dirty="0"/>
              <a:t>Transfer an KUK zur intensivmedizinischen Betreuung</a:t>
            </a:r>
          </a:p>
          <a:p>
            <a:endParaRPr lang="de-DE" dirty="0"/>
          </a:p>
          <a:p>
            <a:r>
              <a:rPr lang="de-DE" sz="1600" dirty="0"/>
              <a:t>Indikation für intensivmedizinische Betreuung: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Alter &lt; 2Jahre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BZ &gt;1000 mg/</a:t>
            </a:r>
            <a:r>
              <a:rPr lang="de-DE" sz="1600" dirty="0" err="1"/>
              <a:t>dL</a:t>
            </a:r>
            <a:r>
              <a:rPr lang="de-DE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Bewusstseinsstörung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pH &lt;7,0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Schock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D5F090-F69E-F8D7-9972-ECD5E700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AT" dirty="0"/>
              <a:t>Prozedere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8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71BDED-74C0-7F29-5570-1F476C9EC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schwerwiegende Komplikation des Diabetes mellitus Typ 2 (überwiegend)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hohe Blutzucker-Konzentrationen (&gt; 600 mg/</a:t>
            </a:r>
            <a:r>
              <a:rPr lang="de-DE" sz="1600" dirty="0" err="1"/>
              <a:t>dL</a:t>
            </a:r>
            <a:r>
              <a:rPr lang="de-D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progrediente Dehydratation mit Elektrolytstörungen bis zum </a:t>
            </a:r>
            <a:r>
              <a:rPr lang="de-DE" sz="1600" b="1" dirty="0"/>
              <a:t>Volumenmangelschock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/>
          </a:p>
          <a:p>
            <a:r>
              <a:rPr lang="de-DE" sz="1600" dirty="0">
                <a:sym typeface="Wingdings" panose="05000000000000000000" pitchFamily="2" charset="2"/>
              </a:rPr>
              <a:t> Infusion physiologischer Kochsalzlösungen und Kaliumsubstitution</a:t>
            </a:r>
          </a:p>
          <a:p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intravenöse Insulinzufuhr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5E8439-88EA-39FA-176F-B1A39573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 err="1"/>
              <a:t>Hyperosmolares</a:t>
            </a:r>
            <a:r>
              <a:rPr lang="de-DE" dirty="0"/>
              <a:t> diabetisches Koma</a:t>
            </a:r>
          </a:p>
        </p:txBody>
      </p:sp>
    </p:spTree>
    <p:extLst>
      <p:ext uri="{BB962C8B-B14F-4D97-AF65-F5344CB8AC3E}">
        <p14:creationId xmlns:p14="http://schemas.microsoft.com/office/powerpoint/2010/main" val="321979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Dank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C38BED-F674-E00A-782E-B4E43D026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" y="3032760"/>
            <a:ext cx="2545645" cy="21107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2286000" y="69431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AT" sz="2000" b="1" u="sng" kern="0" dirty="0">
                <a:latin typeface="Comic Sans MS" panose="030F0702030302020204" pitchFamily="66" charset="0"/>
              </a:rPr>
              <a:t>Diabetes-Erstmanifestation</a:t>
            </a:r>
            <a:endParaRPr lang="de-AT" sz="2400" b="1" u="sng" kern="0" dirty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</a:pPr>
            <a:r>
              <a:rPr lang="de-AT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Profil 7, Gerinnung, BSG, </a:t>
            </a:r>
            <a:r>
              <a:rPr lang="de-AT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Astrup</a:t>
            </a: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,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HbA1C </a:t>
            </a:r>
          </a:p>
          <a:p>
            <a:pPr>
              <a:spcAft>
                <a:spcPts val="0"/>
              </a:spcAft>
            </a:pP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Harn- Teststreifen + Sediment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BB, CRP, </a:t>
            </a:r>
            <a:r>
              <a:rPr lang="de-AT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Gliadin</a:t>
            </a: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 AK, TTGA, EMA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Thoraxröntgen</a:t>
            </a: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, Handwurzelröntgen 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Nieren, kleines Becken, Abdomen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dirty="0">
                <a:latin typeface="Comic Sans MS" panose="030F0702030302020204" pitchFamily="66" charset="0"/>
                <a:ea typeface="Times New Roman" panose="02020603050405020304" pitchFamily="18" charset="0"/>
              </a:rPr>
              <a:t>EKG, Somatogramm</a:t>
            </a:r>
            <a:endParaRPr lang="de-A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C-</a:t>
            </a:r>
            <a:r>
              <a:rPr lang="en-GB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Peptid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 (</a:t>
            </a:r>
            <a:r>
              <a:rPr lang="en-GB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Nuklear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)</a:t>
            </a:r>
            <a:endParaRPr lang="de-A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2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Ketonkörper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Urämie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Salicylsäure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Methanol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err="1">
                <a:solidFill>
                  <a:srgbClr val="1E5492"/>
                </a:solidFill>
                <a:cs typeface="ＭＳ Ｐゴシック" charset="0"/>
              </a:rPr>
              <a:t>Äthylenglykol</a:t>
            </a: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 (bzw. Ethylenglykol)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(Urämie)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rgbClr val="1E5492"/>
                </a:solidFill>
                <a:cs typeface="ＭＳ Ｐゴシック" charset="0"/>
              </a:rPr>
              <a:t>Laktat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AT" dirty="0"/>
              <a:t> "Kuss-Maul"</a:t>
            </a:r>
          </a:p>
        </p:txBody>
      </p:sp>
    </p:spTree>
    <p:extLst>
      <p:ext uri="{BB962C8B-B14F-4D97-AF65-F5344CB8AC3E}">
        <p14:creationId xmlns:p14="http://schemas.microsoft.com/office/powerpoint/2010/main" val="289998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E74E20-469A-0369-95AA-AFCDC30BD3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Schlechter AZ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Blasse Hautfarbe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Auffälliges Atemmuster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Starrer Blick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/>
          </a:p>
          <a:p>
            <a:r>
              <a:rPr lang="de-DE" sz="1600" dirty="0">
                <a:sym typeface="Wingdings" panose="05000000000000000000" pitchFamily="2" charset="2"/>
              </a:rPr>
              <a:t> Kritisch krankes Kind</a:t>
            </a: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952527-3C53-9DFF-23A0-B251377C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Erster Eindruck</a:t>
            </a:r>
          </a:p>
        </p:txBody>
      </p:sp>
    </p:spTree>
    <p:extLst>
      <p:ext uri="{BB962C8B-B14F-4D97-AF65-F5344CB8AC3E}">
        <p14:creationId xmlns:p14="http://schemas.microsoft.com/office/powerpoint/2010/main" val="33432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F5D18A-C04E-9BEE-DF2C-CB485F7CE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5E159E-F465-B4DC-2707-BDFBE596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B6269B-C833-7ABB-922D-4DD2CD4B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763437"/>
            <a:ext cx="6590145" cy="39740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B525901-1655-2901-7046-D7E024DC6D30}"/>
              </a:ext>
            </a:extLst>
          </p:cNvPr>
          <p:cNvSpPr txBox="1"/>
          <p:nvPr/>
        </p:nvSpPr>
        <p:spPr>
          <a:xfrm>
            <a:off x="785813" y="476271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https://www.uni-kiel.de/anaesthesie/docs/Studenten/Vortrag_Notfall/20121015_ABCDE_Harbs.pdf</a:t>
            </a:r>
          </a:p>
        </p:txBody>
      </p:sp>
    </p:spTree>
    <p:extLst>
      <p:ext uri="{BB962C8B-B14F-4D97-AF65-F5344CB8AC3E}">
        <p14:creationId xmlns:p14="http://schemas.microsoft.com/office/powerpoint/2010/main" val="80272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484" y="2017017"/>
            <a:ext cx="6316817" cy="1107996"/>
          </a:xfrm>
        </p:spPr>
        <p:txBody>
          <a:bodyPr/>
          <a:lstStyle/>
          <a:p>
            <a:r>
              <a:rPr lang="de-DE" sz="7200" b="1" dirty="0" err="1">
                <a:solidFill>
                  <a:srgbClr val="FF0000"/>
                </a:solidFill>
              </a:rPr>
              <a:t>A</a:t>
            </a:r>
            <a:r>
              <a:rPr lang="de-DE" sz="4400" dirty="0" err="1"/>
              <a:t>irway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76625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28D3794-179E-8519-244D-129C1B88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offen und sicher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gefährdet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verlegt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0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 Frei</a:t>
            </a: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01E44D-EBD8-F63B-5C2F-08D67EB9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309700"/>
          </a:xfrm>
        </p:spPr>
        <p:txBody>
          <a:bodyPr/>
          <a:lstStyle/>
          <a:p>
            <a:r>
              <a:rPr lang="de-DE" sz="4000" b="1" dirty="0" err="1">
                <a:solidFill>
                  <a:srgbClr val="FF0000"/>
                </a:solidFill>
              </a:rPr>
              <a:t>A</a:t>
            </a:r>
            <a:r>
              <a:rPr lang="de-DE" sz="2000" dirty="0" err="1"/>
              <a:t>irway</a:t>
            </a:r>
            <a:r>
              <a:rPr lang="de-DE" sz="2000" dirty="0"/>
              <a:t> - Atemwege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5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1484" y="2109347"/>
            <a:ext cx="6316817" cy="923330"/>
          </a:xfrm>
        </p:spPr>
        <p:txBody>
          <a:bodyPr/>
          <a:lstStyle/>
          <a:p>
            <a:r>
              <a:rPr lang="de-DE" sz="6000" b="1" dirty="0" err="1">
                <a:solidFill>
                  <a:srgbClr val="FF0000"/>
                </a:solidFill>
              </a:rPr>
              <a:t>B</a:t>
            </a:r>
            <a:r>
              <a:rPr lang="de-DE" sz="3600" dirty="0" err="1"/>
              <a:t>reathing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814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69791E3-3064-179A-972F-85A6147DB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Atemfrequenz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Atemgeräusch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Atemarbeit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Atemeffizienz – spO2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332979-DF21-4B85-0BB1-6A875BC8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309700"/>
          </a:xfrm>
        </p:spPr>
        <p:txBody>
          <a:bodyPr/>
          <a:lstStyle/>
          <a:p>
            <a:r>
              <a:rPr lang="de-DE" sz="4000" b="1" dirty="0" err="1">
                <a:solidFill>
                  <a:srgbClr val="FF0000"/>
                </a:solidFill>
              </a:rPr>
              <a:t>B</a:t>
            </a:r>
            <a:r>
              <a:rPr lang="de-DE" sz="2000" dirty="0" err="1"/>
              <a:t>reathing</a:t>
            </a:r>
            <a:r>
              <a:rPr lang="de-DE" sz="2000" dirty="0"/>
              <a:t> - Atmung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97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82D487-5127-DC1E-ADD5-E335CE775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 err="1">
                <a:sym typeface="Wingdings" panose="05000000000000000000" pitchFamily="2" charset="2"/>
              </a:rPr>
              <a:t>Kußmaul</a:t>
            </a:r>
            <a:r>
              <a:rPr lang="de-DE" sz="1600" dirty="0">
                <a:sym typeface="Wingdings" panose="05000000000000000000" pitchFamily="2" charset="2"/>
              </a:rPr>
              <a:t>-Atmung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 err="1">
                <a:sym typeface="Wingdings" panose="05000000000000000000" pitchFamily="2" charset="2"/>
              </a:rPr>
              <a:t>vA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bds</a:t>
            </a:r>
            <a:r>
              <a:rPr lang="de-DE" sz="1600" dirty="0">
                <a:sym typeface="Wingdings" panose="05000000000000000000" pitchFamily="2" charset="2"/>
              </a:rPr>
              <a:t>., spO2 98%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15128E-8470-56FD-CEBE-8A60346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43F40C-1E51-9933-6C90-4C0ABC63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1" y="810650"/>
            <a:ext cx="4979988" cy="277859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60BEA2-19D1-6BD9-5B9B-2E1EE956B4EF}"/>
              </a:ext>
            </a:extLst>
          </p:cNvPr>
          <p:cNvSpPr txBox="1"/>
          <p:nvPr/>
        </p:nvSpPr>
        <p:spPr>
          <a:xfrm>
            <a:off x="4768272" y="4732338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https://de.wikipedia.org/wiki/Ku%C3%9Fmaul-Atmung#/media/Datei:Breathing_abnormalities.svg</a:t>
            </a:r>
          </a:p>
        </p:txBody>
      </p:sp>
    </p:spTree>
    <p:extLst>
      <p:ext uri="{BB962C8B-B14F-4D97-AF65-F5344CB8AC3E}">
        <p14:creationId xmlns:p14="http://schemas.microsoft.com/office/powerpoint/2010/main" val="15487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WGPPTVorlage_16zu9_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zu9_Original" id="{7A90BCB3-821A-1D4C-9AF7-55A73E3DFB74}" vid="{CE830C28-B5A6-314F-8B00-B411721D8389}"/>
    </a:ext>
  </a:extLst>
</a:theme>
</file>

<file path=ppt/theme/theme2.xml><?xml version="1.0" encoding="utf-8"?>
<a:theme xmlns:a="http://schemas.openxmlformats.org/drawingml/2006/main" name="CONTENT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zu9_Original" id="{7A90BCB3-821A-1D4C-9AF7-55A73E3DFB74}" vid="{8DEDDF52-484C-034F-8696-C6A11FDE2DAE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KWG_Vorlage-Praesentation_16-9-Format</Template>
  <TotalTime>0</TotalTime>
  <Words>529</Words>
  <Application>Microsoft Office PowerPoint</Application>
  <PresentationFormat>Bildschirmpräsentation (16:9)</PresentationFormat>
  <Paragraphs>146</Paragraphs>
  <Slides>28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8" baseType="lpstr">
      <vt:lpstr>Abadi MT Condensed Extra Bold</vt:lpstr>
      <vt:lpstr>Arial</vt:lpstr>
      <vt:lpstr>Calibri</vt:lpstr>
      <vt:lpstr>Comic Sans MS</vt:lpstr>
      <vt:lpstr>Palatino Linotype Fett</vt:lpstr>
      <vt:lpstr>Times New Roman</vt:lpstr>
      <vt:lpstr>verdana</vt:lpstr>
      <vt:lpstr>Wingdings</vt:lpstr>
      <vt:lpstr>KWGPPTVorlage_16zu9_V01</vt:lpstr>
      <vt:lpstr>CONTENTMASTER</vt:lpstr>
      <vt:lpstr>Ein Kind mit Bauchschmerzen</vt:lpstr>
      <vt:lpstr>Vorstellung</vt:lpstr>
      <vt:lpstr>Erster Eindruck</vt:lpstr>
      <vt:lpstr>PowerPoint-Präsentation</vt:lpstr>
      <vt:lpstr>Airway</vt:lpstr>
      <vt:lpstr>Airway - Atemwege</vt:lpstr>
      <vt:lpstr>Breathing</vt:lpstr>
      <vt:lpstr>Breathing - Atmung</vt:lpstr>
      <vt:lpstr>PowerPoint-Präsentation</vt:lpstr>
      <vt:lpstr>Circulation</vt:lpstr>
      <vt:lpstr>Circulation - Kreislauf</vt:lpstr>
      <vt:lpstr>Disability</vt:lpstr>
      <vt:lpstr>Disability – neurologische Untersuchung, …</vt:lpstr>
      <vt:lpstr>Blutzucker</vt:lpstr>
      <vt:lpstr>Exposure</vt:lpstr>
      <vt:lpstr>Exposure – weiter Untersuchung/Anamnese</vt:lpstr>
      <vt:lpstr>Venöse Blutgasanalyse</vt:lpstr>
      <vt:lpstr>Diagnose?</vt:lpstr>
      <vt:lpstr>Pseudoperitonitis diabetica</vt:lpstr>
      <vt:lpstr>Prozedere </vt:lpstr>
      <vt:lpstr>Prozedere </vt:lpstr>
      <vt:lpstr>PowerPoint-Präsentation</vt:lpstr>
      <vt:lpstr>PowerPoint-Präsentation</vt:lpstr>
      <vt:lpstr>Prozedere</vt:lpstr>
      <vt:lpstr>Hyperosmolares diabetisches Koma</vt:lpstr>
      <vt:lpstr>Herzlichen Dank !</vt:lpstr>
      <vt:lpstr>PowerPoint-Präsentation</vt:lpstr>
      <vt:lpstr> "Kuss-Maul"</vt:lpstr>
    </vt:vector>
  </TitlesOfParts>
  <Manager>Andreas Scharf</Manager>
  <Company>Klinikum Wels-Grieskirchen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Georg Preissl</dc:creator>
  <cp:lastModifiedBy>Yvonne Rammer</cp:lastModifiedBy>
  <cp:revision>27</cp:revision>
  <cp:lastPrinted>2016-10-28T14:14:37Z</cp:lastPrinted>
  <dcterms:created xsi:type="dcterms:W3CDTF">2019-03-26T08:24:16Z</dcterms:created>
  <dcterms:modified xsi:type="dcterms:W3CDTF">2022-05-18T03:58:08Z</dcterms:modified>
</cp:coreProperties>
</file>