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5" r:id="rId5"/>
    <p:sldId id="259" r:id="rId6"/>
    <p:sldId id="266" r:id="rId7"/>
    <p:sldId id="260" r:id="rId8"/>
    <p:sldId id="269" r:id="rId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resa Voglhuber" initials="TV" lastIdx="1" clrIdx="0">
    <p:extLst>
      <p:ext uri="{19B8F6BF-5375-455C-9EA6-DF929625EA0E}">
        <p15:presenceInfo xmlns:p15="http://schemas.microsoft.com/office/powerpoint/2012/main" userId="b5c3a37ddefd5f5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9AD2"/>
    <a:srgbClr val="E6E6E6"/>
    <a:srgbClr val="0287BD"/>
    <a:srgbClr val="41B1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67" d="100"/>
          <a:sy n="67" d="100"/>
        </p:scale>
        <p:origin x="12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628CE-1063-4973-9833-1B7654DA0CF1}" type="datetimeFigureOut">
              <a:rPr lang="de-AT" smtClean="0"/>
              <a:t>10.05.2022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B0C66-0336-4F2D-B0D4-C88EC4EFA15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55443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Rezidiv ALL, anderer Tumor, Infektionserkrankung, Autoimmunerkrankung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B0C66-0336-4F2D-B0D4-C88EC4EFA157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90356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93454"/>
            <a:ext cx="7772400" cy="1035546"/>
          </a:xfrm>
        </p:spPr>
        <p:txBody>
          <a:bodyPr/>
          <a:lstStyle/>
          <a:p>
            <a:r>
              <a:rPr lang="de-DE" altLang="zh-CN"/>
              <a:t>Mastertitelformat bearbeiten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6480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altLang="zh-CN"/>
              <a:t>Master-Untertitelformat bearbeiten</a:t>
            </a:r>
            <a:endParaRPr lang="zh-CN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110B1-0BDD-4F33-9ACD-439F47B56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94121-D19D-4DC2-8C6D-7C71DE989448}" type="datetimeFigureOut">
              <a:rPr lang="zh-CN" altLang="de-DE"/>
              <a:pPr>
                <a:defRPr/>
              </a:pPr>
              <a:t>2022/5/10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02851-2C41-4810-AA5F-7B614DBC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747C7-81BC-44DD-8625-3D7314FF8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1F530-821A-42D4-9395-1E92421365E7}" type="slidenum">
              <a:rPr lang="zh-CN" altLang="en-US"/>
              <a:pPr/>
              <a:t>‹Nr.›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82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zh-CN"/>
              <a:t>Mastertitelformat bearbeiten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altLang="zh-CN"/>
              <a:t>Mastertextformat bearbeiten</a:t>
            </a:r>
          </a:p>
          <a:p>
            <a:pPr lvl="1"/>
            <a:r>
              <a:rPr lang="de-DE" altLang="zh-CN"/>
              <a:t>Zweite Ebene</a:t>
            </a:r>
          </a:p>
          <a:p>
            <a:pPr lvl="2"/>
            <a:r>
              <a:rPr lang="de-DE" altLang="zh-CN"/>
              <a:t>Dritte Ebene</a:t>
            </a:r>
          </a:p>
          <a:p>
            <a:pPr lvl="3"/>
            <a:r>
              <a:rPr lang="de-DE" altLang="zh-CN"/>
              <a:t>Vierte Ebene</a:t>
            </a:r>
          </a:p>
          <a:p>
            <a:pPr lvl="4"/>
            <a:r>
              <a:rPr lang="de-DE" altLang="zh-CN"/>
              <a:t>Fünfte Ebene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99634-FE05-4653-91F2-5ED57668E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E1AB4-9FD2-4E1C-83DB-CDA2ADDCC827}" type="datetimeFigureOut">
              <a:rPr lang="zh-CN" altLang="de-DE"/>
              <a:pPr>
                <a:defRPr/>
              </a:pPr>
              <a:t>2022/5/10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B8618-DC17-4BE7-85E7-B45A7C68D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D96D1-A77C-45C6-92CB-7D56978E0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253C8-4BFE-453A-9A6B-F10346584E7F}" type="slidenum">
              <a:rPr lang="zh-CN" altLang="en-US"/>
              <a:pPr/>
              <a:t>‹Nr.›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358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altLang="zh-CN"/>
              <a:t>Mastertitelformat bearbeiten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altLang="zh-CN"/>
              <a:t>Mastertextformat bearbeiten</a:t>
            </a:r>
          </a:p>
          <a:p>
            <a:pPr lvl="1"/>
            <a:r>
              <a:rPr lang="de-DE" altLang="zh-CN"/>
              <a:t>Zweite Ebene</a:t>
            </a:r>
          </a:p>
          <a:p>
            <a:pPr lvl="2"/>
            <a:r>
              <a:rPr lang="de-DE" altLang="zh-CN"/>
              <a:t>Dritte Ebene</a:t>
            </a:r>
          </a:p>
          <a:p>
            <a:pPr lvl="3"/>
            <a:r>
              <a:rPr lang="de-DE" altLang="zh-CN"/>
              <a:t>Vierte Ebene</a:t>
            </a:r>
          </a:p>
          <a:p>
            <a:pPr lvl="4"/>
            <a:r>
              <a:rPr lang="de-DE" altLang="zh-CN"/>
              <a:t>Fünfte Ebene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0718C9-666F-4295-83D0-F46C99911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46A13-737E-4184-A4B8-4C1CB7D31C8F}" type="datetimeFigureOut">
              <a:rPr lang="zh-CN" altLang="de-DE"/>
              <a:pPr>
                <a:defRPr/>
              </a:pPr>
              <a:t>2022/5/10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479EF-2302-4398-9713-FC728332E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0A816-879A-4B22-9D43-757D7C838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A4477-FD4B-49F5-AE7A-67346C179BBE}" type="slidenum">
              <a:rPr lang="zh-CN" altLang="en-US"/>
              <a:pPr/>
              <a:t>‹Nr.›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38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zh-CN"/>
              <a:t>Mastertitelformat bearbeiten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altLang="zh-CN"/>
              <a:t>Mastertextformat bearbeiten</a:t>
            </a:r>
          </a:p>
          <a:p>
            <a:pPr lvl="1"/>
            <a:r>
              <a:rPr lang="de-DE" altLang="zh-CN"/>
              <a:t>Zweite Ebene</a:t>
            </a:r>
          </a:p>
          <a:p>
            <a:pPr lvl="2"/>
            <a:r>
              <a:rPr lang="de-DE" altLang="zh-CN"/>
              <a:t>Dritte Ebene</a:t>
            </a:r>
          </a:p>
          <a:p>
            <a:pPr lvl="3"/>
            <a:r>
              <a:rPr lang="de-DE" altLang="zh-CN"/>
              <a:t>Vierte Ebene</a:t>
            </a:r>
          </a:p>
          <a:p>
            <a:pPr lvl="4"/>
            <a:r>
              <a:rPr lang="de-DE" altLang="zh-CN"/>
              <a:t>Fünfte Ebene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30518-FD04-43F5-B302-DDA013CE4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D73CE-EE2E-4105-98C0-3ABE3A0F51EC}" type="datetimeFigureOut">
              <a:rPr lang="zh-CN" altLang="de-DE"/>
              <a:pPr>
                <a:defRPr/>
              </a:pPr>
              <a:t>2022/5/10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6C825-387B-4B01-89AA-6AED288F2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5B372-1549-4CC3-87D9-040088BFB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71606-4C81-4C48-AF06-F50D1157AB57}" type="slidenum">
              <a:rPr lang="zh-CN" altLang="en-US"/>
              <a:pPr/>
              <a:t>‹Nr.›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8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altLang="zh-CN"/>
              <a:t>Mastertitelformat bearbeiten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altLang="zh-CN"/>
              <a:t>Mastertextformat bearbeiten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F5D87-9F98-43A3-9185-7E284B5E0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CB371-8F55-47CC-960D-0AA23CC7FC6E}" type="datetimeFigureOut">
              <a:rPr lang="zh-CN" altLang="de-DE"/>
              <a:pPr>
                <a:defRPr/>
              </a:pPr>
              <a:t>2022/5/10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AB77C-0B68-461D-A091-6F17F705D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81E03-10F8-444B-8387-19CCF6D91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0601DA-09DA-41DB-AA70-9EEB9F896E5B}" type="slidenum">
              <a:rPr lang="zh-CN" altLang="en-US"/>
              <a:pPr/>
              <a:t>‹Nr.›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10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zh-CN"/>
              <a:t>Mastertitelformat bearbeiten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7853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altLang="zh-CN"/>
              <a:t>Mastertextformat bearbeiten</a:t>
            </a:r>
          </a:p>
          <a:p>
            <a:pPr lvl="1"/>
            <a:r>
              <a:rPr lang="de-DE" altLang="zh-CN"/>
              <a:t>Zweite Ebene</a:t>
            </a:r>
          </a:p>
          <a:p>
            <a:pPr lvl="2"/>
            <a:r>
              <a:rPr lang="de-DE" altLang="zh-CN"/>
              <a:t>Dritte Ebene</a:t>
            </a:r>
          </a:p>
          <a:p>
            <a:pPr lvl="3"/>
            <a:r>
              <a:rPr lang="de-DE" altLang="zh-CN"/>
              <a:t>Vierte Ebene</a:t>
            </a:r>
          </a:p>
          <a:p>
            <a:pPr lvl="4"/>
            <a:r>
              <a:rPr lang="de-DE" altLang="zh-CN"/>
              <a:t>Fünfte Ebene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853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altLang="zh-CN"/>
              <a:t>Mastertextformat bearbeiten</a:t>
            </a:r>
          </a:p>
          <a:p>
            <a:pPr lvl="1"/>
            <a:r>
              <a:rPr lang="de-DE" altLang="zh-CN"/>
              <a:t>Zweite Ebene</a:t>
            </a:r>
          </a:p>
          <a:p>
            <a:pPr lvl="2"/>
            <a:r>
              <a:rPr lang="de-DE" altLang="zh-CN"/>
              <a:t>Dritte Ebene</a:t>
            </a:r>
          </a:p>
          <a:p>
            <a:pPr lvl="3"/>
            <a:r>
              <a:rPr lang="de-DE" altLang="zh-CN"/>
              <a:t>Vierte Ebene</a:t>
            </a:r>
          </a:p>
          <a:p>
            <a:pPr lvl="4"/>
            <a:r>
              <a:rPr lang="de-DE" altLang="zh-CN"/>
              <a:t>Fünfte Ebene</a:t>
            </a:r>
            <a:endParaRPr lang="zh-CN" alt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46E05D-0B94-401E-B05B-C9BFC6D2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C27DD-E180-404A-A07F-6B691BC0C50C}" type="datetimeFigureOut">
              <a:rPr lang="zh-CN" altLang="de-DE"/>
              <a:pPr>
                <a:defRPr/>
              </a:pPr>
              <a:t>2022/5/10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273A90-B25D-4AC0-A229-EEE5D82A8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562A7F0-362B-45EE-B01D-F83AB8D0B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CDB7C-8469-476D-9E4F-D73B4DD0B87E}" type="slidenum">
              <a:rPr lang="zh-CN" altLang="en-US"/>
              <a:pPr/>
              <a:t>‹Nr.›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501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zh-CN"/>
              <a:t>Mastertitelformat bearbeiten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8341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altLang="zh-CN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altLang="zh-CN"/>
              <a:t>Mastertextformat bearbeiten</a:t>
            </a:r>
          </a:p>
          <a:p>
            <a:pPr lvl="1"/>
            <a:r>
              <a:rPr lang="de-DE" altLang="zh-CN"/>
              <a:t>Zweite Ebene</a:t>
            </a:r>
          </a:p>
          <a:p>
            <a:pPr lvl="2"/>
            <a:r>
              <a:rPr lang="de-DE" altLang="zh-CN"/>
              <a:t>Dritte Ebene</a:t>
            </a:r>
          </a:p>
          <a:p>
            <a:pPr lvl="3"/>
            <a:r>
              <a:rPr lang="de-DE" altLang="zh-CN"/>
              <a:t>Vierte Ebene</a:t>
            </a:r>
          </a:p>
          <a:p>
            <a:pPr lvl="4"/>
            <a:r>
              <a:rPr lang="de-DE" altLang="zh-CN"/>
              <a:t>Fünfte Ebene</a:t>
            </a:r>
            <a:endParaRPr lang="zh-CN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41775" cy="8341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altLang="zh-CN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altLang="zh-CN"/>
              <a:t>Mastertextformat bearbeiten</a:t>
            </a:r>
          </a:p>
          <a:p>
            <a:pPr lvl="1"/>
            <a:r>
              <a:rPr lang="de-DE" altLang="zh-CN"/>
              <a:t>Zweite Ebene</a:t>
            </a:r>
          </a:p>
          <a:p>
            <a:pPr lvl="2"/>
            <a:r>
              <a:rPr lang="de-DE" altLang="zh-CN"/>
              <a:t>Dritte Ebene</a:t>
            </a:r>
          </a:p>
          <a:p>
            <a:pPr lvl="3"/>
            <a:r>
              <a:rPr lang="de-DE" altLang="zh-CN"/>
              <a:t>Vierte Ebene</a:t>
            </a:r>
          </a:p>
          <a:p>
            <a:pPr lvl="4"/>
            <a:r>
              <a:rPr lang="de-DE" altLang="zh-CN"/>
              <a:t>Fünfte Ebene</a:t>
            </a:r>
            <a:endParaRPr lang="zh-CN" alt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1755079-C426-4376-A44A-60A8806F4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A75DE-B4BC-4682-9E95-7A48549DAA65}" type="datetimeFigureOut">
              <a:rPr lang="zh-CN" altLang="de-DE"/>
              <a:pPr>
                <a:defRPr/>
              </a:pPr>
              <a:t>2022/5/10</a:t>
            </a:fld>
            <a:endParaRPr lang="zh-CN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59E3D63-1466-49B8-9A47-B9EB1D53E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264C0BD-6865-4383-8E11-CF6A59AF4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3C53B-FE61-456D-851D-EE9A20DE975A}" type="slidenum">
              <a:rPr lang="zh-CN" altLang="en-US"/>
              <a:pPr/>
              <a:t>‹Nr.›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192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zh-CN"/>
              <a:t>Mastertitelformat bearbeiten</a:t>
            </a:r>
            <a:endParaRPr lang="zh-CN" alt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1368E19-8ED1-4CE3-90D4-1E2232FE8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3CED8-4874-4794-957C-4FCCBCEEB969}" type="datetimeFigureOut">
              <a:rPr lang="zh-CN" altLang="de-DE"/>
              <a:pPr>
                <a:defRPr/>
              </a:pPr>
              <a:t>2022/5/10</a:t>
            </a:fld>
            <a:endParaRPr lang="zh-CN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379E08C-D30D-4623-9E98-A672389FA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59449CE-A808-4630-969A-1EA42AE7E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8A8DB-897A-4029-9DCD-D648DD67A451}" type="slidenum">
              <a:rPr lang="zh-CN" altLang="en-US"/>
              <a:pPr/>
              <a:t>‹Nr.›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75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6708E41-AAFC-4E88-B09C-9B2FAFD5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DC026-31F8-4BD1-A0B9-A44E36FD3F3F}" type="datetimeFigureOut">
              <a:rPr lang="zh-CN" altLang="de-DE"/>
              <a:pPr>
                <a:defRPr/>
              </a:pPr>
              <a:t>2022/5/10</a:t>
            </a:fld>
            <a:endParaRPr lang="zh-CN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B856819-E451-49FE-B5ED-64DAF64A0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EE16A53-712A-4483-94FC-8C499A8BD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112A2-2855-45C3-8E8D-C5111D28C961}" type="slidenum">
              <a:rPr lang="zh-CN" altLang="en-US"/>
              <a:pPr/>
              <a:t>‹Nr.›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18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altLang="zh-CN"/>
              <a:t>Mastertitelformat bearbeiten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altLang="zh-CN"/>
              <a:t>Mastertextformat bearbeiten</a:t>
            </a:r>
          </a:p>
          <a:p>
            <a:pPr lvl="1"/>
            <a:r>
              <a:rPr lang="de-DE" altLang="zh-CN"/>
              <a:t>Zweite Ebene</a:t>
            </a:r>
          </a:p>
          <a:p>
            <a:pPr lvl="2"/>
            <a:r>
              <a:rPr lang="de-DE" altLang="zh-CN"/>
              <a:t>Dritte Ebene</a:t>
            </a:r>
          </a:p>
          <a:p>
            <a:pPr lvl="3"/>
            <a:r>
              <a:rPr lang="de-DE" altLang="zh-CN"/>
              <a:t>Vierte Ebene</a:t>
            </a:r>
          </a:p>
          <a:p>
            <a:pPr lvl="4"/>
            <a:r>
              <a:rPr lang="de-DE" altLang="zh-CN"/>
              <a:t>Fünfte Ebene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altLang="zh-CN"/>
              <a:t>Mastertextformat bearbeiten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8A42A6-810F-4D86-B1BA-71DB4F85C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11F0B-80FE-4108-A047-802C07222180}" type="datetimeFigureOut">
              <a:rPr lang="zh-CN" altLang="de-DE"/>
              <a:pPr>
                <a:defRPr/>
              </a:pPr>
              <a:t>2022/5/10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93A19E7-78E6-4D29-93E4-BD8BABFB2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63DF65-1896-4150-9E04-9DDD8FBE6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839E6-D805-43FE-9630-436469B83FC9}" type="slidenum">
              <a:rPr lang="zh-CN" altLang="en-US"/>
              <a:pPr/>
              <a:t>‹Nr.›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218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altLang="zh-CN"/>
              <a:t>Mastertitelformat bearbeiten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altLang="zh-CN" noProof="0"/>
              <a:t>Bild durch Klicken auf Symbol hinzufügen</a:t>
            </a:r>
            <a:endParaRPr lang="zh-CN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altLang="zh-CN"/>
              <a:t>Mastertextformat bearbeiten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7AF9AB1-5E80-405F-9F30-585B40F4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98F5F-B36A-45FF-81C4-C2DCAC444A4A}" type="datetimeFigureOut">
              <a:rPr lang="zh-CN" altLang="de-DE"/>
              <a:pPr>
                <a:defRPr/>
              </a:pPr>
              <a:t>2022/5/10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D58B503-ACE9-4D44-8E14-2CBE7DA90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87476E-3694-43E7-9A5A-DA0A7AD37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A2920-97C5-4007-A654-6216A87A5242}" type="slidenum">
              <a:rPr lang="zh-CN" altLang="en-US"/>
              <a:pPr/>
              <a:t>‹Nr.›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805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3EC0663-AE4A-495A-A95E-E9299E0AF0B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Mastertitelformat bearbeiten</a:t>
            </a:r>
            <a:endParaRPr lang="zh-CN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BE58BDE-9041-454E-B7D1-4D7EB5E83C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12875"/>
            <a:ext cx="82296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Mastertextformat bearbeiten</a:t>
            </a:r>
          </a:p>
          <a:p>
            <a:pPr lvl="1"/>
            <a:r>
              <a:rPr lang="de-DE" altLang="zh-CN"/>
              <a:t>Zweite Ebene</a:t>
            </a:r>
          </a:p>
          <a:p>
            <a:pPr lvl="2"/>
            <a:r>
              <a:rPr lang="de-DE" altLang="zh-CN"/>
              <a:t>Dritte Ebene</a:t>
            </a:r>
          </a:p>
          <a:p>
            <a:pPr lvl="3"/>
            <a:r>
              <a:rPr lang="de-DE" altLang="zh-CN"/>
              <a:t>Vierte Ebene</a:t>
            </a:r>
          </a:p>
          <a:p>
            <a:pPr lvl="4"/>
            <a:r>
              <a:rPr lang="de-DE" altLang="zh-CN"/>
              <a:t>Fünfte Ebene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05B40-97F4-4D39-9D41-E3F9380CBA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EEA6D44-85D0-46E5-A6BE-AD41E02B2E02}" type="datetimeFigureOut">
              <a:rPr lang="zh-CN" altLang="de-DE"/>
              <a:pPr>
                <a:defRPr/>
              </a:pPr>
              <a:t>2022/5/10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8E040-4B97-44BF-A6DF-DC9009B08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74E5F-FEF3-4751-A7C7-F1A4B0C07E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3637318-3942-4590-BA86-5A5A1BAD7132}" type="slidenum">
              <a:rPr lang="zh-CN" altLang="en-US"/>
              <a:pPr/>
              <a:t>‹Nr.›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D7E4BD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D7E4BD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D7E4BD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D7E4BD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D7E4B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4F637FDD-FF29-411F-B170-880FF985D7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652" y="2408238"/>
            <a:ext cx="8350696" cy="1035050"/>
          </a:xfrm>
          <a:ln>
            <a:solidFill>
              <a:srgbClr val="0287BD"/>
            </a:solidFill>
          </a:ln>
        </p:spPr>
        <p:txBody>
          <a:bodyPr/>
          <a:lstStyle/>
          <a:p>
            <a:r>
              <a:rPr lang="de-AT" altLang="zh-C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 Patientin mit Herzklopfen</a:t>
            </a:r>
            <a:endParaRPr lang="zh-CN" alt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E49CEF-6229-47B2-9179-A9A8B231FA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500438"/>
            <a:ext cx="6400800" cy="649287"/>
          </a:xfrm>
          <a:ln>
            <a:solidFill>
              <a:srgbClr val="109AD2"/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AT" altLang="zh-CN" b="1" dirty="0">
                <a:solidFill>
                  <a:schemeClr val="bg2">
                    <a:lumMod val="10000"/>
                  </a:schemeClr>
                </a:solidFill>
              </a:rPr>
              <a:t>18. Mai 2022</a:t>
            </a:r>
            <a:endParaRPr lang="zh-CN" alt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68B777FA-4168-44EB-A208-A6732C4CA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0062"/>
            <a:ext cx="8229600" cy="777875"/>
          </a:xfrm>
        </p:spPr>
        <p:txBody>
          <a:bodyPr/>
          <a:lstStyle/>
          <a:p>
            <a:r>
              <a:rPr lang="de-AT" altLang="zh-CN" sz="3500" b="1" dirty="0"/>
              <a:t>Patientin Frau B., 57 Jahre</a:t>
            </a:r>
            <a:br>
              <a:rPr lang="de-AT" altLang="zh-CN" sz="3500" dirty="0"/>
            </a:br>
            <a:r>
              <a:rPr lang="de-AT" altLang="zh-CN" sz="2800" b="1" i="1" dirty="0"/>
              <a:t>Hauptsymptome:</a:t>
            </a:r>
            <a:r>
              <a:rPr lang="de-AT" altLang="zh-CN" sz="2800" dirty="0"/>
              <a:t> zunehmende Belastungsdyspnoe, Leistungsminderung, thorakales Druckgefühl</a:t>
            </a:r>
            <a:endParaRPr lang="zh-CN" altLang="en-US" sz="35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91934FD-9C5A-4E1F-B3D0-FAF4D313AD42}"/>
              </a:ext>
            </a:extLst>
          </p:cNvPr>
          <p:cNvSpPr txBox="1">
            <a:spLocks/>
          </p:cNvSpPr>
          <p:nvPr/>
        </p:nvSpPr>
        <p:spPr bwMode="auto">
          <a:xfrm>
            <a:off x="457200" y="5301208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de-AT" altLang="zh-CN" sz="3500" dirty="0">
                <a:sym typeface="Wingdings" panose="05000000000000000000" pitchFamily="2" charset="2"/>
              </a:rPr>
              <a:t> Körperliche Untersuchung, Labor, EKG</a:t>
            </a:r>
            <a:endParaRPr lang="zh-CN" altLang="en-US" sz="35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643BC7-B581-489A-B8E3-7D6B083F2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77875"/>
          </a:xfrm>
        </p:spPr>
        <p:txBody>
          <a:bodyPr/>
          <a:lstStyle/>
          <a:p>
            <a:r>
              <a:rPr lang="de-AT" b="1" dirty="0"/>
              <a:t>Aufnahme-EKG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24EA96-30C1-4E64-8C76-56263B78B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de-AT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de-AT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038523"/>
            <a:ext cx="9308988" cy="554461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1F9421A-4A57-4C51-809A-75DE1A791465}"/>
              </a:ext>
            </a:extLst>
          </p:cNvPr>
          <p:cNvSpPr txBox="1"/>
          <p:nvPr/>
        </p:nvSpPr>
        <p:spPr>
          <a:xfrm>
            <a:off x="-26026" y="2780928"/>
            <a:ext cx="9144000" cy="1872208"/>
          </a:xfrm>
          <a:prstGeom prst="rect">
            <a:avLst/>
          </a:prstGeom>
          <a:solidFill>
            <a:srgbClr val="109AD2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AT" sz="2800" b="1" dirty="0"/>
              <a:t>Sinusrhythmus: </a:t>
            </a:r>
          </a:p>
          <a:p>
            <a:pPr marL="285750" indent="-285750" algn="ctr">
              <a:buFontTx/>
              <a:buChar char="-"/>
            </a:pPr>
            <a:r>
              <a:rPr lang="de-AT" sz="2800" b="1" dirty="0"/>
              <a:t>Auf jede P-Welle muss ein QRS-Komplex folgen</a:t>
            </a:r>
          </a:p>
          <a:p>
            <a:pPr marL="285750" indent="-285750" algn="ctr">
              <a:buFontTx/>
              <a:buChar char="-"/>
            </a:pPr>
            <a:r>
              <a:rPr lang="de-AT" sz="2800" b="1" dirty="0"/>
              <a:t>Die P-Wellen in den Ableitungen I und II sollten positiv sein</a:t>
            </a:r>
          </a:p>
        </p:txBody>
      </p:sp>
    </p:spTree>
    <p:extLst>
      <p:ext uri="{BB962C8B-B14F-4D97-AF65-F5344CB8AC3E}">
        <p14:creationId xmlns:p14="http://schemas.microsoft.com/office/powerpoint/2010/main" val="369454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D0E55A-B022-4464-BE15-08529D99F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/>
              <a:t>Arten des Vorhofflimmerns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6D1420-0FA2-4AC5-9FA5-DD8045B3E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870074"/>
            <a:ext cx="8229600" cy="4713288"/>
          </a:xfrm>
        </p:spPr>
        <p:txBody>
          <a:bodyPr/>
          <a:lstStyle/>
          <a:p>
            <a:r>
              <a:rPr lang="de-A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Paroxysmal: </a:t>
            </a:r>
            <a:r>
              <a:rPr lang="de-AT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intermittierend, terminiert spontan</a:t>
            </a:r>
          </a:p>
          <a:p>
            <a:endParaRPr lang="de-AT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A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Persistierend: </a:t>
            </a:r>
            <a:r>
              <a:rPr lang="de-AT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anhaltend &gt;48h, Bedarf an EKV oder Rezidiv nach iatrogener Konversion</a:t>
            </a:r>
          </a:p>
          <a:p>
            <a:endParaRPr lang="de-AT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A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Permanent: </a:t>
            </a:r>
            <a:r>
              <a:rPr lang="de-AT" dirty="0">
                <a:solidFill>
                  <a:schemeClr val="tx1">
                    <a:lumMod val="95000"/>
                    <a:lumOff val="5000"/>
                  </a:schemeClr>
                </a:solidFill>
              </a:rPr>
              <a:t>Rhythmuskontrolle nicht möglich oder nicht sinnvoll, VHF akzeptiert</a:t>
            </a:r>
          </a:p>
        </p:txBody>
      </p:sp>
    </p:spTree>
    <p:extLst>
      <p:ext uri="{BB962C8B-B14F-4D97-AF65-F5344CB8AC3E}">
        <p14:creationId xmlns:p14="http://schemas.microsoft.com/office/powerpoint/2010/main" val="124425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4FDDFC-CF0D-4955-9BFB-57D9F364C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/>
              <a:t>Therapieziele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3671F060-B0AA-43CE-8DB8-51E1B6AFF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84784"/>
            <a:ext cx="8229600" cy="4713288"/>
          </a:xfrm>
        </p:spPr>
        <p:txBody>
          <a:bodyPr/>
          <a:lstStyle/>
          <a:p>
            <a:r>
              <a:rPr lang="de-A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Verhinderung von thromboembolischen Ereignissen</a:t>
            </a:r>
            <a:endParaRPr lang="de-AT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/>
            <a:r>
              <a:rPr lang="de-AT" dirty="0">
                <a:solidFill>
                  <a:schemeClr val="tx1">
                    <a:lumMod val="95000"/>
                    <a:lumOff val="5000"/>
                  </a:schemeClr>
                </a:solidFill>
              </a:rPr>
              <a:t>Einleitung OAK, je nach CHA2DS2-VASc-Score</a:t>
            </a:r>
          </a:p>
          <a:p>
            <a:endParaRPr lang="de-AT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A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Frequenzkontrolle</a:t>
            </a:r>
            <a:endParaRPr lang="de-AT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/>
            <a:r>
              <a:rPr lang="de-AT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Verhinderung einer </a:t>
            </a:r>
            <a:r>
              <a:rPr lang="de-AT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tachykardieinduzierten</a:t>
            </a:r>
            <a:r>
              <a:rPr lang="de-AT" dirty="0">
                <a:solidFill>
                  <a:schemeClr val="tx1">
                    <a:lumMod val="95000"/>
                    <a:lumOff val="5000"/>
                  </a:schemeClr>
                </a:solidFill>
              </a:rPr>
              <a:t> Kardiomyopathie</a:t>
            </a:r>
          </a:p>
          <a:p>
            <a:endParaRPr lang="de-AT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A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Rhythmuskontrolle</a:t>
            </a:r>
          </a:p>
          <a:p>
            <a:pPr lvl="2"/>
            <a:r>
              <a:rPr lang="de-AT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Wiederherstellung eines Sinusrhythmus</a:t>
            </a:r>
          </a:p>
          <a:p>
            <a:pPr lvl="2"/>
            <a:endParaRPr lang="de-AT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37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EFA78D-9212-4C4C-9C1F-5637A12CB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77875"/>
          </a:xfrm>
        </p:spPr>
        <p:txBody>
          <a:bodyPr/>
          <a:lstStyle/>
          <a:p>
            <a:r>
              <a:rPr lang="de-AT" b="1" i="1" dirty="0"/>
              <a:t>CHA2DS2-VASc-Score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BB0EFD-98DF-40BA-9A57-68EF36082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84784"/>
            <a:ext cx="8229600" cy="4713288"/>
          </a:xfrm>
        </p:spPr>
        <p:txBody>
          <a:bodyPr/>
          <a:lstStyle/>
          <a:p>
            <a:endParaRPr lang="de-AT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AT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  <a:r>
              <a:rPr lang="de-AT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hronische Herzinsuffizienz</a:t>
            </a:r>
          </a:p>
          <a:p>
            <a:r>
              <a:rPr lang="de-AT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</a:t>
            </a:r>
            <a:r>
              <a:rPr lang="de-AT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ypertonus</a:t>
            </a:r>
          </a:p>
          <a:p>
            <a:r>
              <a:rPr lang="de-AT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  <a:r>
              <a:rPr lang="de-AT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lter ≥ 75 (2 Punkte)</a:t>
            </a:r>
          </a:p>
          <a:p>
            <a:r>
              <a:rPr lang="de-AT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</a:t>
            </a:r>
            <a:r>
              <a:rPr lang="de-AT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iabetes </a:t>
            </a:r>
          </a:p>
          <a:p>
            <a:r>
              <a:rPr lang="de-AT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</a:t>
            </a:r>
            <a:r>
              <a:rPr lang="de-AT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chlaganfall/TIA (2 Punkte)</a:t>
            </a:r>
          </a:p>
          <a:p>
            <a:r>
              <a:rPr lang="de-AT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</a:t>
            </a:r>
            <a:r>
              <a:rPr lang="de-AT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askuläre Vorerkrankung- z.B. pAVK, vorangegangener Herzinfarkt, schwere Verkalkung der Aorta</a:t>
            </a:r>
          </a:p>
          <a:p>
            <a:r>
              <a:rPr lang="de-AT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  <a:r>
              <a:rPr lang="de-AT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lter: 65-74 </a:t>
            </a:r>
          </a:p>
          <a:p>
            <a:r>
              <a:rPr lang="de-AT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</a:t>
            </a:r>
            <a:r>
              <a:rPr lang="de-AT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 </a:t>
            </a:r>
            <a:r>
              <a:rPr lang="de-AT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category</a:t>
            </a:r>
            <a:r>
              <a:rPr lang="de-AT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Frauen</a:t>
            </a:r>
          </a:p>
        </p:txBody>
      </p:sp>
    </p:spTree>
    <p:extLst>
      <p:ext uri="{BB962C8B-B14F-4D97-AF65-F5344CB8AC3E}">
        <p14:creationId xmlns:p14="http://schemas.microsoft.com/office/powerpoint/2010/main" val="85634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0C480B-92D2-4AC2-B9A8-39193048B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/>
              <a:t>Verlauf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6170BE6E-3E8E-4254-A36F-359D1CFAD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870074"/>
            <a:ext cx="8229600" cy="3503142"/>
          </a:xfrm>
        </p:spPr>
        <p:txBody>
          <a:bodyPr/>
          <a:lstStyle/>
          <a:p>
            <a:r>
              <a:rPr lang="de-AT" dirty="0">
                <a:solidFill>
                  <a:schemeClr val="tx1">
                    <a:lumMod val="95000"/>
                    <a:lumOff val="5000"/>
                  </a:schemeClr>
                </a:solidFill>
              </a:rPr>
              <a:t>Frequenzkontrolle mit </a:t>
            </a:r>
            <a:r>
              <a:rPr lang="de-AT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Beloc</a:t>
            </a:r>
            <a:r>
              <a:rPr lang="de-AT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de-AT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Digimerck</a:t>
            </a:r>
            <a:r>
              <a:rPr lang="de-AT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und Magnesium unzureichend</a:t>
            </a:r>
          </a:p>
          <a:p>
            <a:endParaRPr lang="de-AT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AT" dirty="0">
                <a:solidFill>
                  <a:schemeClr val="tx1">
                    <a:lumMod val="95000"/>
                    <a:lumOff val="5000"/>
                  </a:schemeClr>
                </a:solidFill>
              </a:rPr>
              <a:t>Elektrokardioversion</a:t>
            </a:r>
          </a:p>
          <a:p>
            <a:endParaRPr lang="de-AT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AT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Therapie mit Sedacoron</a:t>
            </a:r>
          </a:p>
          <a:p>
            <a:endParaRPr lang="de-AT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30F5397-353D-4841-9686-0820244A65F7}"/>
              </a:ext>
            </a:extLst>
          </p:cNvPr>
          <p:cNvSpPr txBox="1"/>
          <p:nvPr/>
        </p:nvSpPr>
        <p:spPr>
          <a:xfrm>
            <a:off x="0" y="2416711"/>
            <a:ext cx="9144000" cy="3108543"/>
          </a:xfrm>
          <a:prstGeom prst="rect">
            <a:avLst/>
          </a:prstGeom>
          <a:solidFill>
            <a:srgbClr val="109AD2">
              <a:alpha val="99000"/>
            </a:srgbClr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800" b="1" dirty="0"/>
              <a:t>Nebenwirkungen von Amiodaron:</a:t>
            </a:r>
          </a:p>
          <a:p>
            <a:pPr algn="ctr"/>
            <a:endParaRPr lang="de-AT" sz="2800" b="1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de-AT" sz="2800" b="1" dirty="0" err="1"/>
              <a:t>Beeinträchtiung</a:t>
            </a:r>
            <a:r>
              <a:rPr lang="de-AT" sz="2800" b="1" dirty="0"/>
              <a:t> des Sehvermögens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de-AT" sz="2800" b="1" dirty="0" err="1"/>
              <a:t>Photosensibilität</a:t>
            </a:r>
            <a:endParaRPr lang="de-AT" sz="2800" b="1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de-AT" sz="2800" b="1" dirty="0"/>
              <a:t>Lungenfibrose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de-AT" sz="2800" b="1" dirty="0"/>
              <a:t>Schwere Leberfunktionsstörungen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de-AT" sz="2800" b="1" dirty="0"/>
              <a:t>Hyper- und Hypothyreose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7D4F4013-603D-47D2-B762-768891967A0D}"/>
              </a:ext>
            </a:extLst>
          </p:cNvPr>
          <p:cNvSpPr txBox="1">
            <a:spLocks/>
          </p:cNvSpPr>
          <p:nvPr/>
        </p:nvSpPr>
        <p:spPr bwMode="auto">
          <a:xfrm>
            <a:off x="626021" y="5677292"/>
            <a:ext cx="8229600" cy="350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D7E4B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D7E4B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D7E4B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D7E4B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D7E4B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Pulmonalvenenisolation</a:t>
            </a:r>
            <a:r>
              <a:rPr lang="de-A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018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905CCE-D663-4169-94AE-FE98BB64E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040062"/>
            <a:ext cx="8229600" cy="777875"/>
          </a:xfrm>
        </p:spPr>
        <p:txBody>
          <a:bodyPr/>
          <a:lstStyle/>
          <a:p>
            <a:r>
              <a:rPr lang="de-A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Danke für die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166901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190</Words>
  <Application>Microsoft Office PowerPoint</Application>
  <PresentationFormat>Bildschirmpräsentation (4:3)</PresentationFormat>
  <Paragraphs>51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</vt:lpstr>
      <vt:lpstr>Eine Patientin mit Herzklopfen</vt:lpstr>
      <vt:lpstr>Patientin Frau B., 57 Jahre Hauptsymptome: zunehmende Belastungsdyspnoe, Leistungsminderung, thorakales Druckgefühl</vt:lpstr>
      <vt:lpstr>Aufnahme-EKG</vt:lpstr>
      <vt:lpstr>Arten des Vorhofflimmerns</vt:lpstr>
      <vt:lpstr>Therapieziele</vt:lpstr>
      <vt:lpstr>CHA2DS2-VASc-Score</vt:lpstr>
      <vt:lpstr>Verlauf</vt:lpstr>
      <vt:lpstr>Danke für die Aufmerksamkeit!</vt:lpstr>
    </vt:vector>
  </TitlesOfParts>
  <Company>Moyea Software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Patientenvorstellung-AMBU</dc:title>
  <dc:subject>PowerPoint template, Medical</dc:subject>
  <dc:creator>Theresa Voglhuber</dc:creator>
  <cp:keywords>free, PowerPoint template, download, PPT template, PowerPoint templates, slideshow template, POT, POTX, Power Point template, slide show template, festival, Medical, Medical PowerPoint template, doctor, DNA</cp:keywords>
  <dc:description>Made by Moyea Software. To find more free PowerPoint templates, please visit http://www.dvd-ppt-slideshow.com/powerpoint-knowledge/powerpoint-templates.html</dc:description>
  <cp:lastModifiedBy>Theresa Voglhuber</cp:lastModifiedBy>
  <cp:revision>37</cp:revision>
  <dcterms:created xsi:type="dcterms:W3CDTF">2019-01-11T12:34:09Z</dcterms:created>
  <dcterms:modified xsi:type="dcterms:W3CDTF">2022-05-10T18:12:03Z</dcterms:modified>
  <cp:category>Medical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64440492-4C8B-11D1-8B70-080036B11A03}" pid="4">
    <vt:lpwstr>http://www.dvd-ppt-slideshow.com</vt:lpwstr>
  </property>
</Properties>
</file>