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3" r:id="rId1"/>
    <p:sldMasterId id="2147483835" r:id="rId2"/>
  </p:sldMasterIdLst>
  <p:notesMasterIdLst>
    <p:notesMasterId r:id="rId14"/>
  </p:notesMasterIdLst>
  <p:sldIdLst>
    <p:sldId id="257" r:id="rId3"/>
    <p:sldId id="281" r:id="rId4"/>
    <p:sldId id="290" r:id="rId5"/>
    <p:sldId id="298" r:id="rId6"/>
    <p:sldId id="296" r:id="rId7"/>
    <p:sldId id="293" r:id="rId8"/>
    <p:sldId id="292" r:id="rId9"/>
    <p:sldId id="297" r:id="rId10"/>
    <p:sldId id="294" r:id="rId11"/>
    <p:sldId id="295" r:id="rId12"/>
    <p:sldId id="271" r:id="rId13"/>
  </p:sldIdLst>
  <p:sldSz cx="9144000" cy="5143500" type="screen16x9"/>
  <p:notesSz cx="7099300" cy="10234613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TITELFOLIEN" id="{CF8BF702-06E5-AB4E-A980-7E04AD5F90F7}">
          <p14:sldIdLst>
            <p14:sldId id="257"/>
          </p14:sldIdLst>
        </p14:section>
        <p14:section name="TEXTFOLIEN" id="{91BAD3D5-667E-B046-B6E0-14D9A6F7F303}">
          <p14:sldIdLst>
            <p14:sldId id="281"/>
            <p14:sldId id="290"/>
            <p14:sldId id="298"/>
            <p14:sldId id="296"/>
            <p14:sldId id="293"/>
            <p14:sldId id="292"/>
            <p14:sldId id="297"/>
            <p14:sldId id="294"/>
            <p14:sldId id="295"/>
          </p14:sldIdLst>
        </p14:section>
        <p14:section name="ENDFOLIE" id="{9035AA2C-37F9-1042-9D6E-C64C47773CFB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8" orient="horz" pos="174" userDrawn="1">
          <p15:clr>
            <a:srgbClr val="A4A3A4"/>
          </p15:clr>
        </p15:guide>
        <p15:guide id="9" orient="horz" pos="1622" userDrawn="1">
          <p15:clr>
            <a:srgbClr val="A4A3A4"/>
          </p15:clr>
        </p15:guide>
        <p15:guide id="10" pos="2948" userDrawn="1">
          <p15:clr>
            <a:srgbClr val="A4A3A4"/>
          </p15:clr>
        </p15:guide>
        <p15:guide id="11" pos="2812" userDrawn="1">
          <p15:clr>
            <a:srgbClr val="A4A3A4"/>
          </p15:clr>
        </p15:guide>
        <p15:guide id="16" pos="2880" userDrawn="1">
          <p15:clr>
            <a:srgbClr val="A4A3A4"/>
          </p15:clr>
        </p15:guide>
        <p15:guide id="17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492"/>
    <a:srgbClr val="B83838"/>
    <a:srgbClr val="CCD8F0"/>
    <a:srgbClr val="ED6A5A"/>
    <a:srgbClr val="7FA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9" autoAdjust="0"/>
    <p:restoredTop sz="94732" autoAdjust="0"/>
  </p:normalViewPr>
  <p:slideViewPr>
    <p:cSldViewPr snapToGrid="0" snapToObjects="1" showGuides="1">
      <p:cViewPr varScale="1">
        <p:scale>
          <a:sx n="88" d="100"/>
          <a:sy n="88" d="100"/>
        </p:scale>
        <p:origin x="360" y="64"/>
      </p:cViewPr>
      <p:guideLst>
        <p:guide orient="horz" pos="3067"/>
        <p:guide orient="horz" pos="174"/>
        <p:guide orient="horz" pos="1622"/>
        <p:guide pos="2948"/>
        <p:guide pos="2812"/>
        <p:guide pos="2880"/>
        <p:guide pos="2881"/>
      </p:guideLst>
    </p:cSldViewPr>
  </p:slideViewPr>
  <p:outlineViewPr>
    <p:cViewPr>
      <p:scale>
        <a:sx n="33" d="100"/>
        <a:sy n="33" d="100"/>
      </p:scale>
      <p:origin x="0" y="12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4266" y="-7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FFC4E21-D79C-3142-A77C-D3F52078FE81}" type="datetimeFigureOut">
              <a:rPr lang="de-DE"/>
              <a:pPr>
                <a:defRPr/>
              </a:pPr>
              <a:t>09.11.2022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AD371E-E4F5-1746-83A7-8014EE1975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178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D371E-E4F5-1746-83A7-8014EE19754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50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D371E-E4F5-1746-83A7-8014EE19754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74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D371E-E4F5-1746-83A7-8014EE19754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87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D371E-E4F5-1746-83A7-8014EE197543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29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D371E-E4F5-1746-83A7-8014EE19754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24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D371E-E4F5-1746-83A7-8014EE197543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747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D371E-E4F5-1746-83A7-8014EE197543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460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D371E-E4F5-1746-83A7-8014EE197543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1319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D371E-E4F5-1746-83A7-8014EE19754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48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4680000" y="2571750"/>
            <a:ext cx="4464000" cy="2305049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2571750"/>
            <a:ext cx="4464000" cy="23050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863601" y="1367015"/>
            <a:ext cx="7416800" cy="52322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340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2" y="2022919"/>
            <a:ext cx="7416799" cy="215444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lnSpc>
                <a:spcPct val="60000"/>
              </a:lnSpc>
              <a:buFontTx/>
              <a:buNone/>
              <a:defRPr sz="1000" b="1" baseline="0">
                <a:solidFill>
                  <a:srgbClr val="1E5492"/>
                </a:solidFill>
                <a:latin typeface="+mn-lt"/>
                <a:cs typeface="Palatino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6" name="Bild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4391" y="277813"/>
            <a:ext cx="95417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92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6"/>
          </p:nvPr>
        </p:nvSpPr>
        <p:spPr>
          <a:xfrm>
            <a:off x="866193" y="1492250"/>
            <a:ext cx="2376000" cy="180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866193" y="3336169"/>
            <a:ext cx="2376000" cy="13926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8"/>
          </p:nvPr>
        </p:nvSpPr>
        <p:spPr>
          <a:xfrm>
            <a:off x="3384000" y="1492250"/>
            <a:ext cx="2376000" cy="180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9"/>
          </p:nvPr>
        </p:nvSpPr>
        <p:spPr>
          <a:xfrm>
            <a:off x="5901807" y="1492250"/>
            <a:ext cx="2376000" cy="180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3384000" y="3336168"/>
            <a:ext cx="2376000" cy="13926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5901807" y="3339655"/>
            <a:ext cx="2375999" cy="13926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866194" y="956122"/>
            <a:ext cx="7414206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039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63600" y="1492250"/>
            <a:ext cx="7416799" cy="32400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799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658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ellenplatzhalter 7"/>
          <p:cNvSpPr>
            <a:spLocks noGrp="1"/>
          </p:cNvSpPr>
          <p:nvPr>
            <p:ph type="tbl" sz="quarter" idx="13"/>
          </p:nvPr>
        </p:nvSpPr>
        <p:spPr>
          <a:xfrm>
            <a:off x="863600" y="1492250"/>
            <a:ext cx="7416799" cy="32400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/>
              <a:t>Tabelle durch Klicken auf Symbol hinzufügen</a:t>
            </a:r>
            <a:endParaRPr lang="de-DE" noProof="0" dirty="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02495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mplatzhalter 4"/>
          <p:cNvSpPr>
            <a:spLocks noGrp="1"/>
          </p:cNvSpPr>
          <p:nvPr>
            <p:ph type="chart" sz="quarter" idx="13"/>
          </p:nvPr>
        </p:nvSpPr>
        <p:spPr>
          <a:xfrm>
            <a:off x="863600" y="1492249"/>
            <a:ext cx="7416799" cy="324008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/>
              <a:t>Diagramm durch Klicken auf Symbol hinzufügen</a:t>
            </a:r>
            <a:endParaRPr lang="de-DE" noProof="0" dirty="0"/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8647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klein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mplatzhalter 4"/>
          <p:cNvSpPr>
            <a:spLocks noGrp="1"/>
          </p:cNvSpPr>
          <p:nvPr>
            <p:ph type="chart" sz="quarter" idx="13"/>
          </p:nvPr>
        </p:nvSpPr>
        <p:spPr>
          <a:xfrm>
            <a:off x="863600" y="1492250"/>
            <a:ext cx="3698128" cy="32400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/>
              <a:t>Diagramm durch Klicken auf Symbol hinzufügen</a:t>
            </a:r>
            <a:endParaRPr lang="de-DE" noProof="0" dirty="0"/>
          </a:p>
        </p:txBody>
      </p:sp>
      <p:sp>
        <p:nvSpPr>
          <p:cNvPr id="4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724400" y="1492250"/>
            <a:ext cx="3556000" cy="3240088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FontTx/>
              <a:buNone/>
              <a:defRPr sz="12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4339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2971800" y="950912"/>
            <a:ext cx="6180667" cy="3925887"/>
          </a:xfrm>
          <a:custGeom>
            <a:avLst/>
            <a:gdLst>
              <a:gd name="connsiteX0" fmla="*/ 0 w 5834057"/>
              <a:gd name="connsiteY0" fmla="*/ 0 h 5025941"/>
              <a:gd name="connsiteX1" fmla="*/ 5834057 w 5834057"/>
              <a:gd name="connsiteY1" fmla="*/ 0 h 5025941"/>
              <a:gd name="connsiteX2" fmla="*/ 5834057 w 5834057"/>
              <a:gd name="connsiteY2" fmla="*/ 5025941 h 5025941"/>
              <a:gd name="connsiteX3" fmla="*/ 0 w 5834057"/>
              <a:gd name="connsiteY3" fmla="*/ 5025941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35560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33020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33020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34057"/>
              <a:gd name="connsiteY0" fmla="*/ 0 h 5025941"/>
              <a:gd name="connsiteX1" fmla="*/ 5834057 w 5834057"/>
              <a:gd name="connsiteY1" fmla="*/ 330200 h 5025941"/>
              <a:gd name="connsiteX2" fmla="*/ 5834057 w 5834057"/>
              <a:gd name="connsiteY2" fmla="*/ 5025941 h 5025941"/>
              <a:gd name="connsiteX3" fmla="*/ 474133 w 5834057"/>
              <a:gd name="connsiteY3" fmla="*/ 5017474 h 5025941"/>
              <a:gd name="connsiteX4" fmla="*/ 0 w 5834057"/>
              <a:gd name="connsiteY4" fmla="*/ 0 h 5025941"/>
              <a:gd name="connsiteX0" fmla="*/ 0 w 5842524"/>
              <a:gd name="connsiteY0" fmla="*/ 0 h 5025941"/>
              <a:gd name="connsiteX1" fmla="*/ 5842524 w 5842524"/>
              <a:gd name="connsiteY1" fmla="*/ 262467 h 5025941"/>
              <a:gd name="connsiteX2" fmla="*/ 5834057 w 5842524"/>
              <a:gd name="connsiteY2" fmla="*/ 5025941 h 5025941"/>
              <a:gd name="connsiteX3" fmla="*/ 474133 w 5842524"/>
              <a:gd name="connsiteY3" fmla="*/ 5017474 h 5025941"/>
              <a:gd name="connsiteX4" fmla="*/ 0 w 5842524"/>
              <a:gd name="connsiteY4" fmla="*/ 0 h 5025941"/>
              <a:gd name="connsiteX0" fmla="*/ 0 w 5842524"/>
              <a:gd name="connsiteY0" fmla="*/ 0 h 5025941"/>
              <a:gd name="connsiteX1" fmla="*/ 5842524 w 5842524"/>
              <a:gd name="connsiteY1" fmla="*/ 262467 h 5025941"/>
              <a:gd name="connsiteX2" fmla="*/ 5834057 w 5842524"/>
              <a:gd name="connsiteY2" fmla="*/ 5025941 h 5025941"/>
              <a:gd name="connsiteX3" fmla="*/ 347134 w 5842524"/>
              <a:gd name="connsiteY3" fmla="*/ 5017474 h 5025941"/>
              <a:gd name="connsiteX4" fmla="*/ 0 w 5842524"/>
              <a:gd name="connsiteY4" fmla="*/ 0 h 5025941"/>
              <a:gd name="connsiteX0" fmla="*/ 0 w 5842524"/>
              <a:gd name="connsiteY0" fmla="*/ 0 h 5000541"/>
              <a:gd name="connsiteX1" fmla="*/ 5842524 w 5842524"/>
              <a:gd name="connsiteY1" fmla="*/ 237067 h 5000541"/>
              <a:gd name="connsiteX2" fmla="*/ 5834057 w 5842524"/>
              <a:gd name="connsiteY2" fmla="*/ 5000541 h 5000541"/>
              <a:gd name="connsiteX3" fmla="*/ 347134 w 5842524"/>
              <a:gd name="connsiteY3" fmla="*/ 4992074 h 5000541"/>
              <a:gd name="connsiteX4" fmla="*/ 0 w 5842524"/>
              <a:gd name="connsiteY4" fmla="*/ 0 h 5000541"/>
              <a:gd name="connsiteX0" fmla="*/ 0 w 5842524"/>
              <a:gd name="connsiteY0" fmla="*/ 0 h 5000541"/>
              <a:gd name="connsiteX1" fmla="*/ 5842524 w 5842524"/>
              <a:gd name="connsiteY1" fmla="*/ 237067 h 5000541"/>
              <a:gd name="connsiteX2" fmla="*/ 5834057 w 5842524"/>
              <a:gd name="connsiteY2" fmla="*/ 5000541 h 5000541"/>
              <a:gd name="connsiteX3" fmla="*/ 313268 w 5842524"/>
              <a:gd name="connsiteY3" fmla="*/ 4992074 h 5000541"/>
              <a:gd name="connsiteX4" fmla="*/ 0 w 5842524"/>
              <a:gd name="connsiteY4" fmla="*/ 0 h 500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2524" h="5000541">
                <a:moveTo>
                  <a:pt x="0" y="0"/>
                </a:moveTo>
                <a:lnTo>
                  <a:pt x="5842524" y="237067"/>
                </a:lnTo>
                <a:cubicBezTo>
                  <a:pt x="5839702" y="1824892"/>
                  <a:pt x="5836879" y="3412716"/>
                  <a:pt x="5834057" y="5000541"/>
                </a:cubicBezTo>
                <a:lnTo>
                  <a:pt x="313268" y="4992074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1403350" y="4038600"/>
            <a:ext cx="1673950" cy="0"/>
          </a:xfrm>
          <a:prstGeom prst="line">
            <a:avLst/>
          </a:prstGeom>
          <a:ln>
            <a:solidFill>
              <a:srgbClr val="ED6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1403350" y="4137645"/>
            <a:ext cx="1754717" cy="37655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ct val="90000"/>
              </a:lnSpc>
              <a:buFontTx/>
              <a:buNone/>
              <a:defRPr sz="1000" b="1" baseline="0">
                <a:solidFill>
                  <a:srgbClr val="1E5492"/>
                </a:solidFill>
                <a:latin typeface="+mj-lt"/>
                <a:cs typeface="Palatino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403350" y="2471285"/>
            <a:ext cx="4514851" cy="104644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340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4391" y="277813"/>
            <a:ext cx="95417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91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576263" y="950914"/>
            <a:ext cx="7991475" cy="3925886"/>
          </a:xfrm>
          <a:custGeom>
            <a:avLst/>
            <a:gdLst>
              <a:gd name="connsiteX0" fmla="*/ 0 w 7700963"/>
              <a:gd name="connsiteY0" fmla="*/ 0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0 w 7700963"/>
              <a:gd name="connsiteY4" fmla="*/ 0 h 4617665"/>
              <a:gd name="connsiteX0" fmla="*/ 143934 w 7700963"/>
              <a:gd name="connsiteY0" fmla="*/ 16933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143934 w 7700963"/>
              <a:gd name="connsiteY4" fmla="*/ 16933 h 4617665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17665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34598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096" h="5032532">
                <a:moveTo>
                  <a:pt x="364067" y="16933"/>
                </a:moveTo>
                <a:lnTo>
                  <a:pt x="7921096" y="0"/>
                </a:lnTo>
                <a:lnTo>
                  <a:pt x="7921096" y="4634598"/>
                </a:lnTo>
                <a:lnTo>
                  <a:pt x="0" y="5032532"/>
                </a:lnTo>
                <a:lnTo>
                  <a:pt x="364067" y="16933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671484" y="2309402"/>
            <a:ext cx="6316817" cy="52322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3400" baseline="0">
                <a:solidFill>
                  <a:schemeClr val="bg1"/>
                </a:solidFill>
                <a:latin typeface="Palatino Linotype Fet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3" name="Bild 2" descr="kwg_berufung leben_weis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924" y="3793752"/>
            <a:ext cx="1188720" cy="50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2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5"/>
          <p:cNvSpPr>
            <a:spLocks noGrp="1"/>
          </p:cNvSpPr>
          <p:nvPr>
            <p:ph type="pic" sz="quarter" idx="10"/>
          </p:nvPr>
        </p:nvSpPr>
        <p:spPr>
          <a:xfrm>
            <a:off x="576263" y="950914"/>
            <a:ext cx="7991475" cy="3781424"/>
          </a:xfrm>
          <a:custGeom>
            <a:avLst/>
            <a:gdLst>
              <a:gd name="connsiteX0" fmla="*/ 0 w 7700963"/>
              <a:gd name="connsiteY0" fmla="*/ 0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0 w 7700963"/>
              <a:gd name="connsiteY4" fmla="*/ 0 h 4617665"/>
              <a:gd name="connsiteX0" fmla="*/ 143934 w 7700963"/>
              <a:gd name="connsiteY0" fmla="*/ 16933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143934 w 7700963"/>
              <a:gd name="connsiteY4" fmla="*/ 16933 h 4617665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17665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34598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096" h="5032532">
                <a:moveTo>
                  <a:pt x="364067" y="16933"/>
                </a:moveTo>
                <a:lnTo>
                  <a:pt x="7921096" y="0"/>
                </a:lnTo>
                <a:lnTo>
                  <a:pt x="7921096" y="4634598"/>
                </a:lnTo>
                <a:lnTo>
                  <a:pt x="0" y="5032532"/>
                </a:lnTo>
                <a:lnTo>
                  <a:pt x="364067" y="16933"/>
                </a:lnTo>
                <a:close/>
              </a:path>
            </a:pathLst>
          </a:custGeom>
        </p:spPr>
        <p:txBody>
          <a:bodyPr/>
          <a:lstStyle>
            <a:lvl1pPr>
              <a:defRPr sz="750" baseline="0"/>
            </a:lvl1pPr>
          </a:lstStyle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3"/>
          </p:nvPr>
        </p:nvSpPr>
        <p:spPr>
          <a:xfrm>
            <a:off x="3354295" y="1492250"/>
            <a:ext cx="4634005" cy="250401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buFontTx/>
              <a:buNone/>
              <a:defRPr sz="2000" b="1" i="0" baseline="0">
                <a:solidFill>
                  <a:srgbClr val="1E5492"/>
                </a:solidFill>
                <a:latin typeface="+mj-lt"/>
                <a:cs typeface="Palatino"/>
              </a:defRPr>
            </a:lvl1pPr>
          </a:lstStyle>
          <a:p>
            <a:pPr lvl="0"/>
            <a:r>
              <a:rPr lang="de-AT" dirty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21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sstex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63600" y="1492249"/>
            <a:ext cx="7416800" cy="324008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2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655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63600" y="1492249"/>
            <a:ext cx="7416799" cy="3240089"/>
          </a:xfrm>
          <a:prstGeom prst="rect">
            <a:avLst/>
          </a:prstGeom>
        </p:spPr>
        <p:txBody>
          <a:bodyPr vert="horz" lIns="0" tIns="0" rIns="0" bIns="0" numCol="1" spcCol="180000"/>
          <a:lstStyle>
            <a:lvl1pPr marL="270000" indent="-270000">
              <a:buClr>
                <a:srgbClr val="1E5492"/>
              </a:buClr>
              <a:buFont typeface="Arial" panose="020B0604020202020204" pitchFamily="34" charset="0"/>
              <a:buChar char="•"/>
              <a:defRPr sz="1500" b="0" i="0" baseline="0">
                <a:solidFill>
                  <a:srgbClr val="1E5492"/>
                </a:solidFill>
              </a:defRPr>
            </a:lvl1pPr>
            <a:lvl2pPr marL="540000" indent="-270000" defTabSz="180900">
              <a:buFont typeface="Arial" panose="020B0604020202020204" pitchFamily="34" charset="0"/>
              <a:buChar char="•"/>
              <a:defRPr sz="1200" baseline="0">
                <a:solidFill>
                  <a:srgbClr val="1E5492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5638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ufzählung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63600" y="1492249"/>
            <a:ext cx="7416799" cy="3240089"/>
          </a:xfrm>
          <a:prstGeom prst="rect">
            <a:avLst/>
          </a:prstGeom>
        </p:spPr>
        <p:txBody>
          <a:bodyPr vert="horz" lIns="0" tIns="0" rIns="0" bIns="0" numCol="1" spcCol="180000"/>
          <a:lstStyle>
            <a:lvl1pPr marL="270000" indent="-270000">
              <a:buClr>
                <a:srgbClr val="1E5492"/>
              </a:buClr>
              <a:buFont typeface="+mj-lt"/>
              <a:buAutoNum type="arabicPeriod"/>
              <a:defRPr sz="1500" b="0" i="0" baseline="0">
                <a:solidFill>
                  <a:srgbClr val="1E5492"/>
                </a:solidFill>
              </a:defRPr>
            </a:lvl1pPr>
            <a:lvl2pPr marL="540000" indent="-270000">
              <a:buFont typeface="+mj-lt"/>
              <a:buAutoNum type="alphaLcPeriod"/>
              <a:defRPr sz="1200" baseline="0">
                <a:solidFill>
                  <a:srgbClr val="1E5492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r>
              <a:rPr lang="de-DE" dirty="0"/>
              <a:t>Mastertextformat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Mastertextformat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6009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ufzählung Flies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863600" y="1492249"/>
            <a:ext cx="7416800" cy="3240089"/>
          </a:xfrm>
          <a:prstGeom prst="rect">
            <a:avLst/>
          </a:prstGeom>
        </p:spPr>
        <p:txBody>
          <a:bodyPr vert="horz" lIns="0" tIns="0" rIns="0" bIns="0"/>
          <a:lstStyle>
            <a:lvl1pPr marL="257175" marR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E5492"/>
              </a:buClr>
              <a:buSzTx/>
              <a:buFont typeface="+mj-lt"/>
              <a:buAutoNum type="arabicPeriod"/>
              <a:tabLst/>
              <a:defRPr sz="12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Mastertextformat bearbeiten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357533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2168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684764" y="1492250"/>
            <a:ext cx="3595635" cy="2511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 dirty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684764" y="4070983"/>
            <a:ext cx="3595635" cy="6613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6"/>
          </p:nvPr>
        </p:nvSpPr>
        <p:spPr>
          <a:xfrm>
            <a:off x="863599" y="1492250"/>
            <a:ext cx="3597749" cy="2511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75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noProof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863600" y="4072466"/>
            <a:ext cx="3597749" cy="6598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345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800"/>
              </a:lnSpc>
              <a:defRPr sz="20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5610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89280" y="262769"/>
            <a:ext cx="167777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</p:sldLayoutIdLst>
  <p:hf sldNum="0" hdr="0" dt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750" kern="1200">
          <a:solidFill>
            <a:schemeClr val="tx1"/>
          </a:solidFill>
          <a:latin typeface="Abadi MT Condensed Extra Bold"/>
          <a:ea typeface="ＭＳ Ｐゴシック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750" kern="1200">
          <a:solidFill>
            <a:schemeClr val="tx1"/>
          </a:solidFill>
          <a:latin typeface="Abadi MT Condensed Extra Bold"/>
          <a:ea typeface="ＭＳ Ｐゴシック" charset="0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750" kern="1200">
          <a:solidFill>
            <a:schemeClr val="tx1"/>
          </a:solidFill>
          <a:latin typeface="Abadi MT Condensed Extra Bold"/>
          <a:ea typeface="ＭＳ Ｐゴシック" charset="0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750" kern="1200">
          <a:solidFill>
            <a:schemeClr val="tx1"/>
          </a:solidFill>
          <a:latin typeface="Abadi MT Condensed Extra Bold"/>
          <a:ea typeface="ＭＳ Ｐゴシック" charset="0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750" kern="1200">
          <a:solidFill>
            <a:schemeClr val="tx1"/>
          </a:solidFill>
          <a:latin typeface="Abadi MT Condensed Extra Bold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orient="horz" pos="3072" userDrawn="1">
          <p15:clr>
            <a:srgbClr val="F26B43"/>
          </p15:clr>
        </p15:guide>
        <p15:guide id="4" pos="5397" userDrawn="1">
          <p15:clr>
            <a:srgbClr val="F26B43"/>
          </p15:clr>
        </p15:guide>
        <p15:guide id="5" pos="363" userDrawn="1">
          <p15:clr>
            <a:srgbClr val="F26B43"/>
          </p15:clr>
        </p15:guide>
        <p15:guide id="6" orient="horz" pos="599" userDrawn="1">
          <p15:clr>
            <a:srgbClr val="F26B43"/>
          </p15:clr>
        </p15:guide>
        <p15:guide id="7" pos="544" userDrawn="1">
          <p15:clr>
            <a:srgbClr val="F26B43"/>
          </p15:clr>
        </p15:guide>
        <p15:guide id="8" pos="52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/>
          <p:cNvSpPr txBox="1">
            <a:spLocks/>
          </p:cNvSpPr>
          <p:nvPr/>
        </p:nvSpPr>
        <p:spPr>
          <a:xfrm>
            <a:off x="576264" y="4868467"/>
            <a:ext cx="7412038" cy="13454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600" b="0" i="0" kern="0" spc="40" baseline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AT" sz="700" baseline="0" dirty="0">
                <a:solidFill>
                  <a:srgbClr val="1E5492"/>
                </a:solidFill>
                <a:latin typeface="Calibri"/>
                <a:cs typeface="Calibri"/>
              </a:rPr>
              <a:t>Titel der Präsentation | Datum | Name (im Folienmaster editieren)</a:t>
            </a:r>
            <a:endParaRPr lang="de-DE" sz="700" baseline="0" dirty="0">
              <a:solidFill>
                <a:srgbClr val="1E5492"/>
              </a:solidFill>
              <a:latin typeface="Calibri"/>
              <a:cs typeface="Calibri"/>
            </a:endParaRPr>
          </a:p>
        </p:txBody>
      </p:sp>
      <p:sp>
        <p:nvSpPr>
          <p:cNvPr id="12" name="Foliennummernplatzhalter 7"/>
          <p:cNvSpPr txBox="1">
            <a:spLocks/>
          </p:cNvSpPr>
          <p:nvPr/>
        </p:nvSpPr>
        <p:spPr>
          <a:xfrm>
            <a:off x="7988301" y="4876801"/>
            <a:ext cx="579437" cy="12620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r" defTabSz="457200" rtl="0" eaLnBrk="1" latinLnBrk="0" hangingPunct="1">
              <a:defRPr sz="600" kern="1200">
                <a:solidFill>
                  <a:srgbClr val="80808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16772A2-F3A3-E84E-AFD4-4C645F73BBCF}" type="slidenum">
              <a:rPr lang="de-DE" sz="700" baseline="0" smtClean="0">
                <a:solidFill>
                  <a:srgbClr val="1E5492"/>
                </a:solidFill>
                <a:latin typeface="Calibri"/>
                <a:cs typeface="Calibri"/>
              </a:rPr>
              <a:pPr>
                <a:defRPr/>
              </a:pPr>
              <a:t>‹Nr.›</a:t>
            </a:fld>
            <a:endParaRPr lang="de-DE" sz="700" baseline="0" dirty="0">
              <a:solidFill>
                <a:srgbClr val="1E5492"/>
              </a:solidFill>
              <a:latin typeface="Calibri"/>
              <a:cs typeface="Calibri"/>
            </a:endParaRPr>
          </a:p>
        </p:txBody>
      </p:sp>
      <p:pic>
        <p:nvPicPr>
          <p:cNvPr id="5" name="Bild 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89280" y="262769"/>
            <a:ext cx="167777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22" r:id="rId2"/>
    <p:sldLayoutId id="2147483923" r:id="rId3"/>
    <p:sldLayoutId id="2147483938" r:id="rId4"/>
    <p:sldLayoutId id="2147483924" r:id="rId5"/>
    <p:sldLayoutId id="2147483926" r:id="rId6"/>
    <p:sldLayoutId id="2147483936" r:id="rId7"/>
    <p:sldLayoutId id="2147483927" r:id="rId8"/>
    <p:sldLayoutId id="2147483914" r:id="rId9"/>
    <p:sldLayoutId id="2147483915" r:id="rId10"/>
    <p:sldLayoutId id="2147483916" r:id="rId11"/>
  </p:sldLayoutIdLst>
  <p:hf sldNum="0" hd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81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97" userDrawn="1">
          <p15:clr>
            <a:srgbClr val="F26B43"/>
          </p15:clr>
        </p15:guide>
        <p15:guide id="4" pos="363" userDrawn="1">
          <p15:clr>
            <a:srgbClr val="F26B43"/>
          </p15:clr>
        </p15:guide>
        <p15:guide id="5" orient="horz" pos="1620" userDrawn="1">
          <p15:clr>
            <a:srgbClr val="F26B43"/>
          </p15:clr>
        </p15:guide>
        <p15:guide id="6" orient="horz" pos="599" userDrawn="1">
          <p15:clr>
            <a:srgbClr val="F26B43"/>
          </p15:clr>
        </p15:guide>
        <p15:guide id="7" orient="horz" pos="940" userDrawn="1">
          <p15:clr>
            <a:srgbClr val="F26B43"/>
          </p15:clr>
        </p15:guide>
        <p15:guide id="8" pos="544" userDrawn="1">
          <p15:clr>
            <a:srgbClr val="F26B43"/>
          </p15:clr>
        </p15:guide>
        <p15:guide id="9" pos="5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8" b="8715"/>
          <a:stretch/>
        </p:blipFill>
        <p:spPr>
          <a:xfrm>
            <a:off x="0" y="2571749"/>
            <a:ext cx="4451274" cy="2305049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Kind mit Bauchschmerzen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ea typeface="+mn-ea"/>
              </a:rPr>
              <a:t>Sophia Firbas I  Kinderabteilung  I  09.11.2022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de-DE" sz="1800" dirty="0"/>
              <a:t>Laktoseintoleranz</a:t>
            </a:r>
          </a:p>
          <a:p>
            <a:pPr lvl="1"/>
            <a:r>
              <a:rPr lang="de-DE" sz="1800" dirty="0"/>
              <a:t>Reizdarmsyndrom</a:t>
            </a:r>
          </a:p>
          <a:p>
            <a:pPr lvl="1"/>
            <a:r>
              <a:rPr lang="de-DE" sz="1800" dirty="0"/>
              <a:t>Zöliakie</a:t>
            </a:r>
          </a:p>
          <a:p>
            <a:pPr lvl="1"/>
            <a:r>
              <a:rPr lang="de-DE" sz="1800" dirty="0"/>
              <a:t>Gastritis</a:t>
            </a:r>
          </a:p>
          <a:p>
            <a:pPr lvl="1"/>
            <a:r>
              <a:rPr lang="de-DE" sz="1800" dirty="0"/>
              <a:t>CED</a:t>
            </a:r>
          </a:p>
          <a:p>
            <a:pPr lvl="1"/>
            <a:r>
              <a:rPr lang="de-DE" sz="1800" dirty="0"/>
              <a:t>Obstipation</a:t>
            </a:r>
          </a:p>
          <a:p>
            <a:pPr lvl="1"/>
            <a:r>
              <a:rPr lang="de-DE" sz="1800" dirty="0"/>
              <a:t>Funktioneller Bauchschmerz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/>
              <a:t>Differentialdiagnosen</a:t>
            </a:r>
          </a:p>
        </p:txBody>
      </p:sp>
    </p:spTree>
    <p:extLst>
      <p:ext uri="{BB962C8B-B14F-4D97-AF65-F5344CB8AC3E}">
        <p14:creationId xmlns:p14="http://schemas.microsoft.com/office/powerpoint/2010/main" val="7301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51506" y="936071"/>
            <a:ext cx="6840988" cy="1046440"/>
          </a:xfrm>
        </p:spPr>
        <p:txBody>
          <a:bodyPr/>
          <a:lstStyle/>
          <a:p>
            <a:r>
              <a:rPr lang="de-DE" dirty="0"/>
              <a:t>Danke für die Aufmerksamkeit!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449019-5D27-083D-3848-43DCF67042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23"/>
          <a:stretch/>
        </p:blipFill>
        <p:spPr>
          <a:xfrm>
            <a:off x="3140334" y="1921732"/>
            <a:ext cx="3282238" cy="2478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Kindertagesklinik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ÜW vom HA zum H2-Atemtest – V.a</a:t>
            </a:r>
            <a:r>
              <a:rPr lang="de-A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Laktoseintoleranz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 1 Jahr </a:t>
            </a:r>
            <a:r>
              <a:rPr lang="de-A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Bauchschmerzen, Durchfälle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de-DE" dirty="0"/>
          </a:p>
          <a:p>
            <a:pPr lvl="1"/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/>
              <a:t>7 jährige Patientin </a:t>
            </a:r>
          </a:p>
        </p:txBody>
      </p:sp>
    </p:spTree>
    <p:extLst>
      <p:ext uri="{BB962C8B-B14F-4D97-AF65-F5344CB8AC3E}">
        <p14:creationId xmlns:p14="http://schemas.microsoft.com/office/powerpoint/2010/main" val="331491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de-DE" sz="1800" dirty="0" err="1"/>
              <a:t>Periumbilikale</a:t>
            </a:r>
            <a:r>
              <a:rPr lang="de-DE" sz="1800" dirty="0"/>
              <a:t> Bauchschmerzen </a:t>
            </a:r>
          </a:p>
          <a:p>
            <a:pPr lvl="1"/>
            <a:r>
              <a:rPr lang="de-DE" sz="1800" dirty="0"/>
              <a:t>Seit etwa 1 Jahr, bereits mehrfache Vorstellung bei Haus- und Kinderarzt</a:t>
            </a:r>
          </a:p>
          <a:p>
            <a:pPr lvl="1"/>
            <a:r>
              <a:rPr lang="de-DE" sz="1800" dirty="0"/>
              <a:t>Stuhl: immer wieder postprandiale Diarrhoe</a:t>
            </a:r>
          </a:p>
          <a:p>
            <a:pPr lvl="1"/>
            <a:r>
              <a:rPr lang="de-DE" sz="1800" dirty="0"/>
              <a:t>Kein Erbrechen</a:t>
            </a:r>
          </a:p>
          <a:p>
            <a:pPr lvl="1"/>
            <a:r>
              <a:rPr lang="de-DE" sz="1800" dirty="0"/>
              <a:t>Schulfehltage im letzten Monat: 4  </a:t>
            </a:r>
          </a:p>
          <a:p>
            <a:pPr marL="270000" lvl="1" indent="0">
              <a:buNone/>
            </a:pPr>
            <a:endParaRPr lang="de-DE" sz="1800" dirty="0"/>
          </a:p>
          <a:p>
            <a:pPr lvl="1"/>
            <a:endParaRPr lang="de-DE" sz="1800" dirty="0"/>
          </a:p>
          <a:p>
            <a:pPr lvl="1"/>
            <a:r>
              <a:rPr lang="de-DE" sz="1800" dirty="0"/>
              <a:t>Unauffällig, zum Untersuchungszeitpunkt beschwerdefrei</a:t>
            </a:r>
          </a:p>
          <a:p>
            <a:pPr lvl="1"/>
            <a:endParaRPr lang="de-DE" sz="1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/>
              <a:t>Anamnese</a:t>
            </a:r>
          </a:p>
        </p:txBody>
      </p:sp>
      <p:sp>
        <p:nvSpPr>
          <p:cNvPr id="2" name="Titel 3">
            <a:extLst>
              <a:ext uri="{FF2B5EF4-FFF2-40B4-BE49-F238E27FC236}">
                <a16:creationId xmlns:a16="http://schemas.microsoft.com/office/drawing/2014/main" id="{D51F27BC-EB75-16B1-0A8A-850364173ACF}"/>
              </a:ext>
            </a:extLst>
          </p:cNvPr>
          <p:cNvSpPr txBox="1">
            <a:spLocks/>
          </p:cNvSpPr>
          <p:nvPr/>
        </p:nvSpPr>
        <p:spPr>
          <a:xfrm>
            <a:off x="863600" y="3461870"/>
            <a:ext cx="7416800" cy="24141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342900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2000" b="1" i="0" kern="1200" baseline="0">
                <a:solidFill>
                  <a:srgbClr val="1E5492"/>
                </a:solidFill>
                <a:latin typeface="Palatino Linotype Fett" charset="0"/>
                <a:ea typeface="ＭＳ Ｐゴシック" charset="0"/>
                <a:cs typeface="ＭＳ Ｐゴシック" charset="0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dirty="0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117669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de-AT" sz="1800" dirty="0"/>
              <a:t>Ausgangswert 15 PPM</a:t>
            </a:r>
            <a:endParaRPr lang="de-AT" sz="1800" dirty="0">
              <a:solidFill>
                <a:srgbClr val="B83838"/>
              </a:solidFill>
            </a:endParaRPr>
          </a:p>
          <a:p>
            <a:pPr lvl="1"/>
            <a:r>
              <a:rPr lang="de-AT" sz="1800" dirty="0"/>
              <a:t>nach 1h Anstieg auf 19 PPM</a:t>
            </a:r>
          </a:p>
          <a:p>
            <a:pPr lvl="1"/>
            <a:r>
              <a:rPr lang="de-AT" sz="1800" dirty="0"/>
              <a:t>nach 2h Anstieg auf 27 PPM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/>
              <a:t>Lactose Atemtest</a:t>
            </a:r>
          </a:p>
        </p:txBody>
      </p:sp>
    </p:spTree>
    <p:extLst>
      <p:ext uri="{BB962C8B-B14F-4D97-AF65-F5344CB8AC3E}">
        <p14:creationId xmlns:p14="http://schemas.microsoft.com/office/powerpoint/2010/main" val="317737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/>
              <a:t>H2-Atemtest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0F8A0A-D5EB-ABB8-F7CD-D2EB9731A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63" y="75154"/>
            <a:ext cx="6373557" cy="48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863600" y="1492249"/>
            <a:ext cx="7416799" cy="3125471"/>
          </a:xfrm>
        </p:spPr>
        <p:txBody>
          <a:bodyPr/>
          <a:lstStyle/>
          <a:p>
            <a:pPr lvl="1"/>
            <a:r>
              <a:rPr lang="de-AT" sz="1800" dirty="0"/>
              <a:t>BB, CRP, BSG, Profil 7, Lipase, Gerinnung, Immunglobuline</a:t>
            </a:r>
          </a:p>
          <a:p>
            <a:pPr lvl="1"/>
            <a:r>
              <a:rPr lang="de-DE" sz="1800" dirty="0"/>
              <a:t>Calprotectin (&lt;50)          </a:t>
            </a:r>
            <a:r>
              <a:rPr lang="de-DE" sz="1800" dirty="0">
                <a:solidFill>
                  <a:srgbClr val="B83838"/>
                </a:solidFill>
              </a:rPr>
              <a:t>90mcg/g</a:t>
            </a:r>
            <a:endParaRPr lang="de-DE" sz="1800" dirty="0"/>
          </a:p>
          <a:p>
            <a:pPr lvl="1"/>
            <a:r>
              <a:rPr lang="de-DE" sz="1800" u="sng" dirty="0" err="1"/>
              <a:t>Zöliakiediagnostik</a:t>
            </a:r>
            <a:endParaRPr lang="de-DE" sz="1800" u="sng" dirty="0"/>
          </a:p>
          <a:p>
            <a:pPr marL="270000" lvl="1" indent="0">
              <a:buNone/>
            </a:pPr>
            <a:r>
              <a:rPr lang="de-DE" sz="1800" dirty="0" err="1"/>
              <a:t>GliaA</a:t>
            </a:r>
            <a:r>
              <a:rPr lang="de-DE" sz="1800" dirty="0"/>
              <a:t> (0-14) AU/ml                  </a:t>
            </a:r>
            <a:r>
              <a:rPr lang="de-DE" sz="1800" dirty="0">
                <a:solidFill>
                  <a:srgbClr val="B83838"/>
                </a:solidFill>
              </a:rPr>
              <a:t>90</a:t>
            </a:r>
          </a:p>
          <a:p>
            <a:pPr marL="270000" lvl="1" indent="0">
              <a:buNone/>
            </a:pPr>
            <a:r>
              <a:rPr lang="de-DE" sz="1800" dirty="0" err="1"/>
              <a:t>GliaG</a:t>
            </a:r>
            <a:r>
              <a:rPr lang="de-DE" sz="1800" dirty="0"/>
              <a:t> (0-14) AU/ml                </a:t>
            </a:r>
            <a:r>
              <a:rPr lang="de-DE" sz="1800" dirty="0">
                <a:solidFill>
                  <a:srgbClr val="B83838"/>
                </a:solidFill>
              </a:rPr>
              <a:t>120</a:t>
            </a:r>
          </a:p>
          <a:p>
            <a:pPr marL="270000" lvl="1" indent="0">
              <a:buNone/>
            </a:pPr>
            <a:r>
              <a:rPr lang="de-DE" sz="1800" dirty="0" err="1"/>
              <a:t>DeamGliaA</a:t>
            </a:r>
            <a:r>
              <a:rPr lang="de-DE" sz="1800" dirty="0"/>
              <a:t> (0-14) AU/ml        </a:t>
            </a:r>
            <a:r>
              <a:rPr lang="de-DE" sz="1800" dirty="0">
                <a:solidFill>
                  <a:srgbClr val="B83838"/>
                </a:solidFill>
              </a:rPr>
              <a:t>20 </a:t>
            </a:r>
          </a:p>
          <a:p>
            <a:pPr marL="270000" lvl="1" indent="0">
              <a:buNone/>
            </a:pPr>
            <a:r>
              <a:rPr lang="de-DE" sz="1800" dirty="0" err="1"/>
              <a:t>DeamGliaG</a:t>
            </a:r>
            <a:r>
              <a:rPr lang="de-DE" sz="1800" dirty="0"/>
              <a:t> (0-14) AU/ml          4</a:t>
            </a:r>
          </a:p>
          <a:p>
            <a:pPr marL="270000" lvl="1" indent="0">
              <a:buNone/>
            </a:pPr>
            <a:r>
              <a:rPr lang="de-DE" sz="1800" dirty="0" err="1"/>
              <a:t>TransglutA</a:t>
            </a:r>
            <a:r>
              <a:rPr lang="de-DE" sz="1800" dirty="0"/>
              <a:t> (0-14) AU/ml         10</a:t>
            </a:r>
          </a:p>
          <a:p>
            <a:pPr marL="270000" lvl="1" indent="0">
              <a:buNone/>
            </a:pPr>
            <a:r>
              <a:rPr lang="de-DE" sz="1800" dirty="0" err="1"/>
              <a:t>TransglutG</a:t>
            </a:r>
            <a:r>
              <a:rPr lang="de-DE" sz="1800" dirty="0"/>
              <a:t> (0-14) AU/ml           7</a:t>
            </a:r>
          </a:p>
          <a:p>
            <a:pPr lvl="1"/>
            <a:endParaRPr lang="de-DE" sz="1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/>
              <a:t>Labor</a:t>
            </a:r>
          </a:p>
        </p:txBody>
      </p:sp>
    </p:spTree>
    <p:extLst>
      <p:ext uri="{BB962C8B-B14F-4D97-AF65-F5344CB8AC3E}">
        <p14:creationId xmlns:p14="http://schemas.microsoft.com/office/powerpoint/2010/main" val="16448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de-DE" sz="1800" dirty="0"/>
              <a:t>Harnstreifen</a:t>
            </a:r>
          </a:p>
          <a:p>
            <a:pPr lvl="1"/>
            <a:r>
              <a:rPr lang="de-DE" sz="1800" dirty="0" err="1"/>
              <a:t>Sono</a:t>
            </a:r>
            <a:r>
              <a:rPr lang="de-DE" sz="1800" dirty="0"/>
              <a:t> Abdomen</a:t>
            </a:r>
          </a:p>
          <a:p>
            <a:pPr lvl="1"/>
            <a:r>
              <a:rPr lang="de-DE" sz="1800" dirty="0"/>
              <a:t>3x Stuhlkulturen</a:t>
            </a:r>
          </a:p>
          <a:p>
            <a:pPr lvl="1"/>
            <a:r>
              <a:rPr lang="de-DE" sz="1800" dirty="0" err="1"/>
              <a:t>ParaPak</a:t>
            </a:r>
            <a:endParaRPr lang="de-DE" sz="1800" dirty="0"/>
          </a:p>
          <a:p>
            <a:pPr lvl="1"/>
            <a:r>
              <a:rPr lang="de-DE" sz="1800" dirty="0"/>
              <a:t>Hämoccult</a:t>
            </a:r>
          </a:p>
          <a:p>
            <a:pPr marL="270000" lvl="1" indent="0">
              <a:buNone/>
            </a:pPr>
            <a:endParaRPr lang="de-DE" sz="1800" dirty="0"/>
          </a:p>
          <a:p>
            <a:pPr marL="270000" lvl="1" indent="0">
              <a:buNone/>
            </a:pPr>
            <a:r>
              <a:rPr lang="de-DE" sz="1800" dirty="0"/>
              <a:t>                         unauffällig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/>
              <a:t>Weitere Diagnostik</a:t>
            </a: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1A7DF0F3-E7C4-D476-9BA1-0708B3F1BDB7}"/>
              </a:ext>
            </a:extLst>
          </p:cNvPr>
          <p:cNvSpPr/>
          <p:nvPr/>
        </p:nvSpPr>
        <p:spPr>
          <a:xfrm>
            <a:off x="1870892" y="3439953"/>
            <a:ext cx="510540" cy="3276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860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de-DE" sz="1800" dirty="0" err="1"/>
              <a:t>aaaa</a:t>
            </a:r>
            <a:endParaRPr lang="de-DE" sz="1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63599" y="375360"/>
            <a:ext cx="7416800" cy="241413"/>
          </a:xfrm>
        </p:spPr>
        <p:txBody>
          <a:bodyPr/>
          <a:lstStyle/>
          <a:p>
            <a:r>
              <a:rPr lang="de-DE" dirty="0"/>
              <a:t>Bauchschmerzabklärung</a:t>
            </a:r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E7ED3240-5D00-E058-464D-9E87894B1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" y="812164"/>
            <a:ext cx="7478395" cy="41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3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241F2BE-40B4-8BAC-9465-F9BEBAE5DD24}"/>
              </a:ext>
            </a:extLst>
          </p:cNvPr>
          <p:cNvSpPr/>
          <p:nvPr/>
        </p:nvSpPr>
        <p:spPr>
          <a:xfrm>
            <a:off x="863600" y="1423351"/>
            <a:ext cx="5186680" cy="31711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de-DE" sz="1800" dirty="0"/>
              <a:t>Gewichtsverlust</a:t>
            </a:r>
          </a:p>
          <a:p>
            <a:pPr lvl="1"/>
            <a:r>
              <a:rPr lang="de-DE" sz="1800" dirty="0"/>
              <a:t>Wachstumsstillstand/Verzögerung</a:t>
            </a:r>
          </a:p>
          <a:p>
            <a:pPr lvl="1"/>
            <a:r>
              <a:rPr lang="de-DE" sz="1800" dirty="0"/>
              <a:t>Blut</a:t>
            </a:r>
          </a:p>
          <a:p>
            <a:pPr lvl="1"/>
            <a:r>
              <a:rPr lang="de-DE" sz="1800" dirty="0"/>
              <a:t>Starkes Erbrechen</a:t>
            </a:r>
          </a:p>
          <a:p>
            <a:pPr lvl="1"/>
            <a:r>
              <a:rPr lang="de-DE" sz="1800" dirty="0"/>
              <a:t>Chronischer starker Durchfall</a:t>
            </a:r>
          </a:p>
          <a:p>
            <a:pPr lvl="1"/>
            <a:r>
              <a:rPr lang="de-DE" sz="1800" dirty="0"/>
              <a:t>Fieber</a:t>
            </a:r>
          </a:p>
          <a:p>
            <a:pPr lvl="1"/>
            <a:r>
              <a:rPr lang="de-DE" sz="1800" dirty="0"/>
              <a:t>Familienanamnese für CED</a:t>
            </a:r>
          </a:p>
          <a:p>
            <a:pPr lvl="1"/>
            <a:r>
              <a:rPr lang="de-DE" sz="1800" dirty="0"/>
              <a:t>Gelenksbeschwerden, Ausschläge</a:t>
            </a:r>
          </a:p>
          <a:p>
            <a:pPr lvl="1"/>
            <a:r>
              <a:rPr lang="de-DE" sz="1800" dirty="0"/>
              <a:t>Hinweis auf psychiatrische Erkrankung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63600" y="956122"/>
            <a:ext cx="7416800" cy="241413"/>
          </a:xfrm>
        </p:spPr>
        <p:txBody>
          <a:bodyPr/>
          <a:lstStyle/>
          <a:p>
            <a:r>
              <a:rPr lang="de-DE" dirty="0" err="1">
                <a:solidFill>
                  <a:srgbClr val="B83838"/>
                </a:solidFill>
              </a:rPr>
              <a:t>Red</a:t>
            </a:r>
            <a:r>
              <a:rPr lang="de-DE" dirty="0">
                <a:solidFill>
                  <a:srgbClr val="B83838"/>
                </a:solidFill>
              </a:rPr>
              <a:t> Flags Bauchschmerz</a:t>
            </a:r>
          </a:p>
        </p:txBody>
      </p:sp>
    </p:spTree>
    <p:extLst>
      <p:ext uri="{BB962C8B-B14F-4D97-AF65-F5344CB8AC3E}">
        <p14:creationId xmlns:p14="http://schemas.microsoft.com/office/powerpoint/2010/main" val="155860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KWGPPTVorlage_16zu9_V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WG_Vorlage-Praesentation_16-9-Format.pptx" id="{9F6D7336-85BB-4B58-98F6-E8C374147BF1}" vid="{CA1A6EA0-10E9-4164-8548-C58BB970F5B0}"/>
    </a:ext>
  </a:extLst>
</a:theme>
</file>

<file path=ppt/theme/theme2.xml><?xml version="1.0" encoding="utf-8"?>
<a:theme xmlns:a="http://schemas.openxmlformats.org/drawingml/2006/main" name="CONTENT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WG_Vorlage-Praesentation_16-9-Format.pptx" id="{9F6D7336-85BB-4B58-98F6-E8C374147BF1}" vid="{B7F07035-D7A4-4143-AB51-2E340A716FA6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KWG_Vorlage-Praesentation_16-9-Format</Template>
  <TotalTime>0</TotalTime>
  <Words>217</Words>
  <Application>Microsoft Office PowerPoint</Application>
  <PresentationFormat>Bildschirmpräsentation (16:9)</PresentationFormat>
  <Paragraphs>70</Paragraphs>
  <Slides>11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Abadi MT Condensed Extra Bold</vt:lpstr>
      <vt:lpstr>Arial</vt:lpstr>
      <vt:lpstr>Calibri</vt:lpstr>
      <vt:lpstr>Palatino Linotype Fett</vt:lpstr>
      <vt:lpstr>KWGPPTVorlage_16zu9_V01</vt:lpstr>
      <vt:lpstr>CONTENTMASTER</vt:lpstr>
      <vt:lpstr>Ein Kind mit Bauchschmerzen</vt:lpstr>
      <vt:lpstr>7 jährige Patientin </vt:lpstr>
      <vt:lpstr>Anamnese</vt:lpstr>
      <vt:lpstr>Lactose Atemtest</vt:lpstr>
      <vt:lpstr>H2-Atemtest</vt:lpstr>
      <vt:lpstr>Labor</vt:lpstr>
      <vt:lpstr>Weitere Diagnostik</vt:lpstr>
      <vt:lpstr>Bauchschmerzabklärung</vt:lpstr>
      <vt:lpstr>Red Flags Bauchschmerz</vt:lpstr>
      <vt:lpstr>Differentialdiagnosen</vt:lpstr>
      <vt:lpstr>Danke für die Aufmerksamkeit!</vt:lpstr>
    </vt:vector>
  </TitlesOfParts>
  <Manager>Andreas Scharf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StudentIn</dc:creator>
  <cp:lastModifiedBy>Sophia Firbas</cp:lastModifiedBy>
  <cp:revision>8</cp:revision>
  <cp:lastPrinted>2016-10-28T14:14:37Z</cp:lastPrinted>
  <dcterms:created xsi:type="dcterms:W3CDTF">2022-03-06T15:12:56Z</dcterms:created>
  <dcterms:modified xsi:type="dcterms:W3CDTF">2022-11-08T23:58:00Z</dcterms:modified>
</cp:coreProperties>
</file>