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70" r:id="rId4"/>
    <p:sldId id="271" r:id="rId5"/>
    <p:sldId id="280" r:id="rId6"/>
    <p:sldId id="272" r:id="rId7"/>
    <p:sldId id="273" r:id="rId8"/>
    <p:sldId id="274" r:id="rId9"/>
    <p:sldId id="275" r:id="rId10"/>
    <p:sldId id="276" r:id="rId11"/>
    <p:sldId id="277" r:id="rId12"/>
    <p:sldId id="278" r:id="rId13"/>
    <p:sldId id="281" r:id="rId14"/>
    <p:sldId id="284" r:id="rId15"/>
    <p:sldId id="285" r:id="rId16"/>
    <p:sldId id="283" r:id="rId17"/>
    <p:sldId id="282" r:id="rId18"/>
    <p:sldId id="286" r:id="rId19"/>
    <p:sldId id="287"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9A0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3102" autoAdjust="0"/>
  </p:normalViewPr>
  <p:slideViewPr>
    <p:cSldViewPr snapToGrid="0" snapToObjects="1">
      <p:cViewPr varScale="1">
        <p:scale>
          <a:sx n="52" d="100"/>
          <a:sy n="52" d="100"/>
        </p:scale>
        <p:origin x="16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de-DE" sz="1800" b="0" strike="noStrike" spc="-1">
                <a:solidFill>
                  <a:srgbClr val="1E5492"/>
                </a:solidFill>
                <a:latin typeface="Calibri"/>
              </a:rPr>
              <a:t>Folie mittels Klicken verschieben</a:t>
            </a:r>
          </a:p>
        </p:txBody>
      </p:sp>
      <p:sp>
        <p:nvSpPr>
          <p:cNvPr id="213" name="PlaceHolder 2"/>
          <p:cNvSpPr>
            <a:spLocks noGrp="1"/>
          </p:cNvSpPr>
          <p:nvPr>
            <p:ph type="body"/>
          </p:nvPr>
        </p:nvSpPr>
        <p:spPr>
          <a:xfrm>
            <a:off x="756000" y="5078520"/>
            <a:ext cx="6047640" cy="4811040"/>
          </a:xfrm>
          <a:prstGeom prst="rect">
            <a:avLst/>
          </a:prstGeom>
        </p:spPr>
        <p:txBody>
          <a:bodyPr lIns="0" tIns="0" rIns="0" bIns="0"/>
          <a:lstStyle/>
          <a:p>
            <a:r>
              <a:rPr lang="de-DE" sz="2000" b="0" strike="noStrike" spc="-1">
                <a:latin typeface="Arial"/>
              </a:rPr>
              <a:t>Format der Notizen mittels Klicken bearbeiten</a:t>
            </a:r>
          </a:p>
        </p:txBody>
      </p:sp>
      <p:sp>
        <p:nvSpPr>
          <p:cNvPr id="214" name="PlaceHolder 3"/>
          <p:cNvSpPr>
            <a:spLocks noGrp="1"/>
          </p:cNvSpPr>
          <p:nvPr>
            <p:ph type="hdr"/>
          </p:nvPr>
        </p:nvSpPr>
        <p:spPr>
          <a:xfrm>
            <a:off x="0" y="0"/>
            <a:ext cx="3280680" cy="534240"/>
          </a:xfrm>
          <a:prstGeom prst="rect">
            <a:avLst/>
          </a:prstGeom>
        </p:spPr>
        <p:txBody>
          <a:bodyPr lIns="0" tIns="0" rIns="0" bIns="0"/>
          <a:lstStyle/>
          <a:p>
            <a:r>
              <a:rPr lang="de-DE" sz="1400" b="0" strike="noStrike" spc="-1">
                <a:latin typeface="Times New Roman"/>
              </a:rPr>
              <a:t> </a:t>
            </a:r>
          </a:p>
        </p:txBody>
      </p:sp>
      <p:sp>
        <p:nvSpPr>
          <p:cNvPr id="215" name="PlaceHolder 4"/>
          <p:cNvSpPr>
            <a:spLocks noGrp="1"/>
          </p:cNvSpPr>
          <p:nvPr>
            <p:ph type="dt"/>
          </p:nvPr>
        </p:nvSpPr>
        <p:spPr>
          <a:xfrm>
            <a:off x="4278960" y="0"/>
            <a:ext cx="3280680" cy="534240"/>
          </a:xfrm>
          <a:prstGeom prst="rect">
            <a:avLst/>
          </a:prstGeom>
        </p:spPr>
        <p:txBody>
          <a:bodyPr lIns="0" tIns="0" rIns="0" bIns="0"/>
          <a:lstStyle/>
          <a:p>
            <a:pPr algn="r"/>
            <a:r>
              <a:rPr lang="de-DE" sz="1400" b="0" strike="noStrike" spc="-1">
                <a:latin typeface="Times New Roman"/>
              </a:rPr>
              <a:t> </a:t>
            </a:r>
          </a:p>
        </p:txBody>
      </p:sp>
      <p:sp>
        <p:nvSpPr>
          <p:cNvPr id="216" name="PlaceHolder 5"/>
          <p:cNvSpPr>
            <a:spLocks noGrp="1"/>
          </p:cNvSpPr>
          <p:nvPr>
            <p:ph type="ftr"/>
          </p:nvPr>
        </p:nvSpPr>
        <p:spPr>
          <a:xfrm>
            <a:off x="0" y="10157400"/>
            <a:ext cx="3280680" cy="534240"/>
          </a:xfrm>
          <a:prstGeom prst="rect">
            <a:avLst/>
          </a:prstGeom>
        </p:spPr>
        <p:txBody>
          <a:bodyPr lIns="0" tIns="0" rIns="0" bIns="0" anchor="b"/>
          <a:lstStyle/>
          <a:p>
            <a:r>
              <a:rPr lang="de-DE" sz="1400" b="0" strike="noStrike" spc="-1">
                <a:latin typeface="Times New Roman"/>
              </a:rPr>
              <a:t> </a:t>
            </a:r>
          </a:p>
        </p:txBody>
      </p:sp>
      <p:sp>
        <p:nvSpPr>
          <p:cNvPr id="217" name="PlaceHolder 6"/>
          <p:cNvSpPr>
            <a:spLocks noGrp="1"/>
          </p:cNvSpPr>
          <p:nvPr>
            <p:ph type="sldNum"/>
          </p:nvPr>
        </p:nvSpPr>
        <p:spPr>
          <a:xfrm>
            <a:off x="4278960" y="10157400"/>
            <a:ext cx="3280680" cy="534240"/>
          </a:xfrm>
          <a:prstGeom prst="rect">
            <a:avLst/>
          </a:prstGeom>
        </p:spPr>
        <p:txBody>
          <a:bodyPr lIns="0" tIns="0" rIns="0" bIns="0" anchor="b"/>
          <a:lstStyle/>
          <a:p>
            <a:pPr algn="r"/>
            <a:fld id="{181CA234-7E1D-4F4A-ACDB-EAB557D91D6D}"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1371600" y="1143000"/>
            <a:ext cx="4114800" cy="3086100"/>
          </a:xfrm>
          <a:prstGeom prst="rect">
            <a:avLst/>
          </a:prstGeom>
        </p:spPr>
      </p:sp>
      <p:sp>
        <p:nvSpPr>
          <p:cNvPr id="262"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de-DE" sz="2000" b="0" strike="noStrike" spc="-1">
                <a:latin typeface="Arial"/>
              </a:rPr>
              <a:t>Die nachfolgende „Vorlage“ ist ein Vorschlag für diejenigen, die wenig Erfahrung im Präsentieren von Fällen haben. Frau kann jederzeit davon abweichen, andere Fotos oder Abbildungen einsetzen, oder diese auch einfach weglassen.</a:t>
            </a:r>
          </a:p>
          <a:p>
            <a:pPr marL="216000" indent="-216000">
              <a:lnSpc>
                <a:spcPct val="100000"/>
              </a:lnSpc>
            </a:pPr>
            <a:r>
              <a:rPr lang="de-DE" sz="2000" b="0" strike="noStrike" spc="-1">
                <a:latin typeface="Arial"/>
              </a:rPr>
              <a:t>Der Titel soll „griffig sein“, das im Vordergrundstehende Leitsymptom beinhalten und/oder neugierig machen</a:t>
            </a:r>
          </a:p>
        </p:txBody>
      </p:sp>
      <p:sp>
        <p:nvSpPr>
          <p:cNvPr id="263" name="TextShape 3"/>
          <p:cNvSpPr txBox="1"/>
          <p:nvPr/>
        </p:nvSpPr>
        <p:spPr>
          <a:xfrm>
            <a:off x="3884760" y="8685360"/>
            <a:ext cx="2971440" cy="458280"/>
          </a:xfrm>
          <a:prstGeom prst="rect">
            <a:avLst/>
          </a:prstGeom>
          <a:noFill/>
          <a:ln>
            <a:noFill/>
          </a:ln>
        </p:spPr>
        <p:txBody>
          <a:bodyPr anchor="b"/>
          <a:lstStyle/>
          <a:p>
            <a:pPr algn="r">
              <a:lnSpc>
                <a:spcPct val="100000"/>
              </a:lnSpc>
            </a:pPr>
            <a:fld id="{D55D7411-785B-4B1D-AF11-1E61BE29D9B7}" type="slidenum">
              <a:rPr lang="de-DE" sz="1200" b="0" strike="noStrike" spc="-1">
                <a:solidFill>
                  <a:srgbClr val="000000"/>
                </a:solidFill>
                <a:latin typeface="+mn-lt"/>
                <a:ea typeface="+mn-ea"/>
              </a:rPr>
              <a:t>1</a:t>
            </a:fld>
            <a:endParaRPr lang="de-D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p:nvPr>
        </p:nvSpPr>
        <p:spPr/>
        <p:txBody>
          <a:bodyPr/>
          <a:lstStyle/>
          <a:p>
            <a:pPr algn="r"/>
            <a:fld id="{181CA234-7E1D-4F4A-ACDB-EAB557D91D6D}" type="slidenum">
              <a:rPr lang="de-DE" sz="1400" b="0" strike="noStrike" spc="-1" smtClean="0">
                <a:latin typeface="Times New Roman"/>
              </a:rPr>
              <a:t>4</a:t>
            </a:fld>
            <a:endParaRPr lang="de-DE" sz="1400" b="0" strike="noStrike" spc="-1">
              <a:latin typeface="Times New Roman"/>
            </a:endParaRPr>
          </a:p>
        </p:txBody>
      </p:sp>
    </p:spTree>
    <p:extLst>
      <p:ext uri="{BB962C8B-B14F-4D97-AF65-F5344CB8AC3E}">
        <p14:creationId xmlns:p14="http://schemas.microsoft.com/office/powerpoint/2010/main" val="137500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p:nvPr>
        </p:nvSpPr>
        <p:spPr/>
        <p:txBody>
          <a:bodyPr/>
          <a:lstStyle/>
          <a:p>
            <a:pPr algn="r"/>
            <a:fld id="{181CA234-7E1D-4F4A-ACDB-EAB557D91D6D}" type="slidenum">
              <a:rPr lang="de-DE" sz="1400" b="0" strike="noStrike" spc="-1" smtClean="0">
                <a:latin typeface="Times New Roman"/>
              </a:rPr>
              <a:t>8</a:t>
            </a:fld>
            <a:endParaRPr lang="de-DE" sz="1400" b="0" strike="noStrike" spc="-1">
              <a:latin typeface="Times New Roman"/>
            </a:endParaRPr>
          </a:p>
        </p:txBody>
      </p:sp>
    </p:spTree>
    <p:extLst>
      <p:ext uri="{BB962C8B-B14F-4D97-AF65-F5344CB8AC3E}">
        <p14:creationId xmlns:p14="http://schemas.microsoft.com/office/powerpoint/2010/main" val="405413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32"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33"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3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36"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3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38"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40"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41"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42"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43"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44"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45"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53"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55"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57"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58"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6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63"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64"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11"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66"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67"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68"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7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7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72"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74"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75"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77"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78"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79"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80"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82"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83"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84"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85"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86"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87"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13"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15"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2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2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2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24"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2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26"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28560" y="365040"/>
            <a:ext cx="7886520" cy="1325160"/>
          </a:xfrm>
          <a:prstGeom prst="rect">
            <a:avLst/>
          </a:prstGeom>
        </p:spPr>
        <p:txBody>
          <a:bodyPr lIns="0" tIns="0" rIns="0" bIns="0" anchor="ctr"/>
          <a:lstStyle/>
          <a:p>
            <a:endParaRPr lang="de-DE" sz="1800" b="0" strike="noStrike" spc="-1">
              <a:solidFill>
                <a:srgbClr val="000000"/>
              </a:solidFill>
              <a:latin typeface="Calibri"/>
            </a:endParaRPr>
          </a:p>
        </p:txBody>
      </p:sp>
      <p:sp>
        <p:nvSpPr>
          <p:cNvPr id="28"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2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de-DE" sz="2100" b="0" strike="noStrike" spc="-1">
              <a:solidFill>
                <a:srgbClr val="000000"/>
              </a:solidFill>
              <a:latin typeface="Calibri"/>
            </a:endParaRPr>
          </a:p>
        </p:txBody>
      </p:sp>
      <p:sp>
        <p:nvSpPr>
          <p:cNvPr id="30"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de-DE"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Bild 2"/>
          <p:cNvPicPr/>
          <p:nvPr/>
        </p:nvPicPr>
        <p:blipFill>
          <a:blip r:embed="rId14"/>
          <a:stretch/>
        </p:blipFill>
        <p:spPr>
          <a:xfrm>
            <a:off x="7047360" y="333000"/>
            <a:ext cx="1639080" cy="457200"/>
          </a:xfrm>
          <a:prstGeom prst="rect">
            <a:avLst/>
          </a:prstGeom>
          <a:ln>
            <a:noFill/>
          </a:ln>
        </p:spPr>
      </p:pic>
      <p:sp>
        <p:nvSpPr>
          <p:cNvPr id="11" name="PlaceHolder 1"/>
          <p:cNvSpPr>
            <a:spLocks noGrp="1"/>
          </p:cNvSpPr>
          <p:nvPr>
            <p:ph type="title"/>
          </p:nvPr>
        </p:nvSpPr>
        <p:spPr>
          <a:xfrm>
            <a:off x="1356120" y="166320"/>
            <a:ext cx="6906600" cy="2409840"/>
          </a:xfrm>
          <a:prstGeom prst="rect">
            <a:avLst/>
          </a:prstGeom>
        </p:spPr>
        <p:txBody>
          <a:bodyPr anchor="b">
            <a:normAutofit/>
          </a:bodyPr>
          <a:lstStyle/>
          <a:p>
            <a:pPr>
              <a:lnSpc>
                <a:spcPts val="4300"/>
              </a:lnSpc>
            </a:pPr>
            <a:r>
              <a:rPr lang="de-DE" sz="4000" b="1" strike="noStrike" spc="-1">
                <a:solidFill>
                  <a:srgbClr val="1E5492"/>
                </a:solidFill>
                <a:latin typeface="Palatino Linotype"/>
              </a:rPr>
              <a:t>Titel der </a:t>
            </a:r>
            <a:br/>
            <a:r>
              <a:rPr lang="de-DE" sz="4000" b="1" strike="noStrike" spc="-1">
                <a:solidFill>
                  <a:srgbClr val="1E5492"/>
                </a:solidFill>
                <a:latin typeface="Palatino Linotype"/>
              </a:rPr>
              <a:t>Präsentation</a:t>
            </a:r>
            <a:endParaRPr lang="de-DE" sz="4000" b="0" strike="noStrike" spc="-1">
              <a:solidFill>
                <a:srgbClr val="1E5492"/>
              </a:solidFill>
              <a:latin typeface="Calibri"/>
            </a:endParaRPr>
          </a:p>
        </p:txBody>
      </p:sp>
      <p:sp>
        <p:nvSpPr>
          <p:cNvPr id="2" name="CustomShape 2"/>
          <p:cNvSpPr/>
          <p:nvPr/>
        </p:nvSpPr>
        <p:spPr>
          <a:xfrm>
            <a:off x="356400" y="263160"/>
            <a:ext cx="1137960" cy="46440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 name="CustomShape 3"/>
          <p:cNvSpPr/>
          <p:nvPr/>
        </p:nvSpPr>
        <p:spPr>
          <a:xfrm>
            <a:off x="5111280" y="325080"/>
            <a:ext cx="1540800" cy="46440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4"/>
          <p:cNvSpPr/>
          <p:nvPr/>
        </p:nvSpPr>
        <p:spPr>
          <a:xfrm>
            <a:off x="7132320" y="898200"/>
            <a:ext cx="1726560" cy="67320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 name="Bild 7"/>
          <p:cNvPicPr/>
          <p:nvPr/>
        </p:nvPicPr>
        <p:blipFill>
          <a:blip r:embed="rId15"/>
          <a:stretch/>
        </p:blipFill>
        <p:spPr>
          <a:xfrm>
            <a:off x="0" y="3466440"/>
            <a:ext cx="4402800" cy="2867400"/>
          </a:xfrm>
          <a:prstGeom prst="rect">
            <a:avLst/>
          </a:prstGeom>
          <a:ln>
            <a:noFill/>
          </a:ln>
        </p:spPr>
      </p:pic>
      <p:pic>
        <p:nvPicPr>
          <p:cNvPr id="6" name="Bild 8"/>
          <p:cNvPicPr/>
          <p:nvPr/>
        </p:nvPicPr>
        <p:blipFill>
          <a:blip r:embed="rId16"/>
          <a:stretch/>
        </p:blipFill>
        <p:spPr>
          <a:xfrm>
            <a:off x="4748760" y="3466440"/>
            <a:ext cx="4402800" cy="2867400"/>
          </a:xfrm>
          <a:prstGeom prst="rect">
            <a:avLst/>
          </a:prstGeom>
          <a:ln>
            <a:noFill/>
          </a:ln>
        </p:spPr>
      </p:pic>
      <p:sp>
        <p:nvSpPr>
          <p:cNvPr id="7" name="CustomShape 5"/>
          <p:cNvSpPr/>
          <p:nvPr/>
        </p:nvSpPr>
        <p:spPr>
          <a:xfrm>
            <a:off x="356400" y="197640"/>
            <a:ext cx="2041560" cy="69120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 name="Grafik 10"/>
          <p:cNvPicPr/>
          <p:nvPr/>
        </p:nvPicPr>
        <p:blipFill>
          <a:blip r:embed="rId17"/>
          <a:stretch/>
        </p:blipFill>
        <p:spPr>
          <a:xfrm>
            <a:off x="394560" y="266040"/>
            <a:ext cx="905760" cy="512640"/>
          </a:xfrm>
          <a:prstGeom prst="rect">
            <a:avLst/>
          </a:prstGeom>
          <a:ln>
            <a:noFill/>
          </a:ln>
        </p:spPr>
      </p:pic>
      <p:sp>
        <p:nvSpPr>
          <p:cNvPr id="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solidFill>
                  <a:srgbClr val="1E5492"/>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400" b="0" strike="noStrike" spc="-1">
                <a:solidFill>
                  <a:srgbClr val="1E5492"/>
                </a:solidFill>
                <a:latin typeface="Calibri"/>
              </a:rPr>
              <a:t>Zweite Gliederungsebene</a:t>
            </a:r>
          </a:p>
          <a:p>
            <a:pPr marL="1296000" lvl="2" indent="-288000">
              <a:spcBef>
                <a:spcPts val="850"/>
              </a:spcBef>
              <a:buClr>
                <a:srgbClr val="000000"/>
              </a:buClr>
              <a:buSzPct val="45000"/>
              <a:buFont typeface="Wingdings" charset="2"/>
              <a:buChar char=""/>
            </a:pPr>
            <a:r>
              <a:rPr lang="de-DE" sz="2000" b="0" strike="noStrike" spc="-1">
                <a:solidFill>
                  <a:srgbClr val="1E5492"/>
                </a:solidFill>
                <a:latin typeface="Calibri"/>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1E5492"/>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1E5492"/>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1E5492"/>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1E5492"/>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 name="Bild 2"/>
          <p:cNvPicPr/>
          <p:nvPr/>
        </p:nvPicPr>
        <p:blipFill>
          <a:blip r:embed="rId14"/>
          <a:stretch/>
        </p:blipFill>
        <p:spPr>
          <a:xfrm>
            <a:off x="7047360" y="333000"/>
            <a:ext cx="1639080" cy="457200"/>
          </a:xfrm>
          <a:prstGeom prst="rect">
            <a:avLst/>
          </a:prstGeom>
          <a:ln>
            <a:noFill/>
          </a:ln>
        </p:spPr>
      </p:pic>
      <p:sp>
        <p:nvSpPr>
          <p:cNvPr id="47" name="PlaceHolder 1"/>
          <p:cNvSpPr>
            <a:spLocks noGrp="1"/>
          </p:cNvSpPr>
          <p:nvPr>
            <p:ph type="body"/>
          </p:nvPr>
        </p:nvSpPr>
        <p:spPr>
          <a:xfrm>
            <a:off x="457200" y="2108160"/>
            <a:ext cx="8229240" cy="4001760"/>
          </a:xfrm>
          <a:prstGeom prst="rect">
            <a:avLst/>
          </a:prstGeom>
        </p:spPr>
        <p:txBody>
          <a:bodyPr lIns="90000" tIns="45000" rIns="90000" bIns="45000" anchor="ctr"/>
          <a:lstStyle/>
          <a:p>
            <a:pPr algn="ctr">
              <a:lnSpc>
                <a:spcPct val="100000"/>
              </a:lnSpc>
            </a:pPr>
            <a:r>
              <a:rPr lang="de-DE" sz="1800" b="1" strike="noStrike" spc="-1">
                <a:solidFill>
                  <a:srgbClr val="FFFFFF"/>
                </a:solidFill>
                <a:latin typeface="Calibri"/>
              </a:rPr>
              <a:t>Bild</a:t>
            </a:r>
            <a:endParaRPr lang="de-DE" sz="1800" b="0" strike="noStrike" spc="-1">
              <a:solidFill>
                <a:srgbClr val="1E5492"/>
              </a:solidFill>
              <a:latin typeface="Calibri"/>
            </a:endParaRPr>
          </a:p>
        </p:txBody>
      </p:sp>
      <p:sp>
        <p:nvSpPr>
          <p:cNvPr id="48" name="PlaceHolder 2"/>
          <p:cNvSpPr>
            <a:spLocks noGrp="1"/>
          </p:cNvSpPr>
          <p:nvPr>
            <p:ph type="title"/>
          </p:nvPr>
        </p:nvSpPr>
        <p:spPr>
          <a:xfrm>
            <a:off x="457200" y="1054800"/>
            <a:ext cx="8229240" cy="871200"/>
          </a:xfrm>
          <a:prstGeom prst="rect">
            <a:avLst/>
          </a:prstGeom>
        </p:spPr>
        <p:txBody>
          <a:bodyPr>
            <a:normAutofit/>
          </a:bodyPr>
          <a:lstStyle/>
          <a:p>
            <a:pPr>
              <a:lnSpc>
                <a:spcPct val="100000"/>
              </a:lnSpc>
            </a:pPr>
            <a:r>
              <a:rPr lang="de-DE" sz="2800" b="1" strike="noStrike" spc="-1">
                <a:solidFill>
                  <a:srgbClr val="1E5492"/>
                </a:solidFill>
                <a:latin typeface="Palatino Linotype"/>
              </a:rPr>
              <a:t>Mastertitelformat bearbeiten</a:t>
            </a:r>
            <a:endParaRPr lang="de-DE" sz="2800" b="0" strike="noStrike" spc="-1">
              <a:solidFill>
                <a:srgbClr val="1E5492"/>
              </a:solidFill>
              <a:latin typeface="Calibri"/>
            </a:endParaRPr>
          </a:p>
        </p:txBody>
      </p:sp>
      <p:sp>
        <p:nvSpPr>
          <p:cNvPr id="49" name="PlaceHolder 3"/>
          <p:cNvSpPr>
            <a:spLocks noGrp="1"/>
          </p:cNvSpPr>
          <p:nvPr>
            <p:ph type="dt"/>
          </p:nvPr>
        </p:nvSpPr>
        <p:spPr>
          <a:xfrm>
            <a:off x="457200" y="6356520"/>
            <a:ext cx="2133360" cy="364680"/>
          </a:xfrm>
          <a:prstGeom prst="rect">
            <a:avLst/>
          </a:prstGeom>
        </p:spPr>
        <p:txBody>
          <a:bodyPr lIns="0" anchor="ctr"/>
          <a:lstStyle/>
          <a:p>
            <a:pPr>
              <a:lnSpc>
                <a:spcPct val="100000"/>
              </a:lnSpc>
            </a:pPr>
            <a:fld id="{12697827-3073-4152-A39D-BCC04DD08274}" type="datetime1">
              <a:rPr lang="de-DE" sz="1050" b="0" strike="noStrike" spc="-1">
                <a:solidFill>
                  <a:srgbClr val="8C98B5"/>
                </a:solidFill>
                <a:latin typeface="Calibri"/>
              </a:rPr>
              <a:t>01.11.2022</a:t>
            </a:fld>
            <a:endParaRPr lang="de-DE" sz="1050" b="0" strike="noStrike" spc="-1">
              <a:latin typeface="Times New Roman"/>
            </a:endParaRPr>
          </a:p>
        </p:txBody>
      </p:sp>
      <p:sp>
        <p:nvSpPr>
          <p:cNvPr id="50" name="PlaceHolder 4"/>
          <p:cNvSpPr>
            <a:spLocks noGrp="1"/>
          </p:cNvSpPr>
          <p:nvPr>
            <p:ph type="ftr"/>
          </p:nvPr>
        </p:nvSpPr>
        <p:spPr>
          <a:xfrm>
            <a:off x="3124080" y="6356520"/>
            <a:ext cx="2895120" cy="364680"/>
          </a:xfrm>
          <a:prstGeom prst="rect">
            <a:avLst/>
          </a:prstGeom>
        </p:spPr>
        <p:txBody>
          <a:bodyPr anchor="ctr"/>
          <a:lstStyle/>
          <a:p>
            <a:endParaRPr lang="de-DE" sz="2400" b="0" strike="noStrike" spc="-1">
              <a:latin typeface="Times New Roman"/>
            </a:endParaRPr>
          </a:p>
        </p:txBody>
      </p:sp>
      <p:sp>
        <p:nvSpPr>
          <p:cNvPr id="51" name="PlaceHolder 5"/>
          <p:cNvSpPr>
            <a:spLocks noGrp="1"/>
          </p:cNvSpPr>
          <p:nvPr>
            <p:ph type="sldNum"/>
          </p:nvPr>
        </p:nvSpPr>
        <p:spPr>
          <a:xfrm>
            <a:off x="6553080" y="6356520"/>
            <a:ext cx="2133360" cy="364680"/>
          </a:xfrm>
          <a:prstGeom prst="rect">
            <a:avLst/>
          </a:prstGeom>
        </p:spPr>
        <p:txBody>
          <a:bodyPr rIns="0" anchor="ctr"/>
          <a:lstStyle/>
          <a:p>
            <a:pPr algn="r">
              <a:lnSpc>
                <a:spcPct val="100000"/>
              </a:lnSpc>
            </a:pPr>
            <a:fld id="{FF91414C-0E30-4C9A-B799-1E60A1640F56}" type="slidenum">
              <a:rPr lang="de-DE" sz="1050" b="0" strike="noStrike" spc="-1">
                <a:solidFill>
                  <a:srgbClr val="8C98B5"/>
                </a:solidFill>
                <a:latin typeface="Calibri"/>
              </a:rPr>
              <a:t>‹Nr.›</a:t>
            </a:fld>
            <a:endParaRPr lang="de-DE" sz="105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2464465" y="2610412"/>
            <a:ext cx="4215067" cy="894788"/>
          </a:xfrm>
          <a:prstGeom prst="rect">
            <a:avLst/>
          </a:prstGeom>
          <a:noFill/>
          <a:ln>
            <a:noFill/>
          </a:ln>
        </p:spPr>
        <p:txBody>
          <a:bodyPr anchor="b">
            <a:normAutofit fontScale="92500"/>
          </a:bodyPr>
          <a:lstStyle/>
          <a:p>
            <a:pPr>
              <a:lnSpc>
                <a:spcPts val="4300"/>
              </a:lnSpc>
            </a:pPr>
            <a:r>
              <a:rPr lang="de-DE" sz="3600" b="1" strike="noStrike" spc="-1" dirty="0">
                <a:solidFill>
                  <a:srgbClr val="1E5492"/>
                </a:solidFill>
                <a:latin typeface="Palatino Linotype"/>
                <a:ea typeface="Palatino Linotype"/>
              </a:rPr>
              <a:t>Ein Kind mit Fieber</a:t>
            </a:r>
            <a:endParaRPr lang="de-DE" sz="3600" b="0" strike="noStrike" spc="-1" dirty="0">
              <a:solidFill>
                <a:srgbClr val="1E5492"/>
              </a:solidFill>
              <a:latin typeface="Calibri"/>
            </a:endParaRPr>
          </a:p>
        </p:txBody>
      </p:sp>
      <p:sp>
        <p:nvSpPr>
          <p:cNvPr id="2" name="Rechteck 1">
            <a:extLst>
              <a:ext uri="{FF2B5EF4-FFF2-40B4-BE49-F238E27FC236}">
                <a16:creationId xmlns:a16="http://schemas.microsoft.com/office/drawing/2014/main" id="{B47BCE66-9511-E9DA-B909-5611EC9D370A}"/>
              </a:ext>
            </a:extLst>
          </p:cNvPr>
          <p:cNvSpPr/>
          <p:nvPr/>
        </p:nvSpPr>
        <p:spPr>
          <a:xfrm>
            <a:off x="-1" y="3429000"/>
            <a:ext cx="9144001" cy="3265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646121"/>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Erreger?</a:t>
            </a:r>
            <a:endParaRPr lang="de-DE" sz="3300" b="0" strike="noStrike" spc="-1" dirty="0">
              <a:solidFill>
                <a:srgbClr val="000000"/>
              </a:solidFill>
              <a:latin typeface="Calibri"/>
            </a:endParaRPr>
          </a:p>
        </p:txBody>
      </p:sp>
      <p:sp>
        <p:nvSpPr>
          <p:cNvPr id="5" name="TextShape 2">
            <a:extLst>
              <a:ext uri="{FF2B5EF4-FFF2-40B4-BE49-F238E27FC236}">
                <a16:creationId xmlns:a16="http://schemas.microsoft.com/office/drawing/2014/main" id="{75DB36B0-F545-0849-B2A2-3628E32E4C36}"/>
              </a:ext>
            </a:extLst>
          </p:cNvPr>
          <p:cNvSpPr txBox="1"/>
          <p:nvPr/>
        </p:nvSpPr>
        <p:spPr>
          <a:xfrm>
            <a:off x="457200" y="1944000"/>
            <a:ext cx="8542800" cy="4752000"/>
          </a:xfrm>
          <a:prstGeom prst="rect">
            <a:avLst/>
          </a:prstGeom>
          <a:noFill/>
          <a:ln>
            <a:noFill/>
          </a:ln>
        </p:spPr>
        <p:txBody>
          <a:bodyPr>
            <a:normAutofit/>
          </a:bodyPr>
          <a:lstStyle/>
          <a:p>
            <a:pPr>
              <a:lnSpc>
                <a:spcPct val="100000"/>
              </a:lnSpc>
              <a:spcAft>
                <a:spcPts val="1417"/>
              </a:spcAft>
            </a:pPr>
            <a:endParaRPr lang="de-DE" sz="2000" b="0" strike="noStrike" spc="-1" dirty="0">
              <a:solidFill>
                <a:srgbClr val="000000"/>
              </a:solidFill>
              <a:latin typeface="Calibri"/>
            </a:endParaRPr>
          </a:p>
        </p:txBody>
      </p:sp>
      <p:pic>
        <p:nvPicPr>
          <p:cNvPr id="3" name="Grafik 2">
            <a:extLst>
              <a:ext uri="{FF2B5EF4-FFF2-40B4-BE49-F238E27FC236}">
                <a16:creationId xmlns:a16="http://schemas.microsoft.com/office/drawing/2014/main" id="{DAE6EC57-E13D-2512-C72A-17502FDD55A0}"/>
              </a:ext>
            </a:extLst>
          </p:cNvPr>
          <p:cNvPicPr>
            <a:picLocks noChangeAspect="1"/>
          </p:cNvPicPr>
          <p:nvPr/>
        </p:nvPicPr>
        <p:blipFill rotWithShape="1">
          <a:blip r:embed="rId2"/>
          <a:srcRect r="53493"/>
          <a:stretch/>
        </p:blipFill>
        <p:spPr>
          <a:xfrm>
            <a:off x="3102710" y="1633521"/>
            <a:ext cx="2959100" cy="4986279"/>
          </a:xfrm>
          <a:prstGeom prst="rect">
            <a:avLst/>
          </a:prstGeom>
        </p:spPr>
      </p:pic>
    </p:spTree>
    <p:extLst>
      <p:ext uri="{BB962C8B-B14F-4D97-AF65-F5344CB8AC3E}">
        <p14:creationId xmlns:p14="http://schemas.microsoft.com/office/powerpoint/2010/main" val="108029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Wie es auch ausgehen kann – </a:t>
            </a:r>
          </a:p>
          <a:p>
            <a:pPr algn="ctr">
              <a:lnSpc>
                <a:spcPct val="90000"/>
              </a:lnSpc>
            </a:pPr>
            <a:r>
              <a:rPr lang="de-DE" sz="3300" b="1" strike="noStrike" spc="-1" dirty="0">
                <a:solidFill>
                  <a:srgbClr val="2F5597"/>
                </a:solidFill>
                <a:latin typeface="Palatino Linotype"/>
                <a:ea typeface="Palatino Linotype"/>
              </a:rPr>
              <a:t>Fallbeispiel 2: Das Kind (2</a:t>
            </a:r>
            <a:r>
              <a:rPr lang="de-DE" b="1" strike="noStrike" spc="-1" dirty="0">
                <a:solidFill>
                  <a:srgbClr val="2F5597"/>
                </a:solidFill>
                <a:latin typeface="Palatino Linotype"/>
                <a:ea typeface="Palatino Linotype"/>
              </a:rPr>
              <a:t>1/2 </a:t>
            </a:r>
            <a:r>
              <a:rPr lang="de-DE" sz="3300" b="1" strike="noStrike" spc="-1" dirty="0">
                <a:solidFill>
                  <a:srgbClr val="2F5597"/>
                </a:solidFill>
                <a:latin typeface="Palatino Linotype"/>
                <a:ea typeface="Palatino Linotype"/>
              </a:rPr>
              <a:t>a) hat:</a:t>
            </a:r>
            <a:endParaRPr lang="de-DE" sz="3300" b="0" strike="noStrike" spc="-1" dirty="0">
              <a:solidFill>
                <a:srgbClr val="000000"/>
              </a:solidFill>
              <a:latin typeface="Calibri"/>
            </a:endParaRPr>
          </a:p>
        </p:txBody>
      </p:sp>
      <p:sp>
        <p:nvSpPr>
          <p:cNvPr id="5" name="TextShape 2">
            <a:extLst>
              <a:ext uri="{FF2B5EF4-FFF2-40B4-BE49-F238E27FC236}">
                <a16:creationId xmlns:a16="http://schemas.microsoft.com/office/drawing/2014/main" id="{75DB36B0-F545-0849-B2A2-3628E32E4C36}"/>
              </a:ext>
            </a:extLst>
          </p:cNvPr>
          <p:cNvSpPr txBox="1"/>
          <p:nvPr/>
        </p:nvSpPr>
        <p:spPr>
          <a:xfrm>
            <a:off x="457200" y="1944000"/>
            <a:ext cx="8542800" cy="4752000"/>
          </a:xfrm>
          <a:prstGeom prst="rect">
            <a:avLst/>
          </a:prstGeom>
          <a:noFill/>
          <a:ln>
            <a:noFill/>
          </a:ln>
        </p:spPr>
        <p:txBody>
          <a:bodyPr>
            <a:normAutofit/>
          </a:bodyPr>
          <a:lstStyle/>
          <a:p>
            <a:pPr>
              <a:lnSpc>
                <a:spcPct val="100000"/>
              </a:lnSpc>
              <a:spcAft>
                <a:spcPts val="1417"/>
              </a:spcAft>
            </a:pPr>
            <a:endParaRPr lang="de-DE" sz="2000" b="0" strike="noStrike" spc="-1" dirty="0">
              <a:solidFill>
                <a:srgbClr val="000000"/>
              </a:solidFill>
              <a:latin typeface="Calibri"/>
            </a:endParaRPr>
          </a:p>
        </p:txBody>
      </p:sp>
      <p:sp>
        <p:nvSpPr>
          <p:cNvPr id="2" name="Textfeld 1">
            <a:extLst>
              <a:ext uri="{FF2B5EF4-FFF2-40B4-BE49-F238E27FC236}">
                <a16:creationId xmlns:a16="http://schemas.microsoft.com/office/drawing/2014/main" id="{5CE5ABF7-34BA-275E-F587-8EAA5916365D}"/>
              </a:ext>
            </a:extLst>
          </p:cNvPr>
          <p:cNvSpPr txBox="1"/>
          <p:nvPr/>
        </p:nvSpPr>
        <p:spPr>
          <a:xfrm>
            <a:off x="729343" y="2307771"/>
            <a:ext cx="5268686" cy="400110"/>
          </a:xfrm>
          <a:prstGeom prst="rect">
            <a:avLst/>
          </a:prstGeom>
          <a:noFill/>
        </p:spPr>
        <p:txBody>
          <a:bodyPr wrap="square" rtlCol="0">
            <a:spAutoFit/>
          </a:bodyPr>
          <a:lstStyle/>
          <a:p>
            <a:r>
              <a:rPr lang="de-AT" sz="2000" dirty="0"/>
              <a:t>Fieber (_____________) seit _________</a:t>
            </a:r>
          </a:p>
        </p:txBody>
      </p:sp>
      <p:sp>
        <p:nvSpPr>
          <p:cNvPr id="3" name="Textfeld 2">
            <a:extLst>
              <a:ext uri="{FF2B5EF4-FFF2-40B4-BE49-F238E27FC236}">
                <a16:creationId xmlns:a16="http://schemas.microsoft.com/office/drawing/2014/main" id="{9D0B224E-92CA-CDEF-56D7-76961F0D10B3}"/>
              </a:ext>
            </a:extLst>
          </p:cNvPr>
          <p:cNvSpPr txBox="1"/>
          <p:nvPr/>
        </p:nvSpPr>
        <p:spPr>
          <a:xfrm>
            <a:off x="1567544" y="3052388"/>
            <a:ext cx="5268686" cy="400110"/>
          </a:xfrm>
          <a:prstGeom prst="rect">
            <a:avLst/>
          </a:prstGeom>
          <a:noFill/>
        </p:spPr>
        <p:txBody>
          <a:bodyPr wrap="square" rtlCol="0">
            <a:spAutoFit/>
          </a:bodyPr>
          <a:lstStyle/>
          <a:p>
            <a:r>
              <a:rPr lang="de-AT" sz="2000" dirty="0"/>
              <a:t>und ___________________</a:t>
            </a:r>
          </a:p>
        </p:txBody>
      </p:sp>
      <p:sp>
        <p:nvSpPr>
          <p:cNvPr id="6" name="TextShape 1">
            <a:extLst>
              <a:ext uri="{FF2B5EF4-FFF2-40B4-BE49-F238E27FC236}">
                <a16:creationId xmlns:a16="http://schemas.microsoft.com/office/drawing/2014/main" id="{36D0BFFC-39AB-F6A3-0FB1-81715D2D8E84}"/>
              </a:ext>
            </a:extLst>
          </p:cNvPr>
          <p:cNvSpPr txBox="1"/>
          <p:nvPr/>
        </p:nvSpPr>
        <p:spPr>
          <a:xfrm>
            <a:off x="457380" y="3559300"/>
            <a:ext cx="8229240" cy="1142640"/>
          </a:xfrm>
          <a:prstGeom prst="rect">
            <a:avLst/>
          </a:prstGeom>
          <a:noFill/>
          <a:ln>
            <a:noFill/>
          </a:ln>
        </p:spPr>
        <p:txBody>
          <a:bodyPr anchor="ctr">
            <a:normAutofit/>
          </a:bodyPr>
          <a:lstStyle/>
          <a:p>
            <a:pPr algn="ctr">
              <a:lnSpc>
                <a:spcPct val="90000"/>
              </a:lnSpc>
            </a:pPr>
            <a:r>
              <a:rPr lang="de-DE" sz="3300" b="1" spc="-1" dirty="0">
                <a:solidFill>
                  <a:srgbClr val="2F5597"/>
                </a:solidFill>
                <a:latin typeface="Palatino Linotype"/>
              </a:rPr>
              <a:t>Das Kind klinisch ist…</a:t>
            </a:r>
            <a:endParaRPr lang="de-DE" sz="3300" b="0" strike="noStrike" spc="-1" dirty="0">
              <a:solidFill>
                <a:srgbClr val="000000"/>
              </a:solidFill>
              <a:latin typeface="Calibri"/>
            </a:endParaRPr>
          </a:p>
        </p:txBody>
      </p:sp>
      <p:sp>
        <p:nvSpPr>
          <p:cNvPr id="7" name="Textfeld 6">
            <a:extLst>
              <a:ext uri="{FF2B5EF4-FFF2-40B4-BE49-F238E27FC236}">
                <a16:creationId xmlns:a16="http://schemas.microsoft.com/office/drawing/2014/main" id="{91EAE48B-2286-9224-F436-B1B2FF920362}"/>
              </a:ext>
            </a:extLst>
          </p:cNvPr>
          <p:cNvSpPr txBox="1"/>
          <p:nvPr/>
        </p:nvSpPr>
        <p:spPr>
          <a:xfrm>
            <a:off x="1785258" y="2196345"/>
            <a:ext cx="1654628" cy="40840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AT" sz="2000" dirty="0"/>
              <a:t>max. 39.5°C </a:t>
            </a:r>
          </a:p>
        </p:txBody>
      </p:sp>
      <p:sp>
        <p:nvSpPr>
          <p:cNvPr id="8" name="Textfeld 7">
            <a:extLst>
              <a:ext uri="{FF2B5EF4-FFF2-40B4-BE49-F238E27FC236}">
                <a16:creationId xmlns:a16="http://schemas.microsoft.com/office/drawing/2014/main" id="{93545441-E3E0-6C41-C7C6-05EBDEB2DB31}"/>
              </a:ext>
            </a:extLst>
          </p:cNvPr>
          <p:cNvSpPr txBox="1"/>
          <p:nvPr/>
        </p:nvSpPr>
        <p:spPr>
          <a:xfrm>
            <a:off x="2215671" y="2911791"/>
            <a:ext cx="2572230" cy="4053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AT" sz="2000" dirty="0"/>
              <a:t>Husten + Schnupfen  </a:t>
            </a:r>
          </a:p>
        </p:txBody>
      </p:sp>
      <p:sp>
        <p:nvSpPr>
          <p:cNvPr id="9" name="Textfeld 8">
            <a:extLst>
              <a:ext uri="{FF2B5EF4-FFF2-40B4-BE49-F238E27FC236}">
                <a16:creationId xmlns:a16="http://schemas.microsoft.com/office/drawing/2014/main" id="{FBDC2F8A-6501-0DA6-88A6-772FE9EA289A}"/>
              </a:ext>
            </a:extLst>
          </p:cNvPr>
          <p:cNvSpPr txBox="1"/>
          <p:nvPr/>
        </p:nvSpPr>
        <p:spPr>
          <a:xfrm>
            <a:off x="4256315" y="2196345"/>
            <a:ext cx="110503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AT" sz="2000" dirty="0"/>
              <a:t>3 Tagen</a:t>
            </a:r>
          </a:p>
        </p:txBody>
      </p:sp>
      <p:sp>
        <p:nvSpPr>
          <p:cNvPr id="10" name="Textfeld 9">
            <a:extLst>
              <a:ext uri="{FF2B5EF4-FFF2-40B4-BE49-F238E27FC236}">
                <a16:creationId xmlns:a16="http://schemas.microsoft.com/office/drawing/2014/main" id="{4A8814EB-6398-7B2A-3F9F-F8DF7B3A61C3}"/>
              </a:ext>
            </a:extLst>
          </p:cNvPr>
          <p:cNvSpPr txBox="1"/>
          <p:nvPr/>
        </p:nvSpPr>
        <p:spPr>
          <a:xfrm>
            <a:off x="1288144" y="4775640"/>
            <a:ext cx="2913743" cy="923330"/>
          </a:xfrm>
          <a:prstGeom prst="rect">
            <a:avLst/>
          </a:prstGeom>
          <a:noFill/>
        </p:spPr>
        <p:txBody>
          <a:bodyPr wrap="square" rtlCol="0">
            <a:spAutoFit/>
          </a:bodyPr>
          <a:lstStyle/>
          <a:p>
            <a:pPr marL="285750" indent="-285750">
              <a:buFont typeface="Arial" panose="020B0604020202020204" pitchFamily="34" charset="0"/>
              <a:buChar char="•"/>
            </a:pPr>
            <a:r>
              <a:rPr lang="de-AT" dirty="0"/>
              <a:t>Krank</a:t>
            </a:r>
          </a:p>
          <a:p>
            <a:pPr marL="285750" indent="-285750">
              <a:buFont typeface="Arial" panose="020B0604020202020204" pitchFamily="34" charset="0"/>
              <a:buChar char="•"/>
            </a:pPr>
            <a:r>
              <a:rPr lang="de-AT" dirty="0"/>
              <a:t>Gepresste Atmung</a:t>
            </a:r>
          </a:p>
          <a:p>
            <a:pPr marL="285750" indent="-285750">
              <a:buFont typeface="Arial" panose="020B0604020202020204" pitchFamily="34" charset="0"/>
              <a:buChar char="•"/>
            </a:pPr>
            <a:r>
              <a:rPr lang="de-AT" dirty="0"/>
              <a:t>Müde, schlapp</a:t>
            </a:r>
          </a:p>
        </p:txBody>
      </p:sp>
      <p:sp>
        <p:nvSpPr>
          <p:cNvPr id="11" name="Textfeld 10">
            <a:extLst>
              <a:ext uri="{FF2B5EF4-FFF2-40B4-BE49-F238E27FC236}">
                <a16:creationId xmlns:a16="http://schemas.microsoft.com/office/drawing/2014/main" id="{29077FF7-3A27-6C83-6DAE-1510EB7A3C11}"/>
              </a:ext>
            </a:extLst>
          </p:cNvPr>
          <p:cNvSpPr txBox="1"/>
          <p:nvPr/>
        </p:nvSpPr>
        <p:spPr>
          <a:xfrm>
            <a:off x="4640943" y="4811642"/>
            <a:ext cx="2913743" cy="1200329"/>
          </a:xfrm>
          <a:prstGeom prst="rect">
            <a:avLst/>
          </a:prstGeom>
          <a:noFill/>
        </p:spPr>
        <p:txBody>
          <a:bodyPr wrap="square" rtlCol="0">
            <a:spAutoFit/>
          </a:bodyPr>
          <a:lstStyle/>
          <a:p>
            <a:pPr marL="285750" indent="-285750">
              <a:buFont typeface="Arial" panose="020B0604020202020204" pitchFamily="34" charset="0"/>
              <a:buChar char="•"/>
            </a:pPr>
            <a:r>
              <a:rPr lang="de-AT" b="1" u="sng" dirty="0"/>
              <a:t>Im Status: </a:t>
            </a:r>
            <a:r>
              <a:rPr lang="de-AT" dirty="0"/>
              <a:t>abgeschwächtes AG li., feuchte RGs li.</a:t>
            </a:r>
          </a:p>
          <a:p>
            <a:pPr marL="285750" indent="-285750">
              <a:buFont typeface="Arial" panose="020B0604020202020204" pitchFamily="34" charset="0"/>
              <a:buChar char="•"/>
            </a:pPr>
            <a:endParaRPr lang="de-AT" dirty="0"/>
          </a:p>
        </p:txBody>
      </p:sp>
    </p:spTree>
    <p:extLst>
      <p:ext uri="{BB962C8B-B14F-4D97-AF65-F5344CB8AC3E}">
        <p14:creationId xmlns:p14="http://schemas.microsoft.com/office/powerpoint/2010/main" val="4667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P spid="8" grpId="0" animBg="1"/>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0" y="131298"/>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Fallbeispiel 2 - Befunde</a:t>
            </a:r>
            <a:endParaRPr lang="de-DE" sz="3300" b="0" strike="noStrike" spc="-1" dirty="0">
              <a:solidFill>
                <a:srgbClr val="000000"/>
              </a:solidFill>
              <a:latin typeface="Calibri"/>
            </a:endParaRPr>
          </a:p>
        </p:txBody>
      </p:sp>
      <p:pic>
        <p:nvPicPr>
          <p:cNvPr id="3" name="Grafik 2">
            <a:extLst>
              <a:ext uri="{FF2B5EF4-FFF2-40B4-BE49-F238E27FC236}">
                <a16:creationId xmlns:a16="http://schemas.microsoft.com/office/drawing/2014/main" id="{B596B768-EABA-1B66-9954-D07FFFF8F5BB}"/>
              </a:ext>
            </a:extLst>
          </p:cNvPr>
          <p:cNvPicPr>
            <a:picLocks noChangeAspect="1"/>
          </p:cNvPicPr>
          <p:nvPr/>
        </p:nvPicPr>
        <p:blipFill>
          <a:blip r:embed="rId2"/>
          <a:stretch>
            <a:fillRect/>
          </a:stretch>
        </p:blipFill>
        <p:spPr>
          <a:xfrm>
            <a:off x="1092200" y="1006304"/>
            <a:ext cx="5981699" cy="5792335"/>
          </a:xfrm>
          <a:prstGeom prst="rect">
            <a:avLst/>
          </a:prstGeom>
        </p:spPr>
      </p:pic>
      <p:sp>
        <p:nvSpPr>
          <p:cNvPr id="6" name="Textfeld 5">
            <a:extLst>
              <a:ext uri="{FF2B5EF4-FFF2-40B4-BE49-F238E27FC236}">
                <a16:creationId xmlns:a16="http://schemas.microsoft.com/office/drawing/2014/main" id="{CB8CF838-E173-86BD-A00A-1B1F93AEA2FF}"/>
              </a:ext>
            </a:extLst>
          </p:cNvPr>
          <p:cNvSpPr txBox="1"/>
          <p:nvPr/>
        </p:nvSpPr>
        <p:spPr>
          <a:xfrm>
            <a:off x="6299735" y="1713167"/>
            <a:ext cx="2387065" cy="461665"/>
          </a:xfrm>
          <a:prstGeom prst="rect">
            <a:avLst/>
          </a:prstGeom>
          <a:solidFill>
            <a:schemeClr val="accent1">
              <a:lumMod val="20000"/>
              <a:lumOff val="80000"/>
            </a:schemeClr>
          </a:solidFill>
          <a:ln w="38100">
            <a:solidFill>
              <a:schemeClr val="accent2">
                <a:lumMod val="75000"/>
              </a:schemeClr>
            </a:solidFill>
          </a:ln>
        </p:spPr>
        <p:txBody>
          <a:bodyPr wrap="square" rtlCol="0">
            <a:spAutoFit/>
          </a:bodyPr>
          <a:lstStyle/>
          <a:p>
            <a:r>
              <a:rPr lang="de-DE" sz="2400" dirty="0"/>
              <a:t>Leuko 17.3G/l</a:t>
            </a:r>
            <a:endParaRPr lang="de-AT" sz="2400" dirty="0"/>
          </a:p>
        </p:txBody>
      </p:sp>
      <p:sp>
        <p:nvSpPr>
          <p:cNvPr id="7" name="Textfeld 6">
            <a:extLst>
              <a:ext uri="{FF2B5EF4-FFF2-40B4-BE49-F238E27FC236}">
                <a16:creationId xmlns:a16="http://schemas.microsoft.com/office/drawing/2014/main" id="{8C2B0FBC-B34C-0225-31B8-CFD4288D52C5}"/>
              </a:ext>
            </a:extLst>
          </p:cNvPr>
          <p:cNvSpPr txBox="1"/>
          <p:nvPr/>
        </p:nvSpPr>
        <p:spPr>
          <a:xfrm>
            <a:off x="6299953" y="2344736"/>
            <a:ext cx="2387065" cy="461665"/>
          </a:xfrm>
          <a:prstGeom prst="rect">
            <a:avLst/>
          </a:prstGeom>
          <a:solidFill>
            <a:schemeClr val="accent1">
              <a:lumMod val="20000"/>
              <a:lumOff val="80000"/>
            </a:schemeClr>
          </a:solidFill>
          <a:ln w="38100">
            <a:solidFill>
              <a:schemeClr val="accent2">
                <a:lumMod val="75000"/>
              </a:schemeClr>
            </a:solidFill>
          </a:ln>
        </p:spPr>
        <p:txBody>
          <a:bodyPr wrap="square" rtlCol="0">
            <a:spAutoFit/>
          </a:bodyPr>
          <a:lstStyle/>
          <a:p>
            <a:r>
              <a:rPr lang="de-DE" sz="2400" dirty="0"/>
              <a:t>CRP 362 mg/l</a:t>
            </a:r>
            <a:endParaRPr lang="de-AT" sz="2400" dirty="0"/>
          </a:p>
        </p:txBody>
      </p:sp>
      <p:sp>
        <p:nvSpPr>
          <p:cNvPr id="8" name="Ellipse 7">
            <a:extLst>
              <a:ext uri="{FF2B5EF4-FFF2-40B4-BE49-F238E27FC236}">
                <a16:creationId xmlns:a16="http://schemas.microsoft.com/office/drawing/2014/main" id="{CEE43101-FB31-CB99-8606-D004C949FBF4}"/>
              </a:ext>
            </a:extLst>
          </p:cNvPr>
          <p:cNvSpPr/>
          <p:nvPr/>
        </p:nvSpPr>
        <p:spPr>
          <a:xfrm>
            <a:off x="4914901" y="2148945"/>
            <a:ext cx="1625599" cy="2534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3801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2F3229D-DE7A-39C9-552D-71787475DBFD}"/>
              </a:ext>
            </a:extLst>
          </p:cNvPr>
          <p:cNvPicPr>
            <a:picLocks noChangeAspect="1"/>
          </p:cNvPicPr>
          <p:nvPr/>
        </p:nvPicPr>
        <p:blipFill>
          <a:blip r:embed="rId2"/>
          <a:stretch>
            <a:fillRect/>
          </a:stretch>
        </p:blipFill>
        <p:spPr>
          <a:xfrm>
            <a:off x="2698750" y="301608"/>
            <a:ext cx="6024573" cy="6384920"/>
          </a:xfrm>
          <a:prstGeom prst="rect">
            <a:avLst/>
          </a:prstGeom>
        </p:spPr>
      </p:pic>
      <p:sp>
        <p:nvSpPr>
          <p:cNvPr id="7" name="Textfeld 6">
            <a:extLst>
              <a:ext uri="{FF2B5EF4-FFF2-40B4-BE49-F238E27FC236}">
                <a16:creationId xmlns:a16="http://schemas.microsoft.com/office/drawing/2014/main" id="{34C97FD4-1499-4AF8-3DC0-3F7500EC6E8D}"/>
              </a:ext>
            </a:extLst>
          </p:cNvPr>
          <p:cNvSpPr txBox="1"/>
          <p:nvPr/>
        </p:nvSpPr>
        <p:spPr>
          <a:xfrm>
            <a:off x="144001" y="6216163"/>
            <a:ext cx="2217666" cy="461665"/>
          </a:xfrm>
          <a:prstGeom prst="rect">
            <a:avLst/>
          </a:prstGeom>
          <a:solidFill>
            <a:schemeClr val="accent5">
              <a:lumMod val="20000"/>
              <a:lumOff val="80000"/>
            </a:schemeClr>
          </a:solidFill>
          <a:ln w="38100">
            <a:solidFill>
              <a:srgbClr val="00B050"/>
            </a:solidFill>
          </a:ln>
        </p:spPr>
        <p:txBody>
          <a:bodyPr wrap="square" rtlCol="0">
            <a:spAutoFit/>
          </a:bodyPr>
          <a:lstStyle/>
          <a:p>
            <a:r>
              <a:rPr lang="de-DE" sz="2400" dirty="0" err="1"/>
              <a:t>Unasyn</a:t>
            </a:r>
            <a:r>
              <a:rPr lang="de-DE" sz="2400" dirty="0"/>
              <a:t> 3x tgl.</a:t>
            </a:r>
            <a:endParaRPr lang="de-AT" sz="2400" dirty="0"/>
          </a:p>
        </p:txBody>
      </p:sp>
      <p:sp>
        <p:nvSpPr>
          <p:cNvPr id="8" name="Rechteck 7">
            <a:extLst>
              <a:ext uri="{FF2B5EF4-FFF2-40B4-BE49-F238E27FC236}">
                <a16:creationId xmlns:a16="http://schemas.microsoft.com/office/drawing/2014/main" id="{B89407BF-624F-8A60-DE63-3E8622AACEB5}"/>
              </a:ext>
            </a:extLst>
          </p:cNvPr>
          <p:cNvSpPr/>
          <p:nvPr/>
        </p:nvSpPr>
        <p:spPr>
          <a:xfrm>
            <a:off x="4583645" y="3911600"/>
            <a:ext cx="2108200"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a:extLst>
              <a:ext uri="{FF2B5EF4-FFF2-40B4-BE49-F238E27FC236}">
                <a16:creationId xmlns:a16="http://schemas.microsoft.com/office/drawing/2014/main" id="{E58D1FD2-5E3C-0EDC-7EB8-DC2A0AE8A00F}"/>
              </a:ext>
            </a:extLst>
          </p:cNvPr>
          <p:cNvSpPr txBox="1"/>
          <p:nvPr/>
        </p:nvSpPr>
        <p:spPr>
          <a:xfrm>
            <a:off x="2698749" y="5560367"/>
            <a:ext cx="6024573" cy="646331"/>
          </a:xfrm>
          <a:prstGeom prst="rect">
            <a:avLst/>
          </a:prstGeom>
          <a:noFill/>
          <a:ln w="38100">
            <a:solidFill>
              <a:srgbClr val="00B050"/>
            </a:solidFill>
          </a:ln>
        </p:spPr>
        <p:txBody>
          <a:bodyPr wrap="square" rtlCol="0">
            <a:spAutoFit/>
          </a:bodyPr>
          <a:lstStyle/>
          <a:p>
            <a:endParaRPr lang="de-AT" sz="900" dirty="0"/>
          </a:p>
          <a:p>
            <a:endParaRPr lang="de-AT" sz="900" dirty="0"/>
          </a:p>
          <a:p>
            <a:endParaRPr lang="de-AT" sz="900" dirty="0"/>
          </a:p>
          <a:p>
            <a:endParaRPr lang="de-AT" sz="900" dirty="0"/>
          </a:p>
        </p:txBody>
      </p:sp>
      <p:sp>
        <p:nvSpPr>
          <p:cNvPr id="11" name="Rechteck 10">
            <a:extLst>
              <a:ext uri="{FF2B5EF4-FFF2-40B4-BE49-F238E27FC236}">
                <a16:creationId xmlns:a16="http://schemas.microsoft.com/office/drawing/2014/main" id="{C672676D-10F6-FB88-7730-BAAB40F418C1}"/>
              </a:ext>
            </a:extLst>
          </p:cNvPr>
          <p:cNvSpPr/>
          <p:nvPr/>
        </p:nvSpPr>
        <p:spPr>
          <a:xfrm>
            <a:off x="144000" y="3867054"/>
            <a:ext cx="1816100" cy="571692"/>
          </a:xfrm>
          <a:prstGeom prst="rect">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tx1"/>
                </a:solidFill>
              </a:rPr>
              <a:t>Monitoring</a:t>
            </a:r>
            <a:endParaRPr lang="de-AT" dirty="0">
              <a:solidFill>
                <a:schemeClr val="tx1"/>
              </a:solidFill>
            </a:endParaRPr>
          </a:p>
        </p:txBody>
      </p:sp>
      <p:sp>
        <p:nvSpPr>
          <p:cNvPr id="13" name="Textfeld 12">
            <a:extLst>
              <a:ext uri="{FF2B5EF4-FFF2-40B4-BE49-F238E27FC236}">
                <a16:creationId xmlns:a16="http://schemas.microsoft.com/office/drawing/2014/main" id="{6F5694AC-0440-655D-4E68-28172423B9B0}"/>
              </a:ext>
            </a:extLst>
          </p:cNvPr>
          <p:cNvSpPr txBox="1"/>
          <p:nvPr/>
        </p:nvSpPr>
        <p:spPr>
          <a:xfrm>
            <a:off x="321800" y="301608"/>
            <a:ext cx="2178994" cy="523220"/>
          </a:xfrm>
          <a:prstGeom prst="rect">
            <a:avLst/>
          </a:prstGeom>
          <a:solidFill>
            <a:schemeClr val="tx2"/>
          </a:solidFill>
          <a:ln w="38100">
            <a:solidFill>
              <a:srgbClr val="0070C0"/>
            </a:solidFill>
          </a:ln>
        </p:spPr>
        <p:txBody>
          <a:bodyPr wrap="none" rtlCol="0">
            <a:spAutoFit/>
          </a:bodyPr>
          <a:lstStyle/>
          <a:p>
            <a:r>
              <a:rPr lang="de-DE" sz="2800" b="1" strike="noStrike" spc="-1" dirty="0">
                <a:solidFill>
                  <a:srgbClr val="2F5597"/>
                </a:solidFill>
                <a:latin typeface="Palatino Linotype"/>
                <a:ea typeface="Palatino Linotype"/>
              </a:rPr>
              <a:t>Fieberkurve</a:t>
            </a:r>
            <a:endParaRPr lang="de-AT" sz="2800" dirty="0"/>
          </a:p>
        </p:txBody>
      </p:sp>
      <p:sp>
        <p:nvSpPr>
          <p:cNvPr id="14" name="Rechteck 13">
            <a:extLst>
              <a:ext uri="{FF2B5EF4-FFF2-40B4-BE49-F238E27FC236}">
                <a16:creationId xmlns:a16="http://schemas.microsoft.com/office/drawing/2014/main" id="{E0368F45-FDA6-7C03-8A9B-16916075D993}"/>
              </a:ext>
            </a:extLst>
          </p:cNvPr>
          <p:cNvSpPr/>
          <p:nvPr/>
        </p:nvSpPr>
        <p:spPr>
          <a:xfrm>
            <a:off x="4660367" y="1104900"/>
            <a:ext cx="4062956" cy="5588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CE9A3B01-75C4-804B-7394-9B26B4E45D03}"/>
              </a:ext>
            </a:extLst>
          </p:cNvPr>
          <p:cNvSpPr/>
          <p:nvPr/>
        </p:nvSpPr>
        <p:spPr>
          <a:xfrm>
            <a:off x="420677" y="4610292"/>
            <a:ext cx="1816100" cy="571692"/>
          </a:xfrm>
          <a:prstGeom prst="rect">
            <a:avLst/>
          </a:prstGeom>
          <a:solidFill>
            <a:schemeClr val="accent4">
              <a:lumMod val="40000"/>
              <a:lumOff val="6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tx1"/>
                </a:solidFill>
              </a:rPr>
              <a:t>Infusion</a:t>
            </a:r>
            <a:endParaRPr lang="de-AT" dirty="0">
              <a:solidFill>
                <a:schemeClr val="tx1"/>
              </a:solidFill>
            </a:endParaRPr>
          </a:p>
        </p:txBody>
      </p:sp>
      <p:sp>
        <p:nvSpPr>
          <p:cNvPr id="6" name="Rechteck 5">
            <a:extLst>
              <a:ext uri="{FF2B5EF4-FFF2-40B4-BE49-F238E27FC236}">
                <a16:creationId xmlns:a16="http://schemas.microsoft.com/office/drawing/2014/main" id="{B56E8769-599D-A95E-7C1E-026FB5127D02}"/>
              </a:ext>
            </a:extLst>
          </p:cNvPr>
          <p:cNvSpPr/>
          <p:nvPr/>
        </p:nvSpPr>
        <p:spPr>
          <a:xfrm>
            <a:off x="420677" y="5286440"/>
            <a:ext cx="1816100" cy="571692"/>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tx1"/>
                </a:solidFill>
              </a:rPr>
              <a:t>Cortison</a:t>
            </a:r>
            <a:endParaRPr lang="de-AT" dirty="0">
              <a:solidFill>
                <a:schemeClr val="tx1"/>
              </a:solidFill>
            </a:endParaRPr>
          </a:p>
        </p:txBody>
      </p:sp>
      <p:sp>
        <p:nvSpPr>
          <p:cNvPr id="9" name="Rechteck 8">
            <a:extLst>
              <a:ext uri="{FF2B5EF4-FFF2-40B4-BE49-F238E27FC236}">
                <a16:creationId xmlns:a16="http://schemas.microsoft.com/office/drawing/2014/main" id="{C2E0C95C-A8E5-B3FB-D4E2-CADD6DB315CA}"/>
              </a:ext>
            </a:extLst>
          </p:cNvPr>
          <p:cNvSpPr/>
          <p:nvPr/>
        </p:nvSpPr>
        <p:spPr>
          <a:xfrm>
            <a:off x="2698749" y="4959734"/>
            <a:ext cx="6024573" cy="2667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 dirty="0"/>
          </a:p>
        </p:txBody>
      </p:sp>
      <p:sp>
        <p:nvSpPr>
          <p:cNvPr id="12" name="Rechteck 11">
            <a:extLst>
              <a:ext uri="{FF2B5EF4-FFF2-40B4-BE49-F238E27FC236}">
                <a16:creationId xmlns:a16="http://schemas.microsoft.com/office/drawing/2014/main" id="{59790A65-113F-E559-E727-319BA0CBADA7}"/>
              </a:ext>
            </a:extLst>
          </p:cNvPr>
          <p:cNvSpPr/>
          <p:nvPr/>
        </p:nvSpPr>
        <p:spPr>
          <a:xfrm>
            <a:off x="2698750" y="5275001"/>
            <a:ext cx="6024573" cy="266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600" dirty="0"/>
          </a:p>
        </p:txBody>
      </p:sp>
    </p:spTree>
    <p:extLst>
      <p:ext uri="{BB962C8B-B14F-4D97-AF65-F5344CB8AC3E}">
        <p14:creationId xmlns:p14="http://schemas.microsoft.com/office/powerpoint/2010/main" val="37870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5" grpId="0" animBg="1"/>
      <p:bldP spid="6"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Überwachungsblatt</a:t>
            </a:r>
            <a:endParaRPr lang="de-DE" sz="3300" b="0" strike="noStrike" spc="-1" dirty="0">
              <a:solidFill>
                <a:srgbClr val="000000"/>
              </a:solidFill>
              <a:latin typeface="Calibri"/>
            </a:endParaRPr>
          </a:p>
        </p:txBody>
      </p:sp>
      <p:sp>
        <p:nvSpPr>
          <p:cNvPr id="5" name="TextShape 2">
            <a:extLst>
              <a:ext uri="{FF2B5EF4-FFF2-40B4-BE49-F238E27FC236}">
                <a16:creationId xmlns:a16="http://schemas.microsoft.com/office/drawing/2014/main" id="{75DB36B0-F545-0849-B2A2-3628E32E4C36}"/>
              </a:ext>
            </a:extLst>
          </p:cNvPr>
          <p:cNvSpPr txBox="1"/>
          <p:nvPr/>
        </p:nvSpPr>
        <p:spPr>
          <a:xfrm>
            <a:off x="457200" y="1944000"/>
            <a:ext cx="8542800" cy="4752000"/>
          </a:xfrm>
          <a:prstGeom prst="rect">
            <a:avLst/>
          </a:prstGeom>
          <a:noFill/>
          <a:ln>
            <a:noFill/>
          </a:ln>
        </p:spPr>
        <p:txBody>
          <a:bodyPr>
            <a:normAutofit/>
          </a:bodyPr>
          <a:lstStyle/>
          <a:p>
            <a:pPr>
              <a:lnSpc>
                <a:spcPct val="100000"/>
              </a:lnSpc>
              <a:spcAft>
                <a:spcPts val="1417"/>
              </a:spcAft>
            </a:pPr>
            <a:endParaRPr lang="de-DE" sz="2000" b="0" strike="noStrike" spc="-1" dirty="0">
              <a:solidFill>
                <a:srgbClr val="000000"/>
              </a:solidFill>
              <a:latin typeface="Calibri"/>
            </a:endParaRPr>
          </a:p>
        </p:txBody>
      </p:sp>
      <p:pic>
        <p:nvPicPr>
          <p:cNvPr id="6" name="Grafik 5">
            <a:extLst>
              <a:ext uri="{FF2B5EF4-FFF2-40B4-BE49-F238E27FC236}">
                <a16:creationId xmlns:a16="http://schemas.microsoft.com/office/drawing/2014/main" id="{55B3B51E-0A5B-0FE7-6C6D-D7FE70846F5E}"/>
              </a:ext>
            </a:extLst>
          </p:cNvPr>
          <p:cNvPicPr>
            <a:picLocks noChangeAspect="1"/>
          </p:cNvPicPr>
          <p:nvPr/>
        </p:nvPicPr>
        <p:blipFill>
          <a:blip r:embed="rId2"/>
          <a:stretch>
            <a:fillRect/>
          </a:stretch>
        </p:blipFill>
        <p:spPr>
          <a:xfrm>
            <a:off x="187615" y="1684874"/>
            <a:ext cx="8768767" cy="4963236"/>
          </a:xfrm>
          <a:prstGeom prst="rect">
            <a:avLst/>
          </a:prstGeom>
        </p:spPr>
      </p:pic>
      <p:pic>
        <p:nvPicPr>
          <p:cNvPr id="8" name="Grafik 7">
            <a:extLst>
              <a:ext uri="{FF2B5EF4-FFF2-40B4-BE49-F238E27FC236}">
                <a16:creationId xmlns:a16="http://schemas.microsoft.com/office/drawing/2014/main" id="{4FDE4A34-8378-C244-AF6B-A15956DF6EB7}"/>
              </a:ext>
            </a:extLst>
          </p:cNvPr>
          <p:cNvPicPr>
            <a:picLocks noChangeAspect="1"/>
          </p:cNvPicPr>
          <p:nvPr/>
        </p:nvPicPr>
        <p:blipFill>
          <a:blip r:embed="rId3"/>
          <a:stretch>
            <a:fillRect/>
          </a:stretch>
        </p:blipFill>
        <p:spPr>
          <a:xfrm>
            <a:off x="187615" y="1715327"/>
            <a:ext cx="8629485" cy="4932784"/>
          </a:xfrm>
          <a:prstGeom prst="rect">
            <a:avLst/>
          </a:prstGeom>
        </p:spPr>
      </p:pic>
      <p:pic>
        <p:nvPicPr>
          <p:cNvPr id="10" name="Grafik 9">
            <a:extLst>
              <a:ext uri="{FF2B5EF4-FFF2-40B4-BE49-F238E27FC236}">
                <a16:creationId xmlns:a16="http://schemas.microsoft.com/office/drawing/2014/main" id="{F4250F77-927B-037D-C1C7-44FF947DDF76}"/>
              </a:ext>
            </a:extLst>
          </p:cNvPr>
          <p:cNvPicPr>
            <a:picLocks noChangeAspect="1"/>
          </p:cNvPicPr>
          <p:nvPr/>
        </p:nvPicPr>
        <p:blipFill>
          <a:blip r:embed="rId4"/>
          <a:stretch>
            <a:fillRect/>
          </a:stretch>
        </p:blipFill>
        <p:spPr>
          <a:xfrm>
            <a:off x="187614" y="1694880"/>
            <a:ext cx="8629485" cy="4987092"/>
          </a:xfrm>
          <a:prstGeom prst="rect">
            <a:avLst/>
          </a:prstGeom>
        </p:spPr>
      </p:pic>
      <p:pic>
        <p:nvPicPr>
          <p:cNvPr id="12" name="Grafik 11">
            <a:extLst>
              <a:ext uri="{FF2B5EF4-FFF2-40B4-BE49-F238E27FC236}">
                <a16:creationId xmlns:a16="http://schemas.microsoft.com/office/drawing/2014/main" id="{F628D0D5-A3A0-5824-B78F-4F3BDBC5AE26}"/>
              </a:ext>
            </a:extLst>
          </p:cNvPr>
          <p:cNvPicPr>
            <a:picLocks noChangeAspect="1"/>
          </p:cNvPicPr>
          <p:nvPr/>
        </p:nvPicPr>
        <p:blipFill>
          <a:blip r:embed="rId5"/>
          <a:stretch>
            <a:fillRect/>
          </a:stretch>
        </p:blipFill>
        <p:spPr>
          <a:xfrm>
            <a:off x="187614" y="1701299"/>
            <a:ext cx="8768767" cy="4956817"/>
          </a:xfrm>
          <a:prstGeom prst="rect">
            <a:avLst/>
          </a:prstGeom>
        </p:spPr>
      </p:pic>
    </p:spTree>
    <p:extLst>
      <p:ext uri="{BB962C8B-B14F-4D97-AF65-F5344CB8AC3E}">
        <p14:creationId xmlns:p14="http://schemas.microsoft.com/office/powerpoint/2010/main" val="360456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Häufigste Komplikation – Parapneumonischer Erguss</a:t>
            </a:r>
            <a:endParaRPr lang="de-DE" sz="3300" b="0" strike="noStrike" spc="-1" dirty="0">
              <a:solidFill>
                <a:srgbClr val="000000"/>
              </a:solidFill>
              <a:latin typeface="Calibri"/>
            </a:endParaRPr>
          </a:p>
        </p:txBody>
      </p:sp>
      <p:pic>
        <p:nvPicPr>
          <p:cNvPr id="3" name="Grafik 2">
            <a:extLst>
              <a:ext uri="{FF2B5EF4-FFF2-40B4-BE49-F238E27FC236}">
                <a16:creationId xmlns:a16="http://schemas.microsoft.com/office/drawing/2014/main" id="{494B5C71-74F2-7F28-5AD4-7D4D25F0D870}"/>
              </a:ext>
            </a:extLst>
          </p:cNvPr>
          <p:cNvPicPr>
            <a:picLocks noChangeAspect="1"/>
          </p:cNvPicPr>
          <p:nvPr/>
        </p:nvPicPr>
        <p:blipFill>
          <a:blip r:embed="rId2"/>
          <a:stretch>
            <a:fillRect/>
          </a:stretch>
        </p:blipFill>
        <p:spPr>
          <a:xfrm>
            <a:off x="933403" y="2476490"/>
            <a:ext cx="2768742" cy="580856"/>
          </a:xfrm>
          <a:prstGeom prst="rect">
            <a:avLst/>
          </a:prstGeom>
        </p:spPr>
      </p:pic>
      <p:sp>
        <p:nvSpPr>
          <p:cNvPr id="6" name="Textfeld 5">
            <a:extLst>
              <a:ext uri="{FF2B5EF4-FFF2-40B4-BE49-F238E27FC236}">
                <a16:creationId xmlns:a16="http://schemas.microsoft.com/office/drawing/2014/main" id="{13BD2A3B-6045-0D20-B75F-DA35E2FB9056}"/>
              </a:ext>
            </a:extLst>
          </p:cNvPr>
          <p:cNvSpPr txBox="1"/>
          <p:nvPr/>
        </p:nvSpPr>
        <p:spPr>
          <a:xfrm>
            <a:off x="6682967" y="2472572"/>
            <a:ext cx="1527630" cy="584774"/>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23.10.</a:t>
            </a:r>
            <a:endParaRPr lang="de-AT" dirty="0"/>
          </a:p>
        </p:txBody>
      </p:sp>
      <p:pic>
        <p:nvPicPr>
          <p:cNvPr id="8" name="Grafik 7">
            <a:extLst>
              <a:ext uri="{FF2B5EF4-FFF2-40B4-BE49-F238E27FC236}">
                <a16:creationId xmlns:a16="http://schemas.microsoft.com/office/drawing/2014/main" id="{9F3CF75B-E191-BCCE-BA35-0BA3373378FE}"/>
              </a:ext>
            </a:extLst>
          </p:cNvPr>
          <p:cNvPicPr>
            <a:picLocks noChangeAspect="1"/>
          </p:cNvPicPr>
          <p:nvPr/>
        </p:nvPicPr>
        <p:blipFill>
          <a:blip r:embed="rId3"/>
          <a:stretch>
            <a:fillRect/>
          </a:stretch>
        </p:blipFill>
        <p:spPr>
          <a:xfrm>
            <a:off x="933403" y="3206738"/>
            <a:ext cx="5235168" cy="771499"/>
          </a:xfrm>
          <a:prstGeom prst="rect">
            <a:avLst/>
          </a:prstGeom>
        </p:spPr>
      </p:pic>
      <p:sp>
        <p:nvSpPr>
          <p:cNvPr id="9" name="Textfeld 8">
            <a:extLst>
              <a:ext uri="{FF2B5EF4-FFF2-40B4-BE49-F238E27FC236}">
                <a16:creationId xmlns:a16="http://schemas.microsoft.com/office/drawing/2014/main" id="{EFC2BD88-0196-B18F-FA94-DD13868495F2}"/>
              </a:ext>
            </a:extLst>
          </p:cNvPr>
          <p:cNvSpPr txBox="1"/>
          <p:nvPr/>
        </p:nvSpPr>
        <p:spPr>
          <a:xfrm>
            <a:off x="6682967" y="3300100"/>
            <a:ext cx="1527630" cy="584774"/>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24.10.</a:t>
            </a:r>
            <a:endParaRPr lang="de-AT" dirty="0"/>
          </a:p>
        </p:txBody>
      </p:sp>
      <p:pic>
        <p:nvPicPr>
          <p:cNvPr id="11" name="Grafik 10">
            <a:extLst>
              <a:ext uri="{FF2B5EF4-FFF2-40B4-BE49-F238E27FC236}">
                <a16:creationId xmlns:a16="http://schemas.microsoft.com/office/drawing/2014/main" id="{7B6686A3-46FB-DC92-92AB-B80A7E2EB871}"/>
              </a:ext>
            </a:extLst>
          </p:cNvPr>
          <p:cNvPicPr>
            <a:picLocks noChangeAspect="1"/>
          </p:cNvPicPr>
          <p:nvPr/>
        </p:nvPicPr>
        <p:blipFill>
          <a:blip r:embed="rId4"/>
          <a:stretch>
            <a:fillRect/>
          </a:stretch>
        </p:blipFill>
        <p:spPr>
          <a:xfrm>
            <a:off x="933402" y="4151856"/>
            <a:ext cx="5347681" cy="711389"/>
          </a:xfrm>
          <a:prstGeom prst="rect">
            <a:avLst/>
          </a:prstGeom>
        </p:spPr>
      </p:pic>
      <p:sp>
        <p:nvSpPr>
          <p:cNvPr id="12" name="Textfeld 11">
            <a:extLst>
              <a:ext uri="{FF2B5EF4-FFF2-40B4-BE49-F238E27FC236}">
                <a16:creationId xmlns:a16="http://schemas.microsoft.com/office/drawing/2014/main" id="{2B16070E-A0D1-AF90-10DF-C13E097DFA6B}"/>
              </a:ext>
            </a:extLst>
          </p:cNvPr>
          <p:cNvSpPr txBox="1"/>
          <p:nvPr/>
        </p:nvSpPr>
        <p:spPr>
          <a:xfrm>
            <a:off x="6682967" y="4215163"/>
            <a:ext cx="1527630" cy="584774"/>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27.10.</a:t>
            </a:r>
            <a:endParaRPr lang="de-AT" dirty="0"/>
          </a:p>
        </p:txBody>
      </p:sp>
      <p:pic>
        <p:nvPicPr>
          <p:cNvPr id="14" name="Grafik 13">
            <a:extLst>
              <a:ext uri="{FF2B5EF4-FFF2-40B4-BE49-F238E27FC236}">
                <a16:creationId xmlns:a16="http://schemas.microsoft.com/office/drawing/2014/main" id="{4295063D-E687-A4AD-E9CE-66C117B0C0C5}"/>
              </a:ext>
            </a:extLst>
          </p:cNvPr>
          <p:cNvPicPr>
            <a:picLocks noChangeAspect="1"/>
          </p:cNvPicPr>
          <p:nvPr/>
        </p:nvPicPr>
        <p:blipFill>
          <a:blip r:embed="rId5"/>
          <a:stretch>
            <a:fillRect/>
          </a:stretch>
        </p:blipFill>
        <p:spPr>
          <a:xfrm>
            <a:off x="933402" y="5010340"/>
            <a:ext cx="5605280" cy="584774"/>
          </a:xfrm>
          <a:prstGeom prst="rect">
            <a:avLst/>
          </a:prstGeom>
        </p:spPr>
      </p:pic>
      <p:sp>
        <p:nvSpPr>
          <p:cNvPr id="15" name="Textfeld 14">
            <a:extLst>
              <a:ext uri="{FF2B5EF4-FFF2-40B4-BE49-F238E27FC236}">
                <a16:creationId xmlns:a16="http://schemas.microsoft.com/office/drawing/2014/main" id="{D1850BC7-9CF4-88EB-D8DD-C5DDBB5B624C}"/>
              </a:ext>
            </a:extLst>
          </p:cNvPr>
          <p:cNvSpPr txBox="1"/>
          <p:nvPr/>
        </p:nvSpPr>
        <p:spPr>
          <a:xfrm>
            <a:off x="6682967" y="5010340"/>
            <a:ext cx="1527630" cy="584774"/>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28.10.</a:t>
            </a:r>
            <a:endParaRPr lang="de-AT" dirty="0"/>
          </a:p>
        </p:txBody>
      </p:sp>
      <p:cxnSp>
        <p:nvCxnSpPr>
          <p:cNvPr id="16" name="Gerader Verbinder 15">
            <a:extLst>
              <a:ext uri="{FF2B5EF4-FFF2-40B4-BE49-F238E27FC236}">
                <a16:creationId xmlns:a16="http://schemas.microsoft.com/office/drawing/2014/main" id="{2A3BCE79-277C-98A1-2715-0201B54B66C6}"/>
              </a:ext>
            </a:extLst>
          </p:cNvPr>
          <p:cNvCxnSpPr>
            <a:cxnSpLocks/>
          </p:cNvCxnSpPr>
          <p:nvPr/>
        </p:nvCxnSpPr>
        <p:spPr>
          <a:xfrm>
            <a:off x="933403" y="3006546"/>
            <a:ext cx="36199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08DEC68-9103-2A2E-6CE6-7CF11B049C35}"/>
              </a:ext>
            </a:extLst>
          </p:cNvPr>
          <p:cNvCxnSpPr>
            <a:cxnSpLocks/>
          </p:cNvCxnSpPr>
          <p:nvPr/>
        </p:nvCxnSpPr>
        <p:spPr>
          <a:xfrm>
            <a:off x="1333500" y="3843420"/>
            <a:ext cx="36199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440C8698-1BC8-49B2-AF3F-05377A1CE95B}"/>
              </a:ext>
            </a:extLst>
          </p:cNvPr>
          <p:cNvCxnSpPr>
            <a:cxnSpLocks/>
          </p:cNvCxnSpPr>
          <p:nvPr/>
        </p:nvCxnSpPr>
        <p:spPr>
          <a:xfrm>
            <a:off x="4483100" y="4618120"/>
            <a:ext cx="109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F7474C0-6523-20E3-CDFF-2368BCE0B63D}"/>
              </a:ext>
            </a:extLst>
          </p:cNvPr>
          <p:cNvCxnSpPr>
            <a:cxnSpLocks/>
          </p:cNvCxnSpPr>
          <p:nvPr/>
        </p:nvCxnSpPr>
        <p:spPr>
          <a:xfrm>
            <a:off x="3664045" y="5539634"/>
            <a:ext cx="1092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Laborparameter – Verlauf</a:t>
            </a:r>
            <a:endParaRPr lang="de-DE" sz="3300" b="0" strike="noStrike" spc="-1" dirty="0">
              <a:solidFill>
                <a:srgbClr val="000000"/>
              </a:solidFill>
              <a:latin typeface="Calibri"/>
            </a:endParaRPr>
          </a:p>
        </p:txBody>
      </p:sp>
      <p:sp>
        <p:nvSpPr>
          <p:cNvPr id="5" name="TextShape 2">
            <a:extLst>
              <a:ext uri="{FF2B5EF4-FFF2-40B4-BE49-F238E27FC236}">
                <a16:creationId xmlns:a16="http://schemas.microsoft.com/office/drawing/2014/main" id="{75DB36B0-F545-0849-B2A2-3628E32E4C36}"/>
              </a:ext>
            </a:extLst>
          </p:cNvPr>
          <p:cNvSpPr txBox="1"/>
          <p:nvPr/>
        </p:nvSpPr>
        <p:spPr>
          <a:xfrm>
            <a:off x="457200" y="1944000"/>
            <a:ext cx="8542800" cy="4752000"/>
          </a:xfrm>
          <a:prstGeom prst="rect">
            <a:avLst/>
          </a:prstGeom>
          <a:noFill/>
          <a:ln>
            <a:noFill/>
          </a:ln>
        </p:spPr>
        <p:txBody>
          <a:bodyPr>
            <a:normAutofit/>
          </a:bodyPr>
          <a:lstStyle/>
          <a:p>
            <a:pPr>
              <a:lnSpc>
                <a:spcPct val="100000"/>
              </a:lnSpc>
              <a:spcAft>
                <a:spcPts val="1417"/>
              </a:spcAft>
            </a:pPr>
            <a:endParaRPr lang="de-DE" sz="2000" b="0" strike="noStrike" spc="-1" dirty="0">
              <a:solidFill>
                <a:srgbClr val="000000"/>
              </a:solidFill>
              <a:latin typeface="Calibri"/>
            </a:endParaRPr>
          </a:p>
        </p:txBody>
      </p:sp>
      <p:sp>
        <p:nvSpPr>
          <p:cNvPr id="2" name="TextShape 2">
            <a:extLst>
              <a:ext uri="{FF2B5EF4-FFF2-40B4-BE49-F238E27FC236}">
                <a16:creationId xmlns:a16="http://schemas.microsoft.com/office/drawing/2014/main" id="{461E165A-3F54-D28D-1374-C5D6D4553575}"/>
              </a:ext>
            </a:extLst>
          </p:cNvPr>
          <p:cNvSpPr txBox="1"/>
          <p:nvPr/>
        </p:nvSpPr>
        <p:spPr>
          <a:xfrm>
            <a:off x="457200" y="1944000"/>
            <a:ext cx="8542800" cy="4752000"/>
          </a:xfrm>
          <a:prstGeom prst="rect">
            <a:avLst/>
          </a:prstGeom>
          <a:noFill/>
          <a:ln>
            <a:noFill/>
          </a:ln>
        </p:spPr>
        <p:txBody>
          <a:bodyPr>
            <a:normAutofit/>
          </a:bodyPr>
          <a:lstStyle/>
          <a:p>
            <a:pPr>
              <a:lnSpc>
                <a:spcPct val="100000"/>
              </a:lnSpc>
              <a:spcAft>
                <a:spcPts val="1417"/>
              </a:spcAft>
            </a:pPr>
            <a:endParaRPr lang="de-DE" sz="2000" b="0" strike="noStrike" spc="-1" dirty="0">
              <a:solidFill>
                <a:srgbClr val="000000"/>
              </a:solidFill>
              <a:latin typeface="Calibri"/>
            </a:endParaRPr>
          </a:p>
        </p:txBody>
      </p:sp>
      <p:cxnSp>
        <p:nvCxnSpPr>
          <p:cNvPr id="3" name="Gerade Verbindung mit Pfeil 2">
            <a:extLst>
              <a:ext uri="{FF2B5EF4-FFF2-40B4-BE49-F238E27FC236}">
                <a16:creationId xmlns:a16="http://schemas.microsoft.com/office/drawing/2014/main" id="{BD0DCB13-875C-34B3-0658-6E872CEA59DF}"/>
              </a:ext>
            </a:extLst>
          </p:cNvPr>
          <p:cNvCxnSpPr>
            <a:cxnSpLocks/>
          </p:cNvCxnSpPr>
          <p:nvPr/>
        </p:nvCxnSpPr>
        <p:spPr>
          <a:xfrm flipH="1" flipV="1">
            <a:off x="3352800" y="5549900"/>
            <a:ext cx="660400" cy="58420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60698DE9-07E6-9075-7AD9-86F063CCCB1C}"/>
              </a:ext>
            </a:extLst>
          </p:cNvPr>
          <p:cNvSpPr/>
          <p:nvPr/>
        </p:nvSpPr>
        <p:spPr>
          <a:xfrm>
            <a:off x="2988700" y="5145017"/>
            <a:ext cx="3479800" cy="1279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0" name="Gerader Verbinder 9">
            <a:extLst>
              <a:ext uri="{FF2B5EF4-FFF2-40B4-BE49-F238E27FC236}">
                <a16:creationId xmlns:a16="http://schemas.microsoft.com/office/drawing/2014/main" id="{2AD83A9F-8844-E49A-4C6E-245D35A66CFD}"/>
              </a:ext>
            </a:extLst>
          </p:cNvPr>
          <p:cNvCxnSpPr/>
          <p:nvPr/>
        </p:nvCxnSpPr>
        <p:spPr>
          <a:xfrm flipV="1">
            <a:off x="4013200" y="5435600"/>
            <a:ext cx="2032000" cy="698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7FAC48BB-237E-8736-BC3E-66133C07959C}"/>
              </a:ext>
            </a:extLst>
          </p:cNvPr>
          <p:cNvPicPr>
            <a:picLocks noChangeAspect="1"/>
          </p:cNvPicPr>
          <p:nvPr/>
        </p:nvPicPr>
        <p:blipFill>
          <a:blip r:embed="rId2"/>
          <a:stretch>
            <a:fillRect/>
          </a:stretch>
        </p:blipFill>
        <p:spPr>
          <a:xfrm>
            <a:off x="1006367" y="1987179"/>
            <a:ext cx="7426433" cy="2141157"/>
          </a:xfrm>
          <a:prstGeom prst="rect">
            <a:avLst/>
          </a:prstGeom>
        </p:spPr>
      </p:pic>
      <p:pic>
        <p:nvPicPr>
          <p:cNvPr id="14" name="Grafik 13">
            <a:extLst>
              <a:ext uri="{FF2B5EF4-FFF2-40B4-BE49-F238E27FC236}">
                <a16:creationId xmlns:a16="http://schemas.microsoft.com/office/drawing/2014/main" id="{C9E2C7CC-E2D5-3AE3-35AB-1513C34B43C4}"/>
              </a:ext>
            </a:extLst>
          </p:cNvPr>
          <p:cNvPicPr>
            <a:picLocks noChangeAspect="1"/>
          </p:cNvPicPr>
          <p:nvPr/>
        </p:nvPicPr>
        <p:blipFill>
          <a:blip r:embed="rId3"/>
          <a:stretch>
            <a:fillRect/>
          </a:stretch>
        </p:blipFill>
        <p:spPr>
          <a:xfrm>
            <a:off x="1006367" y="4242636"/>
            <a:ext cx="7426433" cy="654610"/>
          </a:xfrm>
          <a:prstGeom prst="rect">
            <a:avLst/>
          </a:prstGeom>
        </p:spPr>
      </p:pic>
    </p:spTree>
    <p:extLst>
      <p:ext uri="{BB962C8B-B14F-4D97-AF65-F5344CB8AC3E}">
        <p14:creationId xmlns:p14="http://schemas.microsoft.com/office/powerpoint/2010/main" val="380698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0ED8622-91A6-D082-6029-569E58925BD1}"/>
              </a:ext>
            </a:extLst>
          </p:cNvPr>
          <p:cNvPicPr>
            <a:picLocks noChangeAspect="1"/>
          </p:cNvPicPr>
          <p:nvPr/>
        </p:nvPicPr>
        <p:blipFill>
          <a:blip r:embed="rId2"/>
          <a:stretch>
            <a:fillRect/>
          </a:stretch>
        </p:blipFill>
        <p:spPr>
          <a:xfrm>
            <a:off x="1780236" y="278957"/>
            <a:ext cx="5661964" cy="6214004"/>
          </a:xfrm>
          <a:prstGeom prst="rect">
            <a:avLst/>
          </a:prstGeom>
        </p:spPr>
      </p:pic>
    </p:spTree>
    <p:extLst>
      <p:ext uri="{BB962C8B-B14F-4D97-AF65-F5344CB8AC3E}">
        <p14:creationId xmlns:p14="http://schemas.microsoft.com/office/powerpoint/2010/main" val="47423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4E021-AA80-C26C-3E26-0F7C1E77F158}"/>
              </a:ext>
            </a:extLst>
          </p:cNvPr>
          <p:cNvSpPr>
            <a:spLocks noGrp="1"/>
          </p:cNvSpPr>
          <p:nvPr>
            <p:ph type="title"/>
          </p:nvPr>
        </p:nvSpPr>
        <p:spPr/>
        <p:txBody>
          <a:bodyPr/>
          <a:lstStyle/>
          <a:p>
            <a:pPr>
              <a:lnSpc>
                <a:spcPts val="4300"/>
              </a:lnSpc>
            </a:pPr>
            <a:r>
              <a:rPr lang="de-DE" sz="4400" b="1" strike="noStrike" spc="-1" dirty="0">
                <a:solidFill>
                  <a:srgbClr val="1E5492"/>
                </a:solidFill>
                <a:latin typeface="Palatino Linotype"/>
                <a:ea typeface="Palatino Linotype"/>
              </a:rPr>
              <a:t>Take Home Message</a:t>
            </a:r>
            <a:endParaRPr lang="de-DE" sz="4400" b="0" strike="noStrike" spc="-1" dirty="0">
              <a:solidFill>
                <a:srgbClr val="1E5492"/>
              </a:solidFill>
              <a:latin typeface="Calibri"/>
            </a:endParaRPr>
          </a:p>
        </p:txBody>
      </p:sp>
      <p:sp>
        <p:nvSpPr>
          <p:cNvPr id="3" name="Untertitel 2">
            <a:extLst>
              <a:ext uri="{FF2B5EF4-FFF2-40B4-BE49-F238E27FC236}">
                <a16:creationId xmlns:a16="http://schemas.microsoft.com/office/drawing/2014/main" id="{CCBE3B79-F09D-A1C0-75A7-555266D9FF16}"/>
              </a:ext>
            </a:extLst>
          </p:cNvPr>
          <p:cNvSpPr>
            <a:spLocks noGrp="1"/>
          </p:cNvSpPr>
          <p:nvPr>
            <p:ph type="subTitle"/>
          </p:nvPr>
        </p:nvSpPr>
        <p:spPr/>
        <p:txBody>
          <a:bodyPr>
            <a:normAutofit fontScale="55000" lnSpcReduction="20000"/>
          </a:bodyPr>
          <a:lstStyle/>
          <a:p>
            <a:r>
              <a:rPr lang="de-DE" sz="2800" b="1" strike="noStrike" spc="-1" dirty="0">
                <a:solidFill>
                  <a:srgbClr val="1E5492"/>
                </a:solidFill>
                <a:latin typeface="Palatino Linotype"/>
                <a:ea typeface="Palatino Linotype"/>
              </a:rPr>
              <a:t>Hohes Fieber über mehrer</a:t>
            </a:r>
            <a:r>
              <a:rPr lang="de-DE" b="1" spc="-1" dirty="0">
                <a:solidFill>
                  <a:srgbClr val="1E5492"/>
                </a:solidFill>
                <a:latin typeface="Palatino Linotype"/>
                <a:ea typeface="Palatino Linotype"/>
              </a:rPr>
              <a:t>e Tage – Labor und ggf. Bildgebung</a:t>
            </a:r>
          </a:p>
          <a:p>
            <a:endParaRPr lang="de-DE" b="1" spc="-1" dirty="0">
              <a:solidFill>
                <a:srgbClr val="1E5492"/>
              </a:solidFill>
              <a:latin typeface="Palatino Linotype"/>
              <a:ea typeface="Palatino Linotype"/>
            </a:endParaRPr>
          </a:p>
          <a:p>
            <a:r>
              <a:rPr lang="de-DE" b="1" spc="-1" dirty="0">
                <a:solidFill>
                  <a:srgbClr val="1E5492"/>
                </a:solidFill>
                <a:latin typeface="Palatino Linotype"/>
              </a:rPr>
              <a:t>Parapneumonischer Erguss als häufigste Komplikation der Pneumonie</a:t>
            </a:r>
            <a:endParaRPr lang="de-AT" dirty="0"/>
          </a:p>
        </p:txBody>
      </p:sp>
    </p:spTree>
    <p:extLst>
      <p:ext uri="{BB962C8B-B14F-4D97-AF65-F5344CB8AC3E}">
        <p14:creationId xmlns:p14="http://schemas.microsoft.com/office/powerpoint/2010/main" val="414266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pc="-1" dirty="0">
                <a:solidFill>
                  <a:srgbClr val="2F5597"/>
                </a:solidFill>
                <a:latin typeface="Palatino Linotype"/>
              </a:rPr>
              <a:t>Fieber wie hoch und seit wann?</a:t>
            </a:r>
            <a:endParaRPr lang="de-DE" sz="3300" b="0" strike="noStrike" spc="-1" dirty="0">
              <a:solidFill>
                <a:srgbClr val="000000"/>
              </a:solidFill>
              <a:latin typeface="Calibri"/>
            </a:endParaRPr>
          </a:p>
        </p:txBody>
      </p:sp>
      <p:sp>
        <p:nvSpPr>
          <p:cNvPr id="2" name="Rechteck 1">
            <a:extLst>
              <a:ext uri="{FF2B5EF4-FFF2-40B4-BE49-F238E27FC236}">
                <a16:creationId xmlns:a16="http://schemas.microsoft.com/office/drawing/2014/main" id="{AAF9FE8C-2652-731B-203D-6A91F4BADFA3}"/>
              </a:ext>
            </a:extLst>
          </p:cNvPr>
          <p:cNvSpPr/>
          <p:nvPr/>
        </p:nvSpPr>
        <p:spPr>
          <a:xfrm>
            <a:off x="1164773" y="2248983"/>
            <a:ext cx="968828" cy="4290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37.6°C</a:t>
            </a:r>
          </a:p>
        </p:txBody>
      </p:sp>
      <p:sp>
        <p:nvSpPr>
          <p:cNvPr id="3" name="Rechteck 2">
            <a:extLst>
              <a:ext uri="{FF2B5EF4-FFF2-40B4-BE49-F238E27FC236}">
                <a16:creationId xmlns:a16="http://schemas.microsoft.com/office/drawing/2014/main" id="{0096BA50-A03A-3E43-5E4C-7D6892632B81}"/>
              </a:ext>
            </a:extLst>
          </p:cNvPr>
          <p:cNvSpPr/>
          <p:nvPr/>
        </p:nvSpPr>
        <p:spPr>
          <a:xfrm>
            <a:off x="1926772" y="3384278"/>
            <a:ext cx="968828" cy="42908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37.8°C</a:t>
            </a:r>
          </a:p>
        </p:txBody>
      </p:sp>
      <p:sp>
        <p:nvSpPr>
          <p:cNvPr id="6" name="Rechteck 5">
            <a:extLst>
              <a:ext uri="{FF2B5EF4-FFF2-40B4-BE49-F238E27FC236}">
                <a16:creationId xmlns:a16="http://schemas.microsoft.com/office/drawing/2014/main" id="{719A09CA-F391-B913-1418-7067A807383A}"/>
              </a:ext>
            </a:extLst>
          </p:cNvPr>
          <p:cNvSpPr/>
          <p:nvPr/>
        </p:nvSpPr>
        <p:spPr>
          <a:xfrm>
            <a:off x="6346372" y="3813364"/>
            <a:ext cx="968828" cy="42908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39.8°C</a:t>
            </a:r>
          </a:p>
        </p:txBody>
      </p:sp>
      <p:sp>
        <p:nvSpPr>
          <p:cNvPr id="7" name="Rechteck 6">
            <a:extLst>
              <a:ext uri="{FF2B5EF4-FFF2-40B4-BE49-F238E27FC236}">
                <a16:creationId xmlns:a16="http://schemas.microsoft.com/office/drawing/2014/main" id="{381648C1-62CA-0A5D-3DCD-E6DD83D5569E}"/>
              </a:ext>
            </a:extLst>
          </p:cNvPr>
          <p:cNvSpPr/>
          <p:nvPr/>
        </p:nvSpPr>
        <p:spPr>
          <a:xfrm>
            <a:off x="5377544" y="4933029"/>
            <a:ext cx="968828" cy="4290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39.2°C</a:t>
            </a:r>
          </a:p>
        </p:txBody>
      </p:sp>
      <p:sp>
        <p:nvSpPr>
          <p:cNvPr id="8" name="Rechteck 7">
            <a:extLst>
              <a:ext uri="{FF2B5EF4-FFF2-40B4-BE49-F238E27FC236}">
                <a16:creationId xmlns:a16="http://schemas.microsoft.com/office/drawing/2014/main" id="{D906E046-4881-6436-EF9E-E897AA8D0691}"/>
              </a:ext>
            </a:extLst>
          </p:cNvPr>
          <p:cNvSpPr/>
          <p:nvPr/>
        </p:nvSpPr>
        <p:spPr>
          <a:xfrm>
            <a:off x="3603172" y="3001860"/>
            <a:ext cx="968828" cy="42908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38.0°C</a:t>
            </a:r>
          </a:p>
        </p:txBody>
      </p:sp>
      <p:sp>
        <p:nvSpPr>
          <p:cNvPr id="9" name="Rechteck 8">
            <a:extLst>
              <a:ext uri="{FF2B5EF4-FFF2-40B4-BE49-F238E27FC236}">
                <a16:creationId xmlns:a16="http://schemas.microsoft.com/office/drawing/2014/main" id="{3ACF53BE-6AA0-24C5-A70A-B564ED2D952D}"/>
              </a:ext>
            </a:extLst>
          </p:cNvPr>
          <p:cNvSpPr/>
          <p:nvPr/>
        </p:nvSpPr>
        <p:spPr>
          <a:xfrm>
            <a:off x="4136572" y="3928372"/>
            <a:ext cx="968828" cy="4290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37.4°C</a:t>
            </a:r>
          </a:p>
        </p:txBody>
      </p:sp>
      <p:sp>
        <p:nvSpPr>
          <p:cNvPr id="10" name="Rechteck 9">
            <a:extLst>
              <a:ext uri="{FF2B5EF4-FFF2-40B4-BE49-F238E27FC236}">
                <a16:creationId xmlns:a16="http://schemas.microsoft.com/office/drawing/2014/main" id="{A582B28A-9B52-ABDA-F749-5AE2B73B0E84}"/>
              </a:ext>
            </a:extLst>
          </p:cNvPr>
          <p:cNvSpPr/>
          <p:nvPr/>
        </p:nvSpPr>
        <p:spPr>
          <a:xfrm>
            <a:off x="1839687" y="4790716"/>
            <a:ext cx="968828" cy="429086"/>
          </a:xfrm>
          <a:prstGeom prst="rect">
            <a:avLst/>
          </a:prstGeom>
          <a:noFill/>
          <a:ln>
            <a:solidFill>
              <a:srgbClr val="F9A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38.4°C</a:t>
            </a:r>
          </a:p>
        </p:txBody>
      </p:sp>
      <p:sp>
        <p:nvSpPr>
          <p:cNvPr id="11" name="Rechteck 10">
            <a:extLst>
              <a:ext uri="{FF2B5EF4-FFF2-40B4-BE49-F238E27FC236}">
                <a16:creationId xmlns:a16="http://schemas.microsoft.com/office/drawing/2014/main" id="{E75CA40B-4410-0494-48C9-5E6E91597025}"/>
              </a:ext>
            </a:extLst>
          </p:cNvPr>
          <p:cNvSpPr/>
          <p:nvPr/>
        </p:nvSpPr>
        <p:spPr>
          <a:xfrm>
            <a:off x="5475514" y="2183106"/>
            <a:ext cx="968828" cy="4290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40.4°C</a:t>
            </a:r>
          </a:p>
        </p:txBody>
      </p:sp>
      <p:sp>
        <p:nvSpPr>
          <p:cNvPr id="12" name="Rechteck 11">
            <a:extLst>
              <a:ext uri="{FF2B5EF4-FFF2-40B4-BE49-F238E27FC236}">
                <a16:creationId xmlns:a16="http://schemas.microsoft.com/office/drawing/2014/main" id="{4A742BB6-7A4E-DB04-8077-4C155190CABF}"/>
              </a:ext>
            </a:extLst>
          </p:cNvPr>
          <p:cNvSpPr/>
          <p:nvPr/>
        </p:nvSpPr>
        <p:spPr>
          <a:xfrm rot="21006756">
            <a:off x="1050473" y="2777677"/>
            <a:ext cx="2547257" cy="270349"/>
          </a:xfrm>
          <a:prstGeom prst="rect">
            <a:avLst/>
          </a:prstGeom>
          <a:solidFill>
            <a:schemeClr val="accent5">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Seit heute Nachmittag</a:t>
            </a:r>
          </a:p>
        </p:txBody>
      </p:sp>
      <p:sp>
        <p:nvSpPr>
          <p:cNvPr id="13" name="Rechteck 12">
            <a:extLst>
              <a:ext uri="{FF2B5EF4-FFF2-40B4-BE49-F238E27FC236}">
                <a16:creationId xmlns:a16="http://schemas.microsoft.com/office/drawing/2014/main" id="{99690772-B36D-80AF-9CFC-52C61717FE2C}"/>
              </a:ext>
            </a:extLst>
          </p:cNvPr>
          <p:cNvSpPr/>
          <p:nvPr/>
        </p:nvSpPr>
        <p:spPr>
          <a:xfrm>
            <a:off x="3505200" y="4880161"/>
            <a:ext cx="1295400" cy="630993"/>
          </a:xfrm>
          <a:prstGeom prst="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Gerade eben</a:t>
            </a:r>
          </a:p>
        </p:txBody>
      </p:sp>
      <p:sp>
        <p:nvSpPr>
          <p:cNvPr id="14" name="Rechteck 13">
            <a:extLst>
              <a:ext uri="{FF2B5EF4-FFF2-40B4-BE49-F238E27FC236}">
                <a16:creationId xmlns:a16="http://schemas.microsoft.com/office/drawing/2014/main" id="{C99B0780-F4CB-8E3C-072B-E9069ED43B00}"/>
              </a:ext>
            </a:extLst>
          </p:cNvPr>
          <p:cNvSpPr/>
          <p:nvPr/>
        </p:nvSpPr>
        <p:spPr>
          <a:xfrm rot="560165">
            <a:off x="1164773" y="5686442"/>
            <a:ext cx="1894113" cy="336358"/>
          </a:xfrm>
          <a:prstGeom prst="rect">
            <a:avLst/>
          </a:prstGeom>
          <a:solidFill>
            <a:schemeClr val="accent4">
              <a:lumMod val="20000"/>
              <a:lumOff val="80000"/>
            </a:schemeClr>
          </a:solidFill>
          <a:ln>
            <a:solidFill>
              <a:srgbClr val="F9A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Seit 2 Tagen</a:t>
            </a:r>
          </a:p>
        </p:txBody>
      </p:sp>
      <p:sp>
        <p:nvSpPr>
          <p:cNvPr id="15" name="Rechteck 14">
            <a:extLst>
              <a:ext uri="{FF2B5EF4-FFF2-40B4-BE49-F238E27FC236}">
                <a16:creationId xmlns:a16="http://schemas.microsoft.com/office/drawing/2014/main" id="{9A0C66B0-4C8F-03B6-5EBC-254BD9374154}"/>
              </a:ext>
            </a:extLst>
          </p:cNvPr>
          <p:cNvSpPr/>
          <p:nvPr/>
        </p:nvSpPr>
        <p:spPr>
          <a:xfrm rot="451769">
            <a:off x="6805713" y="4721644"/>
            <a:ext cx="1317961" cy="622622"/>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Seit 2 Wochen</a:t>
            </a:r>
          </a:p>
        </p:txBody>
      </p:sp>
      <p:sp>
        <p:nvSpPr>
          <p:cNvPr id="16" name="Rechteck 15">
            <a:extLst>
              <a:ext uri="{FF2B5EF4-FFF2-40B4-BE49-F238E27FC236}">
                <a16:creationId xmlns:a16="http://schemas.microsoft.com/office/drawing/2014/main" id="{3594ED81-217B-F4D0-927A-9FD2D6CE051E}"/>
              </a:ext>
            </a:extLst>
          </p:cNvPr>
          <p:cNvSpPr/>
          <p:nvPr/>
        </p:nvSpPr>
        <p:spPr>
          <a:xfrm>
            <a:off x="5377543" y="3163322"/>
            <a:ext cx="1513113" cy="429086"/>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Seit 5 Tagen</a:t>
            </a:r>
          </a:p>
        </p:txBody>
      </p:sp>
    </p:spTree>
    <p:extLst>
      <p:ext uri="{BB962C8B-B14F-4D97-AF65-F5344CB8AC3E}">
        <p14:creationId xmlns:p14="http://schemas.microsoft.com/office/powerpoint/2010/main" val="24253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Fieber und was noch?</a:t>
            </a:r>
            <a:endParaRPr lang="de-DE" sz="3300" b="0" strike="noStrike" spc="-1" dirty="0">
              <a:solidFill>
                <a:srgbClr val="000000"/>
              </a:solidFill>
              <a:latin typeface="Calibri"/>
            </a:endParaRPr>
          </a:p>
        </p:txBody>
      </p:sp>
      <p:sp>
        <p:nvSpPr>
          <p:cNvPr id="6" name="Textfeld 5">
            <a:extLst>
              <a:ext uri="{FF2B5EF4-FFF2-40B4-BE49-F238E27FC236}">
                <a16:creationId xmlns:a16="http://schemas.microsoft.com/office/drawing/2014/main" id="{B2F3D253-9CC0-C9CA-7345-D59F0F87E7F5}"/>
              </a:ext>
            </a:extLst>
          </p:cNvPr>
          <p:cNvSpPr txBox="1"/>
          <p:nvPr/>
        </p:nvSpPr>
        <p:spPr>
          <a:xfrm>
            <a:off x="3331028" y="1845440"/>
            <a:ext cx="1251232" cy="369332"/>
          </a:xfrm>
          <a:prstGeom prst="rect">
            <a:avLst/>
          </a:prstGeom>
          <a:noFill/>
          <a:ln w="19050">
            <a:solidFill>
              <a:schemeClr val="tx1"/>
            </a:solidFill>
          </a:ln>
        </p:spPr>
        <p:txBody>
          <a:bodyPr wrap="square" rtlCol="0">
            <a:spAutoFit/>
          </a:bodyPr>
          <a:lstStyle/>
          <a:p>
            <a:pPr algn="ctr"/>
            <a:r>
              <a:rPr lang="de-AT" dirty="0"/>
              <a:t>Husten</a:t>
            </a:r>
          </a:p>
        </p:txBody>
      </p:sp>
      <p:sp>
        <p:nvSpPr>
          <p:cNvPr id="7" name="Textfeld 6">
            <a:extLst>
              <a:ext uri="{FF2B5EF4-FFF2-40B4-BE49-F238E27FC236}">
                <a16:creationId xmlns:a16="http://schemas.microsoft.com/office/drawing/2014/main" id="{292FE6F6-6268-A5A6-4460-78A1DEFC6F6E}"/>
              </a:ext>
            </a:extLst>
          </p:cNvPr>
          <p:cNvSpPr txBox="1"/>
          <p:nvPr/>
        </p:nvSpPr>
        <p:spPr>
          <a:xfrm>
            <a:off x="631370" y="3459602"/>
            <a:ext cx="1817915" cy="584775"/>
          </a:xfrm>
          <a:prstGeom prst="rect">
            <a:avLst/>
          </a:prstGeom>
          <a:noFill/>
          <a:ln w="38100">
            <a:solidFill>
              <a:schemeClr val="tx1"/>
            </a:solidFill>
          </a:ln>
        </p:spPr>
        <p:txBody>
          <a:bodyPr wrap="square" rtlCol="0">
            <a:spAutoFit/>
          </a:bodyPr>
          <a:lstStyle/>
          <a:p>
            <a:pPr algn="ctr"/>
            <a:r>
              <a:rPr lang="de-AT" sz="3200" dirty="0"/>
              <a:t>Fieber</a:t>
            </a:r>
            <a:endParaRPr lang="de-AT" dirty="0"/>
          </a:p>
        </p:txBody>
      </p:sp>
      <p:sp>
        <p:nvSpPr>
          <p:cNvPr id="8" name="Textfeld 7">
            <a:extLst>
              <a:ext uri="{FF2B5EF4-FFF2-40B4-BE49-F238E27FC236}">
                <a16:creationId xmlns:a16="http://schemas.microsoft.com/office/drawing/2014/main" id="{41A96712-D692-6F90-2EE7-0E5E3F6011A7}"/>
              </a:ext>
            </a:extLst>
          </p:cNvPr>
          <p:cNvSpPr txBox="1"/>
          <p:nvPr/>
        </p:nvSpPr>
        <p:spPr>
          <a:xfrm>
            <a:off x="3331028" y="2555914"/>
            <a:ext cx="1240972" cy="369332"/>
          </a:xfrm>
          <a:prstGeom prst="rect">
            <a:avLst/>
          </a:prstGeom>
          <a:noFill/>
          <a:ln w="19050">
            <a:solidFill>
              <a:schemeClr val="tx1"/>
            </a:solidFill>
          </a:ln>
        </p:spPr>
        <p:txBody>
          <a:bodyPr wrap="square" rtlCol="0">
            <a:spAutoFit/>
          </a:bodyPr>
          <a:lstStyle/>
          <a:p>
            <a:pPr algn="ctr"/>
            <a:r>
              <a:rPr lang="de-AT" dirty="0" err="1"/>
              <a:t>Ohrweh</a:t>
            </a:r>
            <a:endParaRPr lang="de-AT" dirty="0"/>
          </a:p>
        </p:txBody>
      </p:sp>
      <p:sp>
        <p:nvSpPr>
          <p:cNvPr id="9" name="Textfeld 8">
            <a:extLst>
              <a:ext uri="{FF2B5EF4-FFF2-40B4-BE49-F238E27FC236}">
                <a16:creationId xmlns:a16="http://schemas.microsoft.com/office/drawing/2014/main" id="{C99E0564-4011-ECB5-58DF-909F42F113EB}"/>
              </a:ext>
            </a:extLst>
          </p:cNvPr>
          <p:cNvSpPr txBox="1"/>
          <p:nvPr/>
        </p:nvSpPr>
        <p:spPr>
          <a:xfrm>
            <a:off x="3331028" y="3374435"/>
            <a:ext cx="1262744" cy="369332"/>
          </a:xfrm>
          <a:prstGeom prst="rect">
            <a:avLst/>
          </a:prstGeom>
          <a:noFill/>
          <a:ln w="19050">
            <a:solidFill>
              <a:schemeClr val="tx1"/>
            </a:solidFill>
          </a:ln>
        </p:spPr>
        <p:txBody>
          <a:bodyPr wrap="square" rtlCol="0">
            <a:spAutoFit/>
          </a:bodyPr>
          <a:lstStyle/>
          <a:p>
            <a:pPr algn="ctr"/>
            <a:r>
              <a:rPr lang="de-AT" dirty="0"/>
              <a:t>Halsweh</a:t>
            </a:r>
          </a:p>
        </p:txBody>
      </p:sp>
      <p:sp>
        <p:nvSpPr>
          <p:cNvPr id="10" name="Textfeld 9">
            <a:extLst>
              <a:ext uri="{FF2B5EF4-FFF2-40B4-BE49-F238E27FC236}">
                <a16:creationId xmlns:a16="http://schemas.microsoft.com/office/drawing/2014/main" id="{3A6F1970-9C9A-2A4F-BB90-A0505323B4B6}"/>
              </a:ext>
            </a:extLst>
          </p:cNvPr>
          <p:cNvSpPr txBox="1"/>
          <p:nvPr/>
        </p:nvSpPr>
        <p:spPr>
          <a:xfrm>
            <a:off x="3331028" y="4144619"/>
            <a:ext cx="1262744" cy="369332"/>
          </a:xfrm>
          <a:prstGeom prst="rect">
            <a:avLst/>
          </a:prstGeom>
          <a:noFill/>
          <a:ln w="19050">
            <a:solidFill>
              <a:schemeClr val="tx1"/>
            </a:solidFill>
          </a:ln>
        </p:spPr>
        <p:txBody>
          <a:bodyPr wrap="square" rtlCol="0">
            <a:spAutoFit/>
          </a:bodyPr>
          <a:lstStyle/>
          <a:p>
            <a:pPr algn="ctr"/>
            <a:r>
              <a:rPr lang="de-AT" dirty="0"/>
              <a:t>Bauchweh</a:t>
            </a:r>
          </a:p>
        </p:txBody>
      </p:sp>
      <p:sp>
        <p:nvSpPr>
          <p:cNvPr id="11" name="Textfeld 10">
            <a:extLst>
              <a:ext uri="{FF2B5EF4-FFF2-40B4-BE49-F238E27FC236}">
                <a16:creationId xmlns:a16="http://schemas.microsoft.com/office/drawing/2014/main" id="{8CF95DFC-1980-952B-2D30-73434B8008FD}"/>
              </a:ext>
            </a:extLst>
          </p:cNvPr>
          <p:cNvSpPr txBox="1"/>
          <p:nvPr/>
        </p:nvSpPr>
        <p:spPr>
          <a:xfrm>
            <a:off x="3319516" y="4592189"/>
            <a:ext cx="1262744" cy="369332"/>
          </a:xfrm>
          <a:prstGeom prst="rect">
            <a:avLst/>
          </a:prstGeom>
          <a:noFill/>
          <a:ln w="19050">
            <a:solidFill>
              <a:schemeClr val="tx1"/>
            </a:solidFill>
          </a:ln>
        </p:spPr>
        <p:txBody>
          <a:bodyPr wrap="square" rtlCol="0">
            <a:spAutoFit/>
          </a:bodyPr>
          <a:lstStyle/>
          <a:p>
            <a:pPr algn="ctr"/>
            <a:r>
              <a:rPr lang="de-AT" dirty="0"/>
              <a:t>Erbrechen</a:t>
            </a:r>
          </a:p>
        </p:txBody>
      </p:sp>
      <p:sp>
        <p:nvSpPr>
          <p:cNvPr id="12" name="Textfeld 11">
            <a:extLst>
              <a:ext uri="{FF2B5EF4-FFF2-40B4-BE49-F238E27FC236}">
                <a16:creationId xmlns:a16="http://schemas.microsoft.com/office/drawing/2014/main" id="{4961A3A3-D677-0580-CF7A-3C4002FCF9CA}"/>
              </a:ext>
            </a:extLst>
          </p:cNvPr>
          <p:cNvSpPr txBox="1"/>
          <p:nvPr/>
        </p:nvSpPr>
        <p:spPr>
          <a:xfrm>
            <a:off x="3319516" y="5039759"/>
            <a:ext cx="1262744" cy="369332"/>
          </a:xfrm>
          <a:prstGeom prst="rect">
            <a:avLst/>
          </a:prstGeom>
          <a:noFill/>
          <a:ln w="19050">
            <a:solidFill>
              <a:schemeClr val="tx1"/>
            </a:solidFill>
          </a:ln>
        </p:spPr>
        <p:txBody>
          <a:bodyPr wrap="square" rtlCol="0">
            <a:spAutoFit/>
          </a:bodyPr>
          <a:lstStyle/>
          <a:p>
            <a:pPr algn="ctr"/>
            <a:r>
              <a:rPr lang="de-AT" dirty="0"/>
              <a:t>Durchfall</a:t>
            </a:r>
          </a:p>
        </p:txBody>
      </p:sp>
      <p:sp>
        <p:nvSpPr>
          <p:cNvPr id="13" name="Textfeld 12">
            <a:extLst>
              <a:ext uri="{FF2B5EF4-FFF2-40B4-BE49-F238E27FC236}">
                <a16:creationId xmlns:a16="http://schemas.microsoft.com/office/drawing/2014/main" id="{F73876A5-BBCA-C5F2-188A-90BFAAD59E62}"/>
              </a:ext>
            </a:extLst>
          </p:cNvPr>
          <p:cNvSpPr txBox="1"/>
          <p:nvPr/>
        </p:nvSpPr>
        <p:spPr>
          <a:xfrm>
            <a:off x="3331028" y="5763980"/>
            <a:ext cx="1262744" cy="369332"/>
          </a:xfrm>
          <a:prstGeom prst="rect">
            <a:avLst/>
          </a:prstGeom>
          <a:noFill/>
          <a:ln w="19050">
            <a:solidFill>
              <a:schemeClr val="tx1"/>
            </a:solidFill>
          </a:ln>
        </p:spPr>
        <p:txBody>
          <a:bodyPr wrap="square" rtlCol="0">
            <a:spAutoFit/>
          </a:bodyPr>
          <a:lstStyle/>
          <a:p>
            <a:pPr algn="ctr"/>
            <a:r>
              <a:rPr lang="de-AT" dirty="0"/>
              <a:t>…</a:t>
            </a:r>
          </a:p>
        </p:txBody>
      </p:sp>
      <p:cxnSp>
        <p:nvCxnSpPr>
          <p:cNvPr id="15" name="Gerade Verbindung mit Pfeil 14">
            <a:extLst>
              <a:ext uri="{FF2B5EF4-FFF2-40B4-BE49-F238E27FC236}">
                <a16:creationId xmlns:a16="http://schemas.microsoft.com/office/drawing/2014/main" id="{A82EC992-0263-6ABB-E95C-01C7E012AA14}"/>
              </a:ext>
            </a:extLst>
          </p:cNvPr>
          <p:cNvCxnSpPr>
            <a:cxnSpLocks/>
          </p:cNvCxnSpPr>
          <p:nvPr/>
        </p:nvCxnSpPr>
        <p:spPr>
          <a:xfrm flipV="1">
            <a:off x="2601685" y="2127020"/>
            <a:ext cx="598714" cy="161424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89C1A20D-EF07-D27A-D0AB-C89E0749CE26}"/>
              </a:ext>
            </a:extLst>
          </p:cNvPr>
          <p:cNvCxnSpPr>
            <a:cxnSpLocks/>
          </p:cNvCxnSpPr>
          <p:nvPr/>
        </p:nvCxnSpPr>
        <p:spPr>
          <a:xfrm flipV="1">
            <a:off x="2601685" y="2858331"/>
            <a:ext cx="609599" cy="882938"/>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EA327D8F-D72D-4738-F928-E4C9FACDA7E0}"/>
              </a:ext>
            </a:extLst>
          </p:cNvPr>
          <p:cNvCxnSpPr>
            <a:cxnSpLocks/>
            <a:endCxn id="9" idx="1"/>
          </p:cNvCxnSpPr>
          <p:nvPr/>
        </p:nvCxnSpPr>
        <p:spPr>
          <a:xfrm flipV="1">
            <a:off x="2590799" y="3559101"/>
            <a:ext cx="740229" cy="19239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06F8624C-007D-5626-37BA-E2D47651CA57}"/>
              </a:ext>
            </a:extLst>
          </p:cNvPr>
          <p:cNvCxnSpPr>
            <a:cxnSpLocks/>
          </p:cNvCxnSpPr>
          <p:nvPr/>
        </p:nvCxnSpPr>
        <p:spPr>
          <a:xfrm>
            <a:off x="2612571" y="3708281"/>
            <a:ext cx="587828" cy="100959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50507D17-C9E2-6EE4-A60D-BFF78DFBA75A}"/>
              </a:ext>
            </a:extLst>
          </p:cNvPr>
          <p:cNvCxnSpPr>
            <a:cxnSpLocks/>
          </p:cNvCxnSpPr>
          <p:nvPr/>
        </p:nvCxnSpPr>
        <p:spPr>
          <a:xfrm>
            <a:off x="2612571" y="3743767"/>
            <a:ext cx="566057" cy="216442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670594D5-CFB3-36D0-5FEC-56162AA47071}"/>
              </a:ext>
            </a:extLst>
          </p:cNvPr>
          <p:cNvCxnSpPr>
            <a:cxnSpLocks/>
          </p:cNvCxnSpPr>
          <p:nvPr/>
        </p:nvCxnSpPr>
        <p:spPr>
          <a:xfrm>
            <a:off x="4712889" y="2030106"/>
            <a:ext cx="1078311"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8ED89FDE-0871-CCB4-BC56-724FBB22D762}"/>
              </a:ext>
            </a:extLst>
          </p:cNvPr>
          <p:cNvCxnSpPr>
            <a:cxnSpLocks/>
          </p:cNvCxnSpPr>
          <p:nvPr/>
        </p:nvCxnSpPr>
        <p:spPr>
          <a:xfrm>
            <a:off x="4712889" y="2740580"/>
            <a:ext cx="1078311"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C0977967-144C-1F97-E51D-7749E8463DD7}"/>
              </a:ext>
            </a:extLst>
          </p:cNvPr>
          <p:cNvCxnSpPr>
            <a:cxnSpLocks/>
          </p:cNvCxnSpPr>
          <p:nvPr/>
        </p:nvCxnSpPr>
        <p:spPr>
          <a:xfrm>
            <a:off x="4712889" y="3559101"/>
            <a:ext cx="1078311"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76249B2C-1DA4-FFFD-5ADC-BE3260016B22}"/>
              </a:ext>
            </a:extLst>
          </p:cNvPr>
          <p:cNvCxnSpPr>
            <a:cxnSpLocks/>
          </p:cNvCxnSpPr>
          <p:nvPr/>
        </p:nvCxnSpPr>
        <p:spPr>
          <a:xfrm>
            <a:off x="4712889" y="4296100"/>
            <a:ext cx="1078311" cy="42177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471DF62F-0E2A-3FB3-1627-FFD70CC446A3}"/>
              </a:ext>
            </a:extLst>
          </p:cNvPr>
          <p:cNvCxnSpPr>
            <a:cxnSpLocks/>
          </p:cNvCxnSpPr>
          <p:nvPr/>
        </p:nvCxnSpPr>
        <p:spPr>
          <a:xfrm>
            <a:off x="4707133" y="4776855"/>
            <a:ext cx="1084067"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953A45AF-A2ED-A816-9FD7-13A512552778}"/>
              </a:ext>
            </a:extLst>
          </p:cNvPr>
          <p:cNvCxnSpPr>
            <a:cxnSpLocks/>
          </p:cNvCxnSpPr>
          <p:nvPr/>
        </p:nvCxnSpPr>
        <p:spPr>
          <a:xfrm flipV="1">
            <a:off x="4712889" y="4825981"/>
            <a:ext cx="1072555" cy="39844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E1F29AE8-4183-D34E-DC72-B731FA09BC74}"/>
              </a:ext>
            </a:extLst>
          </p:cNvPr>
          <p:cNvSpPr txBox="1"/>
          <p:nvPr/>
        </p:nvSpPr>
        <p:spPr>
          <a:xfrm>
            <a:off x="5791200" y="1733904"/>
            <a:ext cx="3265714" cy="646331"/>
          </a:xfrm>
          <a:prstGeom prst="rect">
            <a:avLst/>
          </a:prstGeom>
          <a:noFill/>
        </p:spPr>
        <p:txBody>
          <a:bodyPr wrap="square" rtlCol="0">
            <a:spAutoFit/>
          </a:bodyPr>
          <a:lstStyle/>
          <a:p>
            <a:r>
              <a:rPr lang="de-AT" dirty="0"/>
              <a:t>Viraler oberer Atemwegsinfekt, Pneumonie</a:t>
            </a:r>
          </a:p>
        </p:txBody>
      </p:sp>
      <p:sp>
        <p:nvSpPr>
          <p:cNvPr id="46" name="Textfeld 45">
            <a:extLst>
              <a:ext uri="{FF2B5EF4-FFF2-40B4-BE49-F238E27FC236}">
                <a16:creationId xmlns:a16="http://schemas.microsoft.com/office/drawing/2014/main" id="{8C7F2608-EBDE-D6CB-3F5C-A3291271B8BE}"/>
              </a:ext>
            </a:extLst>
          </p:cNvPr>
          <p:cNvSpPr txBox="1"/>
          <p:nvPr/>
        </p:nvSpPr>
        <p:spPr>
          <a:xfrm>
            <a:off x="5785444" y="2550804"/>
            <a:ext cx="2313527" cy="369332"/>
          </a:xfrm>
          <a:prstGeom prst="rect">
            <a:avLst/>
          </a:prstGeom>
          <a:noFill/>
        </p:spPr>
        <p:txBody>
          <a:bodyPr wrap="square" rtlCol="0">
            <a:spAutoFit/>
          </a:bodyPr>
          <a:lstStyle/>
          <a:p>
            <a:r>
              <a:rPr lang="de-AT" dirty="0"/>
              <a:t>Otitis </a:t>
            </a:r>
            <a:r>
              <a:rPr lang="de-AT" dirty="0" err="1"/>
              <a:t>externa</a:t>
            </a:r>
            <a:r>
              <a:rPr lang="de-AT" dirty="0"/>
              <a:t>/</a:t>
            </a:r>
            <a:r>
              <a:rPr lang="de-AT" dirty="0" err="1"/>
              <a:t>media</a:t>
            </a:r>
            <a:endParaRPr lang="de-AT" dirty="0"/>
          </a:p>
        </p:txBody>
      </p:sp>
      <p:sp>
        <p:nvSpPr>
          <p:cNvPr id="47" name="Textfeld 46">
            <a:extLst>
              <a:ext uri="{FF2B5EF4-FFF2-40B4-BE49-F238E27FC236}">
                <a16:creationId xmlns:a16="http://schemas.microsoft.com/office/drawing/2014/main" id="{9DA6A3BD-0230-70FF-27A4-9192D092E067}"/>
              </a:ext>
            </a:extLst>
          </p:cNvPr>
          <p:cNvSpPr txBox="1"/>
          <p:nvPr/>
        </p:nvSpPr>
        <p:spPr>
          <a:xfrm>
            <a:off x="5785443" y="3364598"/>
            <a:ext cx="2313527" cy="369332"/>
          </a:xfrm>
          <a:prstGeom prst="rect">
            <a:avLst/>
          </a:prstGeom>
          <a:noFill/>
        </p:spPr>
        <p:txBody>
          <a:bodyPr wrap="square" rtlCol="0">
            <a:spAutoFit/>
          </a:bodyPr>
          <a:lstStyle/>
          <a:p>
            <a:r>
              <a:rPr lang="de-AT" dirty="0"/>
              <a:t>Tonsillitis, EBV</a:t>
            </a:r>
          </a:p>
        </p:txBody>
      </p:sp>
      <p:sp>
        <p:nvSpPr>
          <p:cNvPr id="48" name="Textfeld 47">
            <a:extLst>
              <a:ext uri="{FF2B5EF4-FFF2-40B4-BE49-F238E27FC236}">
                <a16:creationId xmlns:a16="http://schemas.microsoft.com/office/drawing/2014/main" id="{376D9A45-23F0-71F6-8D85-9E62A7873081}"/>
              </a:ext>
            </a:extLst>
          </p:cNvPr>
          <p:cNvSpPr txBox="1"/>
          <p:nvPr/>
        </p:nvSpPr>
        <p:spPr>
          <a:xfrm>
            <a:off x="5791200" y="4424201"/>
            <a:ext cx="2313527" cy="1200329"/>
          </a:xfrm>
          <a:prstGeom prst="rect">
            <a:avLst/>
          </a:prstGeom>
          <a:noFill/>
        </p:spPr>
        <p:txBody>
          <a:bodyPr wrap="square" rtlCol="0">
            <a:spAutoFit/>
          </a:bodyPr>
          <a:lstStyle/>
          <a:p>
            <a:r>
              <a:rPr lang="de-AT" dirty="0"/>
              <a:t>Gastro(</a:t>
            </a:r>
            <a:r>
              <a:rPr lang="de-AT" dirty="0" err="1"/>
              <a:t>enteritis</a:t>
            </a:r>
            <a:r>
              <a:rPr lang="de-AT" dirty="0"/>
              <a:t>), Appendizitis, Pneumonie, HWI/Pyelonephritis</a:t>
            </a:r>
          </a:p>
        </p:txBody>
      </p:sp>
    </p:spTree>
    <p:extLst>
      <p:ext uri="{BB962C8B-B14F-4D97-AF65-F5344CB8AC3E}">
        <p14:creationId xmlns:p14="http://schemas.microsoft.com/office/powerpoint/2010/main" val="11698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rPr>
              <a:t>Fallbeispiel: Das Kind (5a) hat…</a:t>
            </a:r>
            <a:endParaRPr lang="de-DE" sz="3300" b="0" strike="noStrike" spc="-1" dirty="0">
              <a:solidFill>
                <a:srgbClr val="000000"/>
              </a:solidFill>
              <a:latin typeface="Calibri"/>
            </a:endParaRPr>
          </a:p>
        </p:txBody>
      </p:sp>
      <p:sp>
        <p:nvSpPr>
          <p:cNvPr id="2" name="Textfeld 1">
            <a:extLst>
              <a:ext uri="{FF2B5EF4-FFF2-40B4-BE49-F238E27FC236}">
                <a16:creationId xmlns:a16="http://schemas.microsoft.com/office/drawing/2014/main" id="{378346BB-3D64-5997-9CE9-FA46535BD5A3}"/>
              </a:ext>
            </a:extLst>
          </p:cNvPr>
          <p:cNvSpPr txBox="1"/>
          <p:nvPr/>
        </p:nvSpPr>
        <p:spPr>
          <a:xfrm>
            <a:off x="729343" y="2307771"/>
            <a:ext cx="5268686" cy="400110"/>
          </a:xfrm>
          <a:prstGeom prst="rect">
            <a:avLst/>
          </a:prstGeom>
          <a:noFill/>
        </p:spPr>
        <p:txBody>
          <a:bodyPr wrap="square" rtlCol="0">
            <a:spAutoFit/>
          </a:bodyPr>
          <a:lstStyle/>
          <a:p>
            <a:r>
              <a:rPr lang="de-AT" sz="2000" dirty="0"/>
              <a:t>Fieber (_____________) seit _________</a:t>
            </a:r>
          </a:p>
        </p:txBody>
      </p:sp>
      <p:sp>
        <p:nvSpPr>
          <p:cNvPr id="3" name="Textfeld 2">
            <a:extLst>
              <a:ext uri="{FF2B5EF4-FFF2-40B4-BE49-F238E27FC236}">
                <a16:creationId xmlns:a16="http://schemas.microsoft.com/office/drawing/2014/main" id="{6DFCC8E6-D384-A138-22A8-34E19C209DA2}"/>
              </a:ext>
            </a:extLst>
          </p:cNvPr>
          <p:cNvSpPr txBox="1"/>
          <p:nvPr/>
        </p:nvSpPr>
        <p:spPr>
          <a:xfrm>
            <a:off x="1567544" y="3028890"/>
            <a:ext cx="5268686" cy="400110"/>
          </a:xfrm>
          <a:prstGeom prst="rect">
            <a:avLst/>
          </a:prstGeom>
          <a:noFill/>
        </p:spPr>
        <p:txBody>
          <a:bodyPr wrap="square" rtlCol="0">
            <a:spAutoFit/>
          </a:bodyPr>
          <a:lstStyle/>
          <a:p>
            <a:r>
              <a:rPr lang="de-AT" sz="2000" dirty="0"/>
              <a:t>und __________________________</a:t>
            </a:r>
          </a:p>
        </p:txBody>
      </p:sp>
      <p:sp>
        <p:nvSpPr>
          <p:cNvPr id="6" name="TextShape 1">
            <a:extLst>
              <a:ext uri="{FF2B5EF4-FFF2-40B4-BE49-F238E27FC236}">
                <a16:creationId xmlns:a16="http://schemas.microsoft.com/office/drawing/2014/main" id="{9491F6D4-E54B-D474-D8B4-108CE43342BF}"/>
              </a:ext>
            </a:extLst>
          </p:cNvPr>
          <p:cNvSpPr txBox="1"/>
          <p:nvPr/>
        </p:nvSpPr>
        <p:spPr>
          <a:xfrm>
            <a:off x="457380" y="3317143"/>
            <a:ext cx="8229240" cy="1142640"/>
          </a:xfrm>
          <a:prstGeom prst="rect">
            <a:avLst/>
          </a:prstGeom>
          <a:noFill/>
          <a:ln>
            <a:noFill/>
          </a:ln>
        </p:spPr>
        <p:txBody>
          <a:bodyPr anchor="ctr">
            <a:normAutofit/>
          </a:bodyPr>
          <a:lstStyle/>
          <a:p>
            <a:pPr algn="ctr">
              <a:lnSpc>
                <a:spcPct val="90000"/>
              </a:lnSpc>
            </a:pPr>
            <a:r>
              <a:rPr lang="de-DE" sz="3300" b="1" spc="-1" dirty="0">
                <a:solidFill>
                  <a:srgbClr val="2F5597"/>
                </a:solidFill>
                <a:latin typeface="Palatino Linotype"/>
              </a:rPr>
              <a:t>Das Kind klinisch ist…</a:t>
            </a:r>
            <a:endParaRPr lang="de-DE" sz="3300" b="0" strike="noStrike" spc="-1" dirty="0">
              <a:solidFill>
                <a:srgbClr val="000000"/>
              </a:solidFill>
              <a:latin typeface="Calibri"/>
            </a:endParaRPr>
          </a:p>
        </p:txBody>
      </p:sp>
      <p:sp>
        <p:nvSpPr>
          <p:cNvPr id="7" name="Textfeld 6">
            <a:extLst>
              <a:ext uri="{FF2B5EF4-FFF2-40B4-BE49-F238E27FC236}">
                <a16:creationId xmlns:a16="http://schemas.microsoft.com/office/drawing/2014/main" id="{7DBCB20E-3824-D851-41D4-2C0CBAF582F4}"/>
              </a:ext>
            </a:extLst>
          </p:cNvPr>
          <p:cNvSpPr txBox="1"/>
          <p:nvPr/>
        </p:nvSpPr>
        <p:spPr>
          <a:xfrm>
            <a:off x="870857" y="4459783"/>
            <a:ext cx="2913743" cy="2031325"/>
          </a:xfrm>
          <a:prstGeom prst="rect">
            <a:avLst/>
          </a:prstGeom>
          <a:noFill/>
        </p:spPr>
        <p:txBody>
          <a:bodyPr wrap="square" rtlCol="0">
            <a:spAutoFit/>
          </a:bodyPr>
          <a:lstStyle/>
          <a:p>
            <a:pPr marL="285750" indent="-285750">
              <a:buFont typeface="Arial" panose="020B0604020202020204" pitchFamily="34" charset="0"/>
              <a:buChar char="•"/>
            </a:pPr>
            <a:r>
              <a:rPr lang="de-AT" dirty="0"/>
              <a:t>Krank</a:t>
            </a:r>
          </a:p>
          <a:p>
            <a:pPr marL="285750" indent="-285750">
              <a:buFont typeface="Arial" panose="020B0604020202020204" pitchFamily="34" charset="0"/>
              <a:buChar char="•"/>
            </a:pPr>
            <a:r>
              <a:rPr lang="de-AT" dirty="0"/>
              <a:t>Kurzatmig</a:t>
            </a:r>
          </a:p>
          <a:p>
            <a:pPr marL="285750" indent="-285750">
              <a:buFont typeface="Arial" panose="020B0604020202020204" pitchFamily="34" charset="0"/>
              <a:buChar char="•"/>
            </a:pPr>
            <a:r>
              <a:rPr lang="de-AT" dirty="0"/>
              <a:t>Blass</a:t>
            </a:r>
          </a:p>
          <a:p>
            <a:pPr marL="285750" indent="-285750">
              <a:buFont typeface="Arial" panose="020B0604020202020204" pitchFamily="34" charset="0"/>
              <a:buChar char="•"/>
            </a:pPr>
            <a:r>
              <a:rPr lang="de-AT" dirty="0"/>
              <a:t>Müde, schlapp</a:t>
            </a:r>
          </a:p>
          <a:p>
            <a:pPr marL="285750" indent="-285750">
              <a:buFont typeface="Arial" panose="020B0604020202020204" pitchFamily="34" charset="0"/>
              <a:buChar char="•"/>
            </a:pPr>
            <a:r>
              <a:rPr lang="de-AT" dirty="0"/>
              <a:t>Hustet immer wieder zwischendurch</a:t>
            </a:r>
          </a:p>
          <a:p>
            <a:pPr marL="285750" indent="-285750">
              <a:buFont typeface="Arial" panose="020B0604020202020204" pitchFamily="34" charset="0"/>
              <a:buChar char="•"/>
            </a:pPr>
            <a:endParaRPr lang="de-AT" dirty="0"/>
          </a:p>
        </p:txBody>
      </p:sp>
      <p:sp>
        <p:nvSpPr>
          <p:cNvPr id="8" name="Textfeld 7">
            <a:extLst>
              <a:ext uri="{FF2B5EF4-FFF2-40B4-BE49-F238E27FC236}">
                <a16:creationId xmlns:a16="http://schemas.microsoft.com/office/drawing/2014/main" id="{C5D470A4-C060-60CC-EA75-53A1423ED7B0}"/>
              </a:ext>
            </a:extLst>
          </p:cNvPr>
          <p:cNvSpPr txBox="1"/>
          <p:nvPr/>
        </p:nvSpPr>
        <p:spPr>
          <a:xfrm>
            <a:off x="1785258" y="2196345"/>
            <a:ext cx="1654628" cy="40840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AT" sz="2000" dirty="0"/>
              <a:t>max. 40.4°C </a:t>
            </a:r>
          </a:p>
        </p:txBody>
      </p:sp>
      <p:sp>
        <p:nvSpPr>
          <p:cNvPr id="9" name="Textfeld 8">
            <a:extLst>
              <a:ext uri="{FF2B5EF4-FFF2-40B4-BE49-F238E27FC236}">
                <a16:creationId xmlns:a16="http://schemas.microsoft.com/office/drawing/2014/main" id="{8890CC72-7433-D12E-2127-716316845A12}"/>
              </a:ext>
            </a:extLst>
          </p:cNvPr>
          <p:cNvSpPr txBox="1"/>
          <p:nvPr/>
        </p:nvSpPr>
        <p:spPr>
          <a:xfrm>
            <a:off x="2241070" y="2911791"/>
            <a:ext cx="3516085"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AT" sz="2000" dirty="0"/>
              <a:t>Husten + Nackenschmerzen </a:t>
            </a:r>
          </a:p>
        </p:txBody>
      </p:sp>
      <p:sp>
        <p:nvSpPr>
          <p:cNvPr id="10" name="Textfeld 9">
            <a:extLst>
              <a:ext uri="{FF2B5EF4-FFF2-40B4-BE49-F238E27FC236}">
                <a16:creationId xmlns:a16="http://schemas.microsoft.com/office/drawing/2014/main" id="{5E199790-3699-B681-3628-2CA76F4C830F}"/>
              </a:ext>
            </a:extLst>
          </p:cNvPr>
          <p:cNvSpPr txBox="1"/>
          <p:nvPr/>
        </p:nvSpPr>
        <p:spPr>
          <a:xfrm>
            <a:off x="4256315" y="2196345"/>
            <a:ext cx="110503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AT" sz="2000" dirty="0"/>
              <a:t>3 Tagen</a:t>
            </a:r>
          </a:p>
        </p:txBody>
      </p:sp>
      <p:sp>
        <p:nvSpPr>
          <p:cNvPr id="29" name="Textfeld 28">
            <a:extLst>
              <a:ext uri="{FF2B5EF4-FFF2-40B4-BE49-F238E27FC236}">
                <a16:creationId xmlns:a16="http://schemas.microsoft.com/office/drawing/2014/main" id="{6EA04DD7-F54C-0A84-7514-CA4115045696}"/>
              </a:ext>
            </a:extLst>
          </p:cNvPr>
          <p:cNvSpPr txBox="1"/>
          <p:nvPr/>
        </p:nvSpPr>
        <p:spPr>
          <a:xfrm>
            <a:off x="4640943" y="4811642"/>
            <a:ext cx="2913743" cy="1200329"/>
          </a:xfrm>
          <a:prstGeom prst="rect">
            <a:avLst/>
          </a:prstGeom>
          <a:noFill/>
        </p:spPr>
        <p:txBody>
          <a:bodyPr wrap="square" rtlCol="0">
            <a:spAutoFit/>
          </a:bodyPr>
          <a:lstStyle/>
          <a:p>
            <a:pPr marL="285750" indent="-285750">
              <a:buFont typeface="Arial" panose="020B0604020202020204" pitchFamily="34" charset="0"/>
              <a:buChar char="•"/>
            </a:pPr>
            <a:r>
              <a:rPr lang="de-AT" b="1" u="sng" dirty="0"/>
              <a:t>Im Status: </a:t>
            </a:r>
            <a:r>
              <a:rPr lang="de-AT" dirty="0"/>
              <a:t>abgeschwächtes AG li., feuchte RGs li.</a:t>
            </a:r>
          </a:p>
          <a:p>
            <a:pPr marL="285750" indent="-285750">
              <a:buFont typeface="Arial" panose="020B0604020202020204" pitchFamily="34" charset="0"/>
              <a:buChar char="•"/>
            </a:pPr>
            <a:endParaRPr lang="de-AT" dirty="0"/>
          </a:p>
        </p:txBody>
      </p:sp>
      <p:sp>
        <p:nvSpPr>
          <p:cNvPr id="12" name="Textfeld 11">
            <a:extLst>
              <a:ext uri="{FF2B5EF4-FFF2-40B4-BE49-F238E27FC236}">
                <a16:creationId xmlns:a16="http://schemas.microsoft.com/office/drawing/2014/main" id="{D6303A46-3A98-182E-BCA9-2B0D81E089E2}"/>
              </a:ext>
            </a:extLst>
          </p:cNvPr>
          <p:cNvSpPr txBox="1"/>
          <p:nvPr/>
        </p:nvSpPr>
        <p:spPr>
          <a:xfrm>
            <a:off x="277585" y="1861555"/>
            <a:ext cx="8588829" cy="4524315"/>
          </a:xfrm>
          <a:prstGeom prst="rect">
            <a:avLst/>
          </a:prstGeom>
          <a:solidFill>
            <a:schemeClr val="bg1"/>
          </a:solidFill>
          <a:ln w="76200">
            <a:solidFill>
              <a:srgbClr val="00B050"/>
            </a:solidFill>
          </a:ln>
        </p:spPr>
        <p:txBody>
          <a:bodyPr wrap="square" rtlCol="0">
            <a:spAutoFit/>
          </a:bodyPr>
          <a:lstStyle/>
          <a:p>
            <a:pPr algn="ctr"/>
            <a:endParaRPr lang="de-AT" sz="7200" dirty="0"/>
          </a:p>
          <a:p>
            <a:pPr algn="ctr"/>
            <a:r>
              <a:rPr lang="de-AT" sz="7200" dirty="0"/>
              <a:t>Eine Überweisung!</a:t>
            </a:r>
          </a:p>
          <a:p>
            <a:pPr algn="ctr"/>
            <a:endParaRPr lang="de-AT" sz="7200" dirty="0"/>
          </a:p>
          <a:p>
            <a:pPr algn="ctr"/>
            <a:endParaRPr lang="de-AT" sz="7200" dirty="0"/>
          </a:p>
        </p:txBody>
      </p:sp>
      <p:pic>
        <p:nvPicPr>
          <p:cNvPr id="27" name="Grafik 26">
            <a:extLst>
              <a:ext uri="{FF2B5EF4-FFF2-40B4-BE49-F238E27FC236}">
                <a16:creationId xmlns:a16="http://schemas.microsoft.com/office/drawing/2014/main" id="{DA13665D-6900-773B-A809-2623AC9CD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32" b="98628" l="9843" r="91142">
                        <a14:foregroundMark x1="62205" y1="10292" x2="62205" y2="10292"/>
                        <a14:foregroundMark x1="62205" y1="8405" x2="62205" y2="8405"/>
                        <a14:foregroundMark x1="61220" y1="5832" x2="61220" y2="5832"/>
                        <a14:foregroundMark x1="57087" y1="93482" x2="57087" y2="93482"/>
                        <a14:foregroundMark x1="56496" y1="98799" x2="56496" y2="98799"/>
                        <a14:foregroundMark x1="91142" y1="29674" x2="91142" y2="29674"/>
                        <a14:foregroundMark x1="48031" y1="45798" x2="48031" y2="45798"/>
                        <a14:foregroundMark x1="20669" y1="62436" x2="20669" y2="62436"/>
                      </a14:backgroundRemoval>
                    </a14:imgEffect>
                  </a14:imgLayer>
                </a14:imgProps>
              </a:ext>
            </a:extLst>
          </a:blip>
          <a:stretch>
            <a:fillRect/>
          </a:stretch>
        </p:blipFill>
        <p:spPr>
          <a:xfrm>
            <a:off x="5997567" y="3944054"/>
            <a:ext cx="2108485" cy="2419776"/>
          </a:xfrm>
          <a:prstGeom prst="rect">
            <a:avLst/>
          </a:prstGeom>
        </p:spPr>
      </p:pic>
    </p:spTree>
    <p:extLst>
      <p:ext uri="{BB962C8B-B14F-4D97-AF65-F5344CB8AC3E}">
        <p14:creationId xmlns:p14="http://schemas.microsoft.com/office/powerpoint/2010/main" val="3663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animBg="1"/>
      <p:bldP spid="9" grpId="0" animBg="1"/>
      <p:bldP spid="10" grpId="0" animBg="1"/>
      <p:bldP spid="29" grpId="0"/>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37739" y="297569"/>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Fallbeispiel 1 – Befunde</a:t>
            </a:r>
            <a:endParaRPr lang="de-DE" sz="3300" b="0" strike="noStrike" spc="-1" dirty="0">
              <a:solidFill>
                <a:srgbClr val="000000"/>
              </a:solidFill>
              <a:latin typeface="Calibri"/>
            </a:endParaRPr>
          </a:p>
        </p:txBody>
      </p:sp>
      <p:sp>
        <p:nvSpPr>
          <p:cNvPr id="5" name="TextShape 2">
            <a:extLst>
              <a:ext uri="{FF2B5EF4-FFF2-40B4-BE49-F238E27FC236}">
                <a16:creationId xmlns:a16="http://schemas.microsoft.com/office/drawing/2014/main" id="{75DB36B0-F545-0849-B2A2-3628E32E4C36}"/>
              </a:ext>
            </a:extLst>
          </p:cNvPr>
          <p:cNvSpPr txBox="1"/>
          <p:nvPr/>
        </p:nvSpPr>
        <p:spPr>
          <a:xfrm>
            <a:off x="300600" y="1568465"/>
            <a:ext cx="8542800" cy="4752000"/>
          </a:xfrm>
          <a:prstGeom prst="rect">
            <a:avLst/>
          </a:prstGeom>
          <a:noFill/>
          <a:ln>
            <a:noFill/>
          </a:ln>
        </p:spPr>
        <p:txBody>
          <a:bodyPr>
            <a:normAutofit/>
          </a:bodyPr>
          <a:lstStyle/>
          <a:p>
            <a:pPr marL="342900" indent="-342900">
              <a:lnSpc>
                <a:spcPct val="100000"/>
              </a:lnSpc>
              <a:spcAft>
                <a:spcPts val="1417"/>
              </a:spcAft>
              <a:buFont typeface="Arial" panose="020B0604020202020204" pitchFamily="34" charset="0"/>
              <a:buChar char="•"/>
            </a:pPr>
            <a:endParaRPr lang="de-DE" sz="2000" spc="-1" dirty="0">
              <a:solidFill>
                <a:srgbClr val="000000"/>
              </a:solidFill>
              <a:latin typeface="Calibri"/>
            </a:endParaRPr>
          </a:p>
          <a:p>
            <a:pPr>
              <a:lnSpc>
                <a:spcPct val="100000"/>
              </a:lnSpc>
              <a:spcAft>
                <a:spcPts val="1417"/>
              </a:spcAft>
            </a:pPr>
            <a:endParaRPr lang="de-DE" sz="2000" spc="-1" dirty="0">
              <a:solidFill>
                <a:srgbClr val="000000"/>
              </a:solidFill>
              <a:latin typeface="Calibri"/>
            </a:endParaRPr>
          </a:p>
        </p:txBody>
      </p:sp>
      <p:pic>
        <p:nvPicPr>
          <p:cNvPr id="10" name="Grafik 9">
            <a:extLst>
              <a:ext uri="{FF2B5EF4-FFF2-40B4-BE49-F238E27FC236}">
                <a16:creationId xmlns:a16="http://schemas.microsoft.com/office/drawing/2014/main" id="{9D8F9C5F-2FAF-38CF-131B-AB824FFD238C}"/>
              </a:ext>
            </a:extLst>
          </p:cNvPr>
          <p:cNvPicPr>
            <a:picLocks noChangeAspect="1"/>
          </p:cNvPicPr>
          <p:nvPr/>
        </p:nvPicPr>
        <p:blipFill>
          <a:blip r:embed="rId2"/>
          <a:stretch>
            <a:fillRect/>
          </a:stretch>
        </p:blipFill>
        <p:spPr>
          <a:xfrm>
            <a:off x="1664417" y="1155700"/>
            <a:ext cx="5714283" cy="5577530"/>
          </a:xfrm>
          <a:prstGeom prst="rect">
            <a:avLst/>
          </a:prstGeom>
        </p:spPr>
      </p:pic>
      <p:sp>
        <p:nvSpPr>
          <p:cNvPr id="12" name="Textfeld 11">
            <a:extLst>
              <a:ext uri="{FF2B5EF4-FFF2-40B4-BE49-F238E27FC236}">
                <a16:creationId xmlns:a16="http://schemas.microsoft.com/office/drawing/2014/main" id="{E3F659BC-1F4F-85C4-C8A6-10428F882523}"/>
              </a:ext>
            </a:extLst>
          </p:cNvPr>
          <p:cNvSpPr txBox="1"/>
          <p:nvPr/>
        </p:nvSpPr>
        <p:spPr>
          <a:xfrm>
            <a:off x="6299735" y="1713167"/>
            <a:ext cx="2387065" cy="461665"/>
          </a:xfrm>
          <a:prstGeom prst="rect">
            <a:avLst/>
          </a:prstGeom>
          <a:solidFill>
            <a:schemeClr val="accent1">
              <a:lumMod val="20000"/>
              <a:lumOff val="80000"/>
            </a:schemeClr>
          </a:solidFill>
          <a:ln w="38100">
            <a:solidFill>
              <a:schemeClr val="accent2">
                <a:lumMod val="75000"/>
              </a:schemeClr>
            </a:solidFill>
          </a:ln>
        </p:spPr>
        <p:txBody>
          <a:bodyPr wrap="square" rtlCol="0">
            <a:spAutoFit/>
          </a:bodyPr>
          <a:lstStyle/>
          <a:p>
            <a:r>
              <a:rPr lang="de-DE" sz="2400" dirty="0"/>
              <a:t>Leuko 16.5G/l</a:t>
            </a:r>
            <a:endParaRPr lang="de-AT" sz="2400" dirty="0"/>
          </a:p>
        </p:txBody>
      </p:sp>
      <p:sp>
        <p:nvSpPr>
          <p:cNvPr id="13" name="Textfeld 12">
            <a:extLst>
              <a:ext uri="{FF2B5EF4-FFF2-40B4-BE49-F238E27FC236}">
                <a16:creationId xmlns:a16="http://schemas.microsoft.com/office/drawing/2014/main" id="{0F9F489A-5C92-C9D6-B238-86DDC5761E69}"/>
              </a:ext>
            </a:extLst>
          </p:cNvPr>
          <p:cNvSpPr txBox="1"/>
          <p:nvPr/>
        </p:nvSpPr>
        <p:spPr>
          <a:xfrm>
            <a:off x="6299953" y="2344736"/>
            <a:ext cx="2387065" cy="461665"/>
          </a:xfrm>
          <a:prstGeom prst="rect">
            <a:avLst/>
          </a:prstGeom>
          <a:solidFill>
            <a:schemeClr val="accent1">
              <a:lumMod val="20000"/>
              <a:lumOff val="80000"/>
            </a:schemeClr>
          </a:solidFill>
          <a:ln w="38100">
            <a:solidFill>
              <a:schemeClr val="accent2">
                <a:lumMod val="75000"/>
              </a:schemeClr>
            </a:solidFill>
          </a:ln>
        </p:spPr>
        <p:txBody>
          <a:bodyPr wrap="square" rtlCol="0">
            <a:spAutoFit/>
          </a:bodyPr>
          <a:lstStyle/>
          <a:p>
            <a:r>
              <a:rPr lang="de-DE" sz="2400" dirty="0"/>
              <a:t>CRP 424 mg/l</a:t>
            </a:r>
            <a:endParaRPr lang="de-AT" sz="2400" dirty="0"/>
          </a:p>
        </p:txBody>
      </p:sp>
      <p:sp>
        <p:nvSpPr>
          <p:cNvPr id="14" name="Ellipse 13">
            <a:extLst>
              <a:ext uri="{FF2B5EF4-FFF2-40B4-BE49-F238E27FC236}">
                <a16:creationId xmlns:a16="http://schemas.microsoft.com/office/drawing/2014/main" id="{2F62D6C4-4D45-E29F-746D-EF7C510DB92B}"/>
              </a:ext>
            </a:extLst>
          </p:cNvPr>
          <p:cNvSpPr/>
          <p:nvPr/>
        </p:nvSpPr>
        <p:spPr>
          <a:xfrm>
            <a:off x="5054967" y="2575568"/>
            <a:ext cx="1447433" cy="1285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1080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77949C0-1661-975C-A0B2-D9F09892C35E}"/>
              </a:ext>
            </a:extLst>
          </p:cNvPr>
          <p:cNvPicPr>
            <a:picLocks noChangeAspect="1"/>
          </p:cNvPicPr>
          <p:nvPr/>
        </p:nvPicPr>
        <p:blipFill rotWithShape="1">
          <a:blip r:embed="rId2"/>
          <a:srcRect b="11035"/>
          <a:stretch/>
        </p:blipFill>
        <p:spPr>
          <a:xfrm>
            <a:off x="2157099" y="835200"/>
            <a:ext cx="5367231" cy="5709411"/>
          </a:xfrm>
          <a:prstGeom prst="rect">
            <a:avLst/>
          </a:prstGeom>
        </p:spPr>
      </p:pic>
      <p:sp>
        <p:nvSpPr>
          <p:cNvPr id="7" name="Textfeld 6">
            <a:extLst>
              <a:ext uri="{FF2B5EF4-FFF2-40B4-BE49-F238E27FC236}">
                <a16:creationId xmlns:a16="http://schemas.microsoft.com/office/drawing/2014/main" id="{34C97FD4-1499-4AF8-3DC0-3F7500EC6E8D}"/>
              </a:ext>
            </a:extLst>
          </p:cNvPr>
          <p:cNvSpPr txBox="1"/>
          <p:nvPr/>
        </p:nvSpPr>
        <p:spPr>
          <a:xfrm>
            <a:off x="144001" y="6216163"/>
            <a:ext cx="2217666" cy="461665"/>
          </a:xfrm>
          <a:prstGeom prst="rect">
            <a:avLst/>
          </a:prstGeom>
          <a:solidFill>
            <a:schemeClr val="accent5">
              <a:lumMod val="20000"/>
              <a:lumOff val="80000"/>
            </a:schemeClr>
          </a:solidFill>
          <a:ln w="38100">
            <a:solidFill>
              <a:srgbClr val="00B050"/>
            </a:solidFill>
          </a:ln>
        </p:spPr>
        <p:txBody>
          <a:bodyPr wrap="square" rtlCol="0">
            <a:spAutoFit/>
          </a:bodyPr>
          <a:lstStyle/>
          <a:p>
            <a:r>
              <a:rPr lang="de-DE" sz="2400" dirty="0" err="1"/>
              <a:t>Unasyn</a:t>
            </a:r>
            <a:r>
              <a:rPr lang="de-DE" sz="2400" dirty="0"/>
              <a:t> 3x tgl.</a:t>
            </a:r>
            <a:endParaRPr lang="de-AT" sz="2400" dirty="0"/>
          </a:p>
        </p:txBody>
      </p:sp>
      <p:sp>
        <p:nvSpPr>
          <p:cNvPr id="8" name="Rechteck 7">
            <a:extLst>
              <a:ext uri="{FF2B5EF4-FFF2-40B4-BE49-F238E27FC236}">
                <a16:creationId xmlns:a16="http://schemas.microsoft.com/office/drawing/2014/main" id="{B89407BF-624F-8A60-DE63-3E8622AACEB5}"/>
              </a:ext>
            </a:extLst>
          </p:cNvPr>
          <p:cNvSpPr/>
          <p:nvPr/>
        </p:nvSpPr>
        <p:spPr>
          <a:xfrm>
            <a:off x="3873500" y="3886200"/>
            <a:ext cx="2108200"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a:extLst>
              <a:ext uri="{FF2B5EF4-FFF2-40B4-BE49-F238E27FC236}">
                <a16:creationId xmlns:a16="http://schemas.microsoft.com/office/drawing/2014/main" id="{E58D1FD2-5E3C-0EDC-7EB8-DC2A0AE8A00F}"/>
              </a:ext>
            </a:extLst>
          </p:cNvPr>
          <p:cNvSpPr txBox="1"/>
          <p:nvPr/>
        </p:nvSpPr>
        <p:spPr>
          <a:xfrm>
            <a:off x="2361667" y="5847536"/>
            <a:ext cx="3263900" cy="230832"/>
          </a:xfrm>
          <a:prstGeom prst="rect">
            <a:avLst/>
          </a:prstGeom>
          <a:noFill/>
          <a:ln w="38100">
            <a:solidFill>
              <a:srgbClr val="00B050"/>
            </a:solidFill>
          </a:ln>
        </p:spPr>
        <p:txBody>
          <a:bodyPr wrap="square" rtlCol="0">
            <a:spAutoFit/>
          </a:bodyPr>
          <a:lstStyle/>
          <a:p>
            <a:endParaRPr lang="de-AT" sz="900" dirty="0"/>
          </a:p>
        </p:txBody>
      </p:sp>
      <p:sp>
        <p:nvSpPr>
          <p:cNvPr id="11" name="Rechteck 10">
            <a:extLst>
              <a:ext uri="{FF2B5EF4-FFF2-40B4-BE49-F238E27FC236}">
                <a16:creationId xmlns:a16="http://schemas.microsoft.com/office/drawing/2014/main" id="{C672676D-10F6-FB88-7730-BAAB40F418C1}"/>
              </a:ext>
            </a:extLst>
          </p:cNvPr>
          <p:cNvSpPr/>
          <p:nvPr/>
        </p:nvSpPr>
        <p:spPr>
          <a:xfrm>
            <a:off x="144000" y="3867054"/>
            <a:ext cx="1816100" cy="571692"/>
          </a:xfrm>
          <a:prstGeom prst="rect">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solidFill>
                  <a:schemeClr val="tx1"/>
                </a:solidFill>
              </a:rPr>
              <a:t>Monitoring</a:t>
            </a:r>
            <a:endParaRPr lang="de-AT" dirty="0">
              <a:solidFill>
                <a:schemeClr val="tx1"/>
              </a:solidFill>
            </a:endParaRPr>
          </a:p>
        </p:txBody>
      </p:sp>
      <p:sp>
        <p:nvSpPr>
          <p:cNvPr id="13" name="Textfeld 12">
            <a:extLst>
              <a:ext uri="{FF2B5EF4-FFF2-40B4-BE49-F238E27FC236}">
                <a16:creationId xmlns:a16="http://schemas.microsoft.com/office/drawing/2014/main" id="{6F5694AC-0440-655D-4E68-28172423B9B0}"/>
              </a:ext>
            </a:extLst>
          </p:cNvPr>
          <p:cNvSpPr txBox="1"/>
          <p:nvPr/>
        </p:nvSpPr>
        <p:spPr>
          <a:xfrm>
            <a:off x="321800" y="301608"/>
            <a:ext cx="2178994" cy="523220"/>
          </a:xfrm>
          <a:prstGeom prst="rect">
            <a:avLst/>
          </a:prstGeom>
          <a:solidFill>
            <a:schemeClr val="tx2"/>
          </a:solidFill>
          <a:ln w="38100">
            <a:solidFill>
              <a:srgbClr val="0070C0"/>
            </a:solidFill>
          </a:ln>
        </p:spPr>
        <p:txBody>
          <a:bodyPr wrap="none" rtlCol="0">
            <a:spAutoFit/>
          </a:bodyPr>
          <a:lstStyle/>
          <a:p>
            <a:r>
              <a:rPr lang="de-DE" sz="2800" b="1" strike="noStrike" spc="-1" dirty="0">
                <a:solidFill>
                  <a:srgbClr val="2F5597"/>
                </a:solidFill>
                <a:latin typeface="Palatino Linotype"/>
                <a:ea typeface="Palatino Linotype"/>
              </a:rPr>
              <a:t>Fieberkurve</a:t>
            </a:r>
            <a:endParaRPr lang="de-AT" sz="2800" dirty="0"/>
          </a:p>
        </p:txBody>
      </p:sp>
      <p:sp>
        <p:nvSpPr>
          <p:cNvPr id="14" name="Rechteck 13">
            <a:extLst>
              <a:ext uri="{FF2B5EF4-FFF2-40B4-BE49-F238E27FC236}">
                <a16:creationId xmlns:a16="http://schemas.microsoft.com/office/drawing/2014/main" id="{E0368F45-FDA6-7C03-8A9B-16916075D993}"/>
              </a:ext>
            </a:extLst>
          </p:cNvPr>
          <p:cNvSpPr/>
          <p:nvPr/>
        </p:nvSpPr>
        <p:spPr>
          <a:xfrm>
            <a:off x="3962400" y="1181100"/>
            <a:ext cx="1930400" cy="736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Ellipse 14">
            <a:extLst>
              <a:ext uri="{FF2B5EF4-FFF2-40B4-BE49-F238E27FC236}">
                <a16:creationId xmlns:a16="http://schemas.microsoft.com/office/drawing/2014/main" id="{A32FCD56-EE12-9792-C9F0-3ED0BC6CFB99}"/>
              </a:ext>
            </a:extLst>
          </p:cNvPr>
          <p:cNvSpPr/>
          <p:nvPr/>
        </p:nvSpPr>
        <p:spPr>
          <a:xfrm>
            <a:off x="1854200" y="962623"/>
            <a:ext cx="1689100" cy="7628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5354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err="1">
                <a:solidFill>
                  <a:srgbClr val="2F5597"/>
                </a:solidFill>
                <a:latin typeface="Palatino Linotype"/>
                <a:ea typeface="Palatino Linotype"/>
              </a:rPr>
              <a:t>blah</a:t>
            </a:r>
            <a:endParaRPr lang="de-DE" sz="3300" b="0" strike="noStrike" spc="-1" dirty="0">
              <a:solidFill>
                <a:srgbClr val="000000"/>
              </a:solidFill>
              <a:latin typeface="Calibri"/>
            </a:endParaRPr>
          </a:p>
        </p:txBody>
      </p:sp>
      <p:sp>
        <p:nvSpPr>
          <p:cNvPr id="5" name="TextShape 2">
            <a:extLst>
              <a:ext uri="{FF2B5EF4-FFF2-40B4-BE49-F238E27FC236}">
                <a16:creationId xmlns:a16="http://schemas.microsoft.com/office/drawing/2014/main" id="{75DB36B0-F545-0849-B2A2-3628E32E4C36}"/>
              </a:ext>
            </a:extLst>
          </p:cNvPr>
          <p:cNvSpPr txBox="1"/>
          <p:nvPr/>
        </p:nvSpPr>
        <p:spPr>
          <a:xfrm>
            <a:off x="457200" y="1944000"/>
            <a:ext cx="8542800" cy="4752000"/>
          </a:xfrm>
          <a:prstGeom prst="rect">
            <a:avLst/>
          </a:prstGeom>
          <a:noFill/>
          <a:ln>
            <a:noFill/>
          </a:ln>
        </p:spPr>
        <p:txBody>
          <a:bodyPr>
            <a:normAutofit/>
          </a:bodyPr>
          <a:lstStyle/>
          <a:p>
            <a:pPr>
              <a:lnSpc>
                <a:spcPct val="100000"/>
              </a:lnSpc>
              <a:spcAft>
                <a:spcPts val="1417"/>
              </a:spcAft>
            </a:pPr>
            <a:endParaRPr lang="de-DE" sz="2000" b="0" strike="noStrike" spc="-1" dirty="0">
              <a:solidFill>
                <a:srgbClr val="000000"/>
              </a:solidFill>
              <a:latin typeface="Calibri"/>
            </a:endParaRPr>
          </a:p>
        </p:txBody>
      </p:sp>
      <p:pic>
        <p:nvPicPr>
          <p:cNvPr id="3" name="Grafik 2">
            <a:extLst>
              <a:ext uri="{FF2B5EF4-FFF2-40B4-BE49-F238E27FC236}">
                <a16:creationId xmlns:a16="http://schemas.microsoft.com/office/drawing/2014/main" id="{A3606FBF-A684-F919-B881-61D406D3BE2A}"/>
              </a:ext>
            </a:extLst>
          </p:cNvPr>
          <p:cNvPicPr>
            <a:picLocks noChangeAspect="1"/>
          </p:cNvPicPr>
          <p:nvPr/>
        </p:nvPicPr>
        <p:blipFill>
          <a:blip r:embed="rId2"/>
          <a:stretch>
            <a:fillRect/>
          </a:stretch>
        </p:blipFill>
        <p:spPr>
          <a:xfrm>
            <a:off x="144000" y="1073332"/>
            <a:ext cx="8856000" cy="5622668"/>
          </a:xfrm>
          <a:prstGeom prst="rect">
            <a:avLst/>
          </a:prstGeom>
        </p:spPr>
      </p:pic>
    </p:spTree>
    <p:extLst>
      <p:ext uri="{BB962C8B-B14F-4D97-AF65-F5344CB8AC3E}">
        <p14:creationId xmlns:p14="http://schemas.microsoft.com/office/powerpoint/2010/main" val="291775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Häufigste Komplikation: Parapneumonischer Erguss</a:t>
            </a:r>
            <a:endParaRPr lang="de-DE" sz="3300" b="0" strike="noStrike" spc="-1" dirty="0">
              <a:solidFill>
                <a:srgbClr val="000000"/>
              </a:solidFill>
              <a:latin typeface="Calibri"/>
            </a:endParaRPr>
          </a:p>
        </p:txBody>
      </p:sp>
      <p:pic>
        <p:nvPicPr>
          <p:cNvPr id="3" name="Grafik 2">
            <a:extLst>
              <a:ext uri="{FF2B5EF4-FFF2-40B4-BE49-F238E27FC236}">
                <a16:creationId xmlns:a16="http://schemas.microsoft.com/office/drawing/2014/main" id="{23202ECC-ACE7-1173-00BD-4C2A45FBD4F6}"/>
              </a:ext>
            </a:extLst>
          </p:cNvPr>
          <p:cNvPicPr>
            <a:picLocks noChangeAspect="1"/>
          </p:cNvPicPr>
          <p:nvPr/>
        </p:nvPicPr>
        <p:blipFill>
          <a:blip r:embed="rId3"/>
          <a:stretch>
            <a:fillRect/>
          </a:stretch>
        </p:blipFill>
        <p:spPr>
          <a:xfrm>
            <a:off x="945242" y="3094175"/>
            <a:ext cx="5707666" cy="879483"/>
          </a:xfrm>
          <a:prstGeom prst="rect">
            <a:avLst/>
          </a:prstGeom>
        </p:spPr>
      </p:pic>
      <p:pic>
        <p:nvPicPr>
          <p:cNvPr id="7" name="Grafik 6">
            <a:extLst>
              <a:ext uri="{FF2B5EF4-FFF2-40B4-BE49-F238E27FC236}">
                <a16:creationId xmlns:a16="http://schemas.microsoft.com/office/drawing/2014/main" id="{752017E1-E149-0E97-E99E-09CF0E370952}"/>
              </a:ext>
            </a:extLst>
          </p:cNvPr>
          <p:cNvPicPr>
            <a:picLocks noChangeAspect="1"/>
          </p:cNvPicPr>
          <p:nvPr/>
        </p:nvPicPr>
        <p:blipFill>
          <a:blip r:embed="rId4"/>
          <a:stretch>
            <a:fillRect/>
          </a:stretch>
        </p:blipFill>
        <p:spPr>
          <a:xfrm>
            <a:off x="1669092" y="4229264"/>
            <a:ext cx="5784755" cy="790582"/>
          </a:xfrm>
          <a:prstGeom prst="rect">
            <a:avLst/>
          </a:prstGeom>
        </p:spPr>
      </p:pic>
      <p:pic>
        <p:nvPicPr>
          <p:cNvPr id="13" name="Grafik 12">
            <a:extLst>
              <a:ext uri="{FF2B5EF4-FFF2-40B4-BE49-F238E27FC236}">
                <a16:creationId xmlns:a16="http://schemas.microsoft.com/office/drawing/2014/main" id="{BCD997A0-AFCF-335D-3548-19CD3DC72B50}"/>
              </a:ext>
            </a:extLst>
          </p:cNvPr>
          <p:cNvPicPr>
            <a:picLocks noChangeAspect="1"/>
          </p:cNvPicPr>
          <p:nvPr/>
        </p:nvPicPr>
        <p:blipFill>
          <a:blip r:embed="rId5"/>
          <a:stretch>
            <a:fillRect/>
          </a:stretch>
        </p:blipFill>
        <p:spPr>
          <a:xfrm>
            <a:off x="368209" y="2071634"/>
            <a:ext cx="5638324" cy="790582"/>
          </a:xfrm>
          <a:prstGeom prst="rect">
            <a:avLst/>
          </a:prstGeom>
        </p:spPr>
      </p:pic>
      <p:sp>
        <p:nvSpPr>
          <p:cNvPr id="14" name="Textfeld 13">
            <a:extLst>
              <a:ext uri="{FF2B5EF4-FFF2-40B4-BE49-F238E27FC236}">
                <a16:creationId xmlns:a16="http://schemas.microsoft.com/office/drawing/2014/main" id="{6FBD5F13-CC0F-BE56-FCC8-7AFD05412504}"/>
              </a:ext>
            </a:extLst>
          </p:cNvPr>
          <p:cNvSpPr txBox="1"/>
          <p:nvPr/>
        </p:nvSpPr>
        <p:spPr>
          <a:xfrm>
            <a:off x="5412013" y="2169644"/>
            <a:ext cx="1527630" cy="584774"/>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24.10.</a:t>
            </a:r>
            <a:endParaRPr lang="de-AT" dirty="0"/>
          </a:p>
        </p:txBody>
      </p:sp>
      <p:sp>
        <p:nvSpPr>
          <p:cNvPr id="15" name="Textfeld 14">
            <a:extLst>
              <a:ext uri="{FF2B5EF4-FFF2-40B4-BE49-F238E27FC236}">
                <a16:creationId xmlns:a16="http://schemas.microsoft.com/office/drawing/2014/main" id="{6F1A693E-2074-B628-B925-1B4EB12DAC6B}"/>
              </a:ext>
            </a:extLst>
          </p:cNvPr>
          <p:cNvSpPr txBox="1"/>
          <p:nvPr/>
        </p:nvSpPr>
        <p:spPr>
          <a:xfrm>
            <a:off x="6372533" y="3199453"/>
            <a:ext cx="1410754" cy="584775"/>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27.10.</a:t>
            </a:r>
            <a:endParaRPr lang="de-AT" dirty="0"/>
          </a:p>
        </p:txBody>
      </p:sp>
      <p:sp>
        <p:nvSpPr>
          <p:cNvPr id="16" name="Textfeld 15">
            <a:extLst>
              <a:ext uri="{FF2B5EF4-FFF2-40B4-BE49-F238E27FC236}">
                <a16:creationId xmlns:a16="http://schemas.microsoft.com/office/drawing/2014/main" id="{D53D0B6E-4269-9B7E-DEA8-DAE19F490B9D}"/>
              </a:ext>
            </a:extLst>
          </p:cNvPr>
          <p:cNvSpPr txBox="1"/>
          <p:nvPr/>
        </p:nvSpPr>
        <p:spPr>
          <a:xfrm>
            <a:off x="7281489" y="4261167"/>
            <a:ext cx="1410753" cy="584775"/>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28.10.</a:t>
            </a:r>
            <a:endParaRPr lang="de-AT" dirty="0"/>
          </a:p>
        </p:txBody>
      </p:sp>
      <p:cxnSp>
        <p:nvCxnSpPr>
          <p:cNvPr id="18" name="Gerader Verbinder 17">
            <a:extLst>
              <a:ext uri="{FF2B5EF4-FFF2-40B4-BE49-F238E27FC236}">
                <a16:creationId xmlns:a16="http://schemas.microsoft.com/office/drawing/2014/main" id="{C9DDCC24-CE1B-2651-D973-99263048AFB2}"/>
              </a:ext>
            </a:extLst>
          </p:cNvPr>
          <p:cNvCxnSpPr/>
          <p:nvPr/>
        </p:nvCxnSpPr>
        <p:spPr>
          <a:xfrm>
            <a:off x="729342" y="2716318"/>
            <a:ext cx="1295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1ED8ABE-F8B8-1DC3-D0F0-0D5AFFFAC846}"/>
              </a:ext>
            </a:extLst>
          </p:cNvPr>
          <p:cNvCxnSpPr>
            <a:cxnSpLocks/>
          </p:cNvCxnSpPr>
          <p:nvPr/>
        </p:nvCxnSpPr>
        <p:spPr>
          <a:xfrm>
            <a:off x="4650013" y="3694218"/>
            <a:ext cx="787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BFC6DCB-9DE5-2A98-EACB-72F74568E634}"/>
              </a:ext>
            </a:extLst>
          </p:cNvPr>
          <p:cNvCxnSpPr>
            <a:cxnSpLocks/>
          </p:cNvCxnSpPr>
          <p:nvPr/>
        </p:nvCxnSpPr>
        <p:spPr>
          <a:xfrm>
            <a:off x="6070033" y="4845942"/>
            <a:ext cx="113630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71761E9A-1E1C-43B8-F091-1D06B28E96DF}"/>
              </a:ext>
            </a:extLst>
          </p:cNvPr>
          <p:cNvPicPr>
            <a:picLocks noChangeAspect="1"/>
          </p:cNvPicPr>
          <p:nvPr/>
        </p:nvPicPr>
        <p:blipFill>
          <a:blip r:embed="rId6"/>
          <a:stretch>
            <a:fillRect/>
          </a:stretch>
        </p:blipFill>
        <p:spPr>
          <a:xfrm>
            <a:off x="2965594" y="5275452"/>
            <a:ext cx="3845845" cy="956427"/>
          </a:xfrm>
          <a:prstGeom prst="rect">
            <a:avLst/>
          </a:prstGeom>
        </p:spPr>
      </p:pic>
      <p:sp>
        <p:nvSpPr>
          <p:cNvPr id="6" name="Textfeld 5">
            <a:extLst>
              <a:ext uri="{FF2B5EF4-FFF2-40B4-BE49-F238E27FC236}">
                <a16:creationId xmlns:a16="http://schemas.microsoft.com/office/drawing/2014/main" id="{FCD13343-C3A4-DB90-911A-D7C707CFC97A}"/>
              </a:ext>
            </a:extLst>
          </p:cNvPr>
          <p:cNvSpPr txBox="1"/>
          <p:nvPr/>
        </p:nvSpPr>
        <p:spPr>
          <a:xfrm>
            <a:off x="6939643" y="5438025"/>
            <a:ext cx="1410753" cy="584775"/>
          </a:xfrm>
          <a:prstGeom prst="rect">
            <a:avLst/>
          </a:prstGeom>
          <a:solidFill>
            <a:schemeClr val="bg1">
              <a:lumMod val="95000"/>
            </a:schemeClr>
          </a:solidFill>
          <a:ln w="38100">
            <a:solidFill>
              <a:schemeClr val="tx1"/>
            </a:solidFill>
          </a:ln>
        </p:spPr>
        <p:txBody>
          <a:bodyPr wrap="square" rtlCol="0">
            <a:spAutoFit/>
          </a:bodyPr>
          <a:lstStyle/>
          <a:p>
            <a:pPr algn="ctr"/>
            <a:r>
              <a:rPr lang="de-AT" sz="3200" dirty="0"/>
              <a:t>31.10.</a:t>
            </a:r>
            <a:endParaRPr lang="de-AT" dirty="0"/>
          </a:p>
        </p:txBody>
      </p:sp>
      <p:cxnSp>
        <p:nvCxnSpPr>
          <p:cNvPr id="8" name="Gerader Verbinder 7">
            <a:extLst>
              <a:ext uri="{FF2B5EF4-FFF2-40B4-BE49-F238E27FC236}">
                <a16:creationId xmlns:a16="http://schemas.microsoft.com/office/drawing/2014/main" id="{A30BFB76-7801-BE9C-1FAF-52B32B7B8281}"/>
              </a:ext>
            </a:extLst>
          </p:cNvPr>
          <p:cNvCxnSpPr>
            <a:cxnSpLocks/>
          </p:cNvCxnSpPr>
          <p:nvPr/>
        </p:nvCxnSpPr>
        <p:spPr>
          <a:xfrm>
            <a:off x="3752207" y="6066083"/>
            <a:ext cx="129150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BAFBBD2-3C51-4B44-BEA4-0FF602590D15}"/>
              </a:ext>
            </a:extLst>
          </p:cNvPr>
          <p:cNvSpPr txBox="1"/>
          <p:nvPr/>
        </p:nvSpPr>
        <p:spPr>
          <a:xfrm>
            <a:off x="467640" y="835200"/>
            <a:ext cx="8229240" cy="1142640"/>
          </a:xfrm>
          <a:prstGeom prst="rect">
            <a:avLst/>
          </a:prstGeom>
          <a:noFill/>
          <a:ln>
            <a:noFill/>
          </a:ln>
        </p:spPr>
        <p:txBody>
          <a:bodyPr anchor="ctr">
            <a:normAutofit/>
          </a:bodyPr>
          <a:lstStyle/>
          <a:p>
            <a:pPr algn="ctr">
              <a:lnSpc>
                <a:spcPct val="90000"/>
              </a:lnSpc>
            </a:pPr>
            <a:r>
              <a:rPr lang="de-DE" sz="3300" b="1" strike="noStrike" spc="-1" dirty="0">
                <a:solidFill>
                  <a:srgbClr val="2F5597"/>
                </a:solidFill>
                <a:latin typeface="Palatino Linotype"/>
                <a:ea typeface="Palatino Linotype"/>
              </a:rPr>
              <a:t>Laborparameter - Verlauf</a:t>
            </a:r>
            <a:endParaRPr lang="de-DE" sz="3300" b="0" strike="noStrike" spc="-1" dirty="0">
              <a:solidFill>
                <a:srgbClr val="000000"/>
              </a:solidFill>
              <a:latin typeface="Calibri"/>
            </a:endParaRPr>
          </a:p>
        </p:txBody>
      </p:sp>
      <p:sp>
        <p:nvSpPr>
          <p:cNvPr id="5" name="TextShape 2">
            <a:extLst>
              <a:ext uri="{FF2B5EF4-FFF2-40B4-BE49-F238E27FC236}">
                <a16:creationId xmlns:a16="http://schemas.microsoft.com/office/drawing/2014/main" id="{75DB36B0-F545-0849-B2A2-3628E32E4C36}"/>
              </a:ext>
            </a:extLst>
          </p:cNvPr>
          <p:cNvSpPr txBox="1"/>
          <p:nvPr/>
        </p:nvSpPr>
        <p:spPr>
          <a:xfrm>
            <a:off x="457200" y="1944000"/>
            <a:ext cx="8542800" cy="4752000"/>
          </a:xfrm>
          <a:prstGeom prst="rect">
            <a:avLst/>
          </a:prstGeom>
          <a:noFill/>
          <a:ln>
            <a:noFill/>
          </a:ln>
        </p:spPr>
        <p:txBody>
          <a:bodyPr>
            <a:normAutofit/>
          </a:bodyPr>
          <a:lstStyle/>
          <a:p>
            <a:pPr>
              <a:lnSpc>
                <a:spcPct val="100000"/>
              </a:lnSpc>
              <a:spcAft>
                <a:spcPts val="1417"/>
              </a:spcAft>
            </a:pPr>
            <a:endParaRPr lang="de-DE" sz="2000" b="0" strike="noStrike" spc="-1" dirty="0">
              <a:solidFill>
                <a:srgbClr val="000000"/>
              </a:solidFill>
              <a:latin typeface="Calibri"/>
            </a:endParaRPr>
          </a:p>
        </p:txBody>
      </p:sp>
      <p:pic>
        <p:nvPicPr>
          <p:cNvPr id="3" name="Grafik 2">
            <a:extLst>
              <a:ext uri="{FF2B5EF4-FFF2-40B4-BE49-F238E27FC236}">
                <a16:creationId xmlns:a16="http://schemas.microsoft.com/office/drawing/2014/main" id="{D66C4E4E-14A0-D4F8-58E8-72D373FE1536}"/>
              </a:ext>
            </a:extLst>
          </p:cNvPr>
          <p:cNvPicPr>
            <a:picLocks noChangeAspect="1"/>
          </p:cNvPicPr>
          <p:nvPr/>
        </p:nvPicPr>
        <p:blipFill>
          <a:blip r:embed="rId2"/>
          <a:stretch>
            <a:fillRect/>
          </a:stretch>
        </p:blipFill>
        <p:spPr>
          <a:xfrm>
            <a:off x="457200" y="1765300"/>
            <a:ext cx="8300546" cy="2039964"/>
          </a:xfrm>
          <a:prstGeom prst="rect">
            <a:avLst/>
          </a:prstGeom>
        </p:spPr>
      </p:pic>
      <p:pic>
        <p:nvPicPr>
          <p:cNvPr id="7" name="Grafik 6">
            <a:extLst>
              <a:ext uri="{FF2B5EF4-FFF2-40B4-BE49-F238E27FC236}">
                <a16:creationId xmlns:a16="http://schemas.microsoft.com/office/drawing/2014/main" id="{A63A3DFE-7828-8B7E-C237-14B8AD715312}"/>
              </a:ext>
            </a:extLst>
          </p:cNvPr>
          <p:cNvPicPr>
            <a:picLocks noChangeAspect="1"/>
          </p:cNvPicPr>
          <p:nvPr/>
        </p:nvPicPr>
        <p:blipFill>
          <a:blip r:embed="rId3"/>
          <a:stretch>
            <a:fillRect/>
          </a:stretch>
        </p:blipFill>
        <p:spPr>
          <a:xfrm>
            <a:off x="467640" y="4139015"/>
            <a:ext cx="8300546" cy="531012"/>
          </a:xfrm>
          <a:prstGeom prst="rect">
            <a:avLst/>
          </a:prstGeom>
        </p:spPr>
      </p:pic>
      <p:cxnSp>
        <p:nvCxnSpPr>
          <p:cNvPr id="9" name="Gerade Verbindung mit Pfeil 8">
            <a:extLst>
              <a:ext uri="{FF2B5EF4-FFF2-40B4-BE49-F238E27FC236}">
                <a16:creationId xmlns:a16="http://schemas.microsoft.com/office/drawing/2014/main" id="{98A79370-498B-CDBD-F0E1-731FE7928D66}"/>
              </a:ext>
            </a:extLst>
          </p:cNvPr>
          <p:cNvCxnSpPr>
            <a:cxnSpLocks/>
          </p:cNvCxnSpPr>
          <p:nvPr/>
        </p:nvCxnSpPr>
        <p:spPr>
          <a:xfrm flipH="1">
            <a:off x="3352800" y="5343600"/>
            <a:ext cx="3035300" cy="91750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B99D9AA5-F4B9-7EFC-F4C8-8636EF443A92}"/>
              </a:ext>
            </a:extLst>
          </p:cNvPr>
          <p:cNvSpPr/>
          <p:nvPr/>
        </p:nvSpPr>
        <p:spPr>
          <a:xfrm>
            <a:off x="3060700" y="5219699"/>
            <a:ext cx="3479800" cy="1279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 name="Grafik 5">
            <a:extLst>
              <a:ext uri="{FF2B5EF4-FFF2-40B4-BE49-F238E27FC236}">
                <a16:creationId xmlns:a16="http://schemas.microsoft.com/office/drawing/2014/main" id="{DA94FDA3-CAAE-41F5-8C07-D4970110A9BB}"/>
              </a:ext>
            </a:extLst>
          </p:cNvPr>
          <p:cNvPicPr>
            <a:picLocks noChangeAspect="1"/>
          </p:cNvPicPr>
          <p:nvPr/>
        </p:nvPicPr>
        <p:blipFill>
          <a:blip r:embed="rId4"/>
          <a:stretch>
            <a:fillRect/>
          </a:stretch>
        </p:blipFill>
        <p:spPr>
          <a:xfrm>
            <a:off x="1339662" y="4145193"/>
            <a:ext cx="688844" cy="524834"/>
          </a:xfrm>
          <a:prstGeom prst="rect">
            <a:avLst/>
          </a:prstGeom>
        </p:spPr>
      </p:pic>
    </p:spTree>
    <p:extLst>
      <p:ext uri="{BB962C8B-B14F-4D97-AF65-F5344CB8AC3E}">
        <p14:creationId xmlns:p14="http://schemas.microsoft.com/office/powerpoint/2010/main" val="2604109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CCD8F0"/>
      </a:dk2>
      <a:lt2>
        <a:srgbClr val="000000"/>
      </a:lt2>
      <a:accent1>
        <a:srgbClr val="B83838"/>
      </a:accent1>
      <a:accent2>
        <a:srgbClr val="ED6A5A"/>
      </a:accent2>
      <a:accent3>
        <a:srgbClr val="E08700"/>
      </a:accent3>
      <a:accent4>
        <a:srgbClr val="EAC053"/>
      </a:accent4>
      <a:accent5>
        <a:srgbClr val="5F8F50"/>
      </a:accent5>
      <a:accent6>
        <a:srgbClr val="C4CC68"/>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349</Words>
  <Application>Microsoft Office PowerPoint</Application>
  <PresentationFormat>Bildschirmpräsentation (4:3)</PresentationFormat>
  <Paragraphs>95</Paragraphs>
  <Slides>18</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18</vt:i4>
      </vt:variant>
    </vt:vector>
  </HeadingPairs>
  <TitlesOfParts>
    <vt:vector size="26" baseType="lpstr">
      <vt:lpstr>Arial</vt:lpstr>
      <vt:lpstr>Calibri</vt:lpstr>
      <vt:lpstr>Palatino Linotype</vt:lpstr>
      <vt:lpstr>Symbol</vt:lpstr>
      <vt:lpstr>Times New Roman</vt:lpstr>
      <vt:lpstr>Wingdings</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Koizar Bernhard</dc:creator>
  <dc:description/>
  <cp:lastModifiedBy>Veronika Pallinger</cp:lastModifiedBy>
  <cp:revision>139</cp:revision>
  <dcterms:created xsi:type="dcterms:W3CDTF">2018-09-16T14:35:41Z</dcterms:created>
  <dcterms:modified xsi:type="dcterms:W3CDTF">2022-11-01T09:38:53Z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15.0026</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Bildschirmpräsentation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