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ink/ink1.xml" ContentType="application/inkml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  <p:sldMasterId id="2147483835" r:id="rId2"/>
  </p:sldMasterIdLst>
  <p:notesMasterIdLst>
    <p:notesMasterId r:id="rId30"/>
  </p:notesMasterIdLst>
  <p:sldIdLst>
    <p:sldId id="257" r:id="rId3"/>
    <p:sldId id="322" r:id="rId4"/>
    <p:sldId id="714" r:id="rId5"/>
    <p:sldId id="323" r:id="rId6"/>
    <p:sldId id="713" r:id="rId7"/>
    <p:sldId id="313" r:id="rId8"/>
    <p:sldId id="677" r:id="rId9"/>
    <p:sldId id="652" r:id="rId10"/>
    <p:sldId id="710" r:id="rId11"/>
    <p:sldId id="712" r:id="rId12"/>
    <p:sldId id="616" r:id="rId13"/>
    <p:sldId id="701" r:id="rId14"/>
    <p:sldId id="485" r:id="rId15"/>
    <p:sldId id="711" r:id="rId16"/>
    <p:sldId id="661" r:id="rId17"/>
    <p:sldId id="662" r:id="rId18"/>
    <p:sldId id="699" r:id="rId19"/>
    <p:sldId id="663" r:id="rId20"/>
    <p:sldId id="665" r:id="rId21"/>
    <p:sldId id="666" r:id="rId22"/>
    <p:sldId id="716" r:id="rId23"/>
    <p:sldId id="717" r:id="rId24"/>
    <p:sldId id="690" r:id="rId25"/>
    <p:sldId id="691" r:id="rId26"/>
    <p:sldId id="715" r:id="rId27"/>
    <p:sldId id="319" r:id="rId28"/>
    <p:sldId id="271" r:id="rId29"/>
  </p:sldIdLst>
  <p:sldSz cx="9144000" cy="5143500" type="screen16x9"/>
  <p:notesSz cx="6858000" cy="994568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ELFOLIEN" id="{CF8BF702-06E5-AB4E-A980-7E04AD5F90F7}">
          <p14:sldIdLst>
            <p14:sldId id="257"/>
            <p14:sldId id="322"/>
            <p14:sldId id="714"/>
            <p14:sldId id="323"/>
            <p14:sldId id="713"/>
            <p14:sldId id="313"/>
            <p14:sldId id="677"/>
            <p14:sldId id="652"/>
            <p14:sldId id="710"/>
            <p14:sldId id="712"/>
            <p14:sldId id="616"/>
            <p14:sldId id="701"/>
            <p14:sldId id="485"/>
            <p14:sldId id="711"/>
            <p14:sldId id="661"/>
            <p14:sldId id="662"/>
            <p14:sldId id="699"/>
            <p14:sldId id="663"/>
            <p14:sldId id="665"/>
            <p14:sldId id="666"/>
            <p14:sldId id="716"/>
            <p14:sldId id="717"/>
            <p14:sldId id="690"/>
            <p14:sldId id="691"/>
          </p14:sldIdLst>
        </p14:section>
        <p14:section name="TEXTFOLIEN" id="{91BAD3D5-667E-B046-B6E0-14D9A6F7F303}">
          <p14:sldIdLst>
            <p14:sldId id="715"/>
          </p14:sldIdLst>
        </p14:section>
        <p14:section name="ZWISCHENFOLIEN" id="{35CF5CAF-67F0-E042-B4A7-1A47B567E693}">
          <p14:sldIdLst/>
        </p14:section>
        <p14:section name="BILDFOLIEN" id="{FF1C1AFA-5283-7944-9183-E5455F135A2E}">
          <p14:sldIdLst/>
        </p14:section>
        <p14:section name="TABELLEN UND DIAGRAMMFOLIEN" id="{F0CA6536-FD0F-7A43-B065-80B1B3939791}">
          <p14:sldIdLst/>
        </p14:section>
        <p14:section name="ENDFOLIE" id="{9035AA2C-37F9-1042-9D6E-C64C47773CFB}">
          <p14:sldIdLst>
            <p14:sldId id="31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8" orient="horz" pos="174" userDrawn="1">
          <p15:clr>
            <a:srgbClr val="A4A3A4"/>
          </p15:clr>
        </p15:guide>
        <p15:guide id="9" orient="horz" pos="1622" userDrawn="1">
          <p15:clr>
            <a:srgbClr val="A4A3A4"/>
          </p15:clr>
        </p15:guide>
        <p15:guide id="10" pos="2948" userDrawn="1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han Hunt" initials="EH" lastIdx="49" clrIdx="0">
    <p:extLst>
      <p:ext uri="{19B8F6BF-5375-455C-9EA6-DF929625EA0E}">
        <p15:presenceInfo xmlns:p15="http://schemas.microsoft.com/office/powerpoint/2012/main" userId="3727355ec138e5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492"/>
    <a:srgbClr val="CCD8F0"/>
    <a:srgbClr val="B83838"/>
    <a:srgbClr val="7FA8D1"/>
    <a:srgbClr val="ED6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495F8-C209-42AC-869B-1DF4BD72F4D1}" v="83" dt="2022-11-08T15:21:32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9" autoAdjust="0"/>
    <p:restoredTop sz="94732" autoAdjust="0"/>
  </p:normalViewPr>
  <p:slideViewPr>
    <p:cSldViewPr snapToGrid="0" snapToObjects="1" showGuides="1">
      <p:cViewPr varScale="1">
        <p:scale>
          <a:sx n="205" d="100"/>
          <a:sy n="205" d="100"/>
        </p:scale>
        <p:origin x="456" y="168"/>
      </p:cViewPr>
      <p:guideLst>
        <p:guide orient="horz" pos="3067"/>
        <p:guide orient="horz" pos="174"/>
        <p:guide orient="horz" pos="1622"/>
        <p:guide pos="2948"/>
        <p:guide pos="2812"/>
        <p:guide pos="2880"/>
        <p:guide pos="2881"/>
      </p:guideLst>
    </p:cSldViewPr>
  </p:slideViewPr>
  <p:outlineViewPr>
    <p:cViewPr>
      <p:scale>
        <a:sx n="33" d="100"/>
        <a:sy n="33" d="100"/>
      </p:scale>
      <p:origin x="0" y="127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4266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Hunt" userId="3727355ec138e5b2" providerId="LiveId" clId="{7D9495F8-C209-42AC-869B-1DF4BD72F4D1}"/>
    <pc:docChg chg="custSel modSld">
      <pc:chgData name="Ethan Hunt" userId="3727355ec138e5b2" providerId="LiveId" clId="{7D9495F8-C209-42AC-869B-1DF4BD72F4D1}" dt="2022-11-08T16:14:25.047" v="144" actId="6549"/>
      <pc:docMkLst>
        <pc:docMk/>
      </pc:docMkLst>
      <pc:sldChg chg="modSp mod">
        <pc:chgData name="Ethan Hunt" userId="3727355ec138e5b2" providerId="LiveId" clId="{7D9495F8-C209-42AC-869B-1DF4BD72F4D1}" dt="2022-11-08T16:14:25.047" v="144" actId="6549"/>
        <pc:sldMkLst>
          <pc:docMk/>
          <pc:sldMk cId="3468527427" sldId="691"/>
        </pc:sldMkLst>
        <pc:spChg chg="mod">
          <ac:chgData name="Ethan Hunt" userId="3727355ec138e5b2" providerId="LiveId" clId="{7D9495F8-C209-42AC-869B-1DF4BD72F4D1}" dt="2022-11-08T16:14:25.047" v="144" actId="6549"/>
          <ac:spMkLst>
            <pc:docMk/>
            <pc:sldMk cId="3468527427" sldId="691"/>
            <ac:spMk id="2" creationId="{00000000-0000-0000-0000-000000000000}"/>
          </ac:spMkLst>
        </pc:spChg>
      </pc:sldChg>
      <pc:sldChg chg="modSp">
        <pc:chgData name="Ethan Hunt" userId="3727355ec138e5b2" providerId="LiveId" clId="{7D9495F8-C209-42AC-869B-1DF4BD72F4D1}" dt="2022-11-07T14:52:41.876" v="35" actId="14100"/>
        <pc:sldMkLst>
          <pc:docMk/>
          <pc:sldMk cId="277878870" sldId="701"/>
        </pc:sldMkLst>
        <pc:picChg chg="mod">
          <ac:chgData name="Ethan Hunt" userId="3727355ec138e5b2" providerId="LiveId" clId="{7D9495F8-C209-42AC-869B-1DF4BD72F4D1}" dt="2022-11-07T14:52:41.876" v="35" actId="14100"/>
          <ac:picMkLst>
            <pc:docMk/>
            <pc:sldMk cId="277878870" sldId="701"/>
            <ac:picMk id="28677" creationId="{00000000-0000-0000-0000-000000000000}"/>
          </ac:picMkLst>
        </pc:picChg>
      </pc:sldChg>
      <pc:sldChg chg="modSp mod modAnim">
        <pc:chgData name="Ethan Hunt" userId="3727355ec138e5b2" providerId="LiveId" clId="{7D9495F8-C209-42AC-869B-1DF4BD72F4D1}" dt="2022-11-07T14:50:29.667" v="26" actId="14100"/>
        <pc:sldMkLst>
          <pc:docMk/>
          <pc:sldMk cId="2724999879" sldId="714"/>
        </pc:sldMkLst>
        <pc:spChg chg="mod">
          <ac:chgData name="Ethan Hunt" userId="3727355ec138e5b2" providerId="LiveId" clId="{7D9495F8-C209-42AC-869B-1DF4BD72F4D1}" dt="2022-11-07T14:47:40.123" v="2"/>
          <ac:spMkLst>
            <pc:docMk/>
            <pc:sldMk cId="2724999879" sldId="714"/>
            <ac:spMk id="3" creationId="{AA1EEECD-6DD3-5861-1791-33D46A1D8B59}"/>
          </ac:spMkLst>
        </pc:spChg>
        <pc:picChg chg="mod">
          <ac:chgData name="Ethan Hunt" userId="3727355ec138e5b2" providerId="LiveId" clId="{7D9495F8-C209-42AC-869B-1DF4BD72F4D1}" dt="2022-11-07T14:50:04.179" v="21" actId="14100"/>
          <ac:picMkLst>
            <pc:docMk/>
            <pc:sldMk cId="2724999879" sldId="714"/>
            <ac:picMk id="6" creationId="{72F278CB-7362-F13C-735E-B45314AC136C}"/>
          </ac:picMkLst>
        </pc:picChg>
        <pc:picChg chg="mod">
          <ac:chgData name="Ethan Hunt" userId="3727355ec138e5b2" providerId="LiveId" clId="{7D9495F8-C209-42AC-869B-1DF4BD72F4D1}" dt="2022-11-07T14:50:29.667" v="26" actId="14100"/>
          <ac:picMkLst>
            <pc:docMk/>
            <pc:sldMk cId="2724999879" sldId="714"/>
            <ac:picMk id="7" creationId="{8CAEBEA3-2C7B-4867-A2C8-6BE268DBE016}"/>
          </ac:picMkLst>
        </pc:picChg>
      </pc:sldChg>
      <pc:sldChg chg="addSp modSp mod modAnim">
        <pc:chgData name="Ethan Hunt" userId="3727355ec138e5b2" providerId="LiveId" clId="{7D9495F8-C209-42AC-869B-1DF4BD72F4D1}" dt="2022-11-08T15:22:01.624" v="127" actId="1076"/>
        <pc:sldMkLst>
          <pc:docMk/>
          <pc:sldMk cId="1661025144" sldId="715"/>
        </pc:sldMkLst>
        <pc:spChg chg="add mod">
          <ac:chgData name="Ethan Hunt" userId="3727355ec138e5b2" providerId="LiveId" clId="{7D9495F8-C209-42AC-869B-1DF4BD72F4D1}" dt="2022-11-08T15:21:46.903" v="122" actId="1076"/>
          <ac:spMkLst>
            <pc:docMk/>
            <pc:sldMk cId="1661025144" sldId="715"/>
            <ac:spMk id="2" creationId="{7FD80E3D-A993-7FD0-2F2C-74A7C88B6F73}"/>
          </ac:spMkLst>
        </pc:spChg>
        <pc:spChg chg="mod">
          <ac:chgData name="Ethan Hunt" userId="3727355ec138e5b2" providerId="LiveId" clId="{7D9495F8-C209-42AC-869B-1DF4BD72F4D1}" dt="2022-11-08T15:18:48.672" v="103" actId="1076"/>
          <ac:spMkLst>
            <pc:docMk/>
            <pc:sldMk cId="1661025144" sldId="715"/>
            <ac:spMk id="4" creationId="{D6205B22-2457-4F66-E75B-DC17D2307D28}"/>
          </ac:spMkLst>
        </pc:spChg>
        <pc:spChg chg="mod">
          <ac:chgData name="Ethan Hunt" userId="3727355ec138e5b2" providerId="LiveId" clId="{7D9495F8-C209-42AC-869B-1DF4BD72F4D1}" dt="2022-11-08T15:21:53.095" v="124" actId="1076"/>
          <ac:spMkLst>
            <pc:docMk/>
            <pc:sldMk cId="1661025144" sldId="715"/>
            <ac:spMk id="5" creationId="{F3D8C25A-C84C-B2BA-EB49-3C76CF154DC0}"/>
          </ac:spMkLst>
        </pc:spChg>
        <pc:spChg chg="mod">
          <ac:chgData name="Ethan Hunt" userId="3727355ec138e5b2" providerId="LiveId" clId="{7D9495F8-C209-42AC-869B-1DF4BD72F4D1}" dt="2022-11-08T15:18:38.832" v="100" actId="1076"/>
          <ac:spMkLst>
            <pc:docMk/>
            <pc:sldMk cId="1661025144" sldId="715"/>
            <ac:spMk id="6" creationId="{93BA12CF-07F7-A82D-3033-DCCC254C8F6A}"/>
          </ac:spMkLst>
        </pc:spChg>
        <pc:spChg chg="mod">
          <ac:chgData name="Ethan Hunt" userId="3727355ec138e5b2" providerId="LiveId" clId="{7D9495F8-C209-42AC-869B-1DF4BD72F4D1}" dt="2022-11-08T15:18:42.024" v="102" actId="1076"/>
          <ac:spMkLst>
            <pc:docMk/>
            <pc:sldMk cId="1661025144" sldId="715"/>
            <ac:spMk id="8" creationId="{F5C4AD7F-9ECF-AFDF-F2F5-4DFE0489BBB7}"/>
          </ac:spMkLst>
        </pc:spChg>
        <pc:picChg chg="add mod">
          <ac:chgData name="Ethan Hunt" userId="3727355ec138e5b2" providerId="LiveId" clId="{7D9495F8-C209-42AC-869B-1DF4BD72F4D1}" dt="2022-11-08T15:22:01.624" v="127" actId="1076"/>
          <ac:picMkLst>
            <pc:docMk/>
            <pc:sldMk cId="1661025144" sldId="715"/>
            <ac:picMk id="7" creationId="{13B0F7A4-565E-3EB8-C700-2D49EE4B684B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8T17:00:28.528" idx="40">
    <p:pos x="1406" y="858"/>
    <p:text>hauptteil funktionell</p:text>
    <p:extLst>
      <p:ext uri="{C676402C-5697-4E1C-873F-D02D1690AC5C}">
        <p15:threadingInfo xmlns:p15="http://schemas.microsoft.com/office/powerpoint/2012/main" timeZoneBias="-120"/>
      </p:ext>
    </p:extLst>
  </p:cm>
  <p:cm authorId="1" dt="2022-09-18T17:02:53.667" idx="41">
    <p:pos x="1208" y="1286"/>
    <p:text>Zusammenfassung FAB Disorders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8T17:14:14.058" idx="42">
    <p:pos x="1998" y="464"/>
    <p:text>Komplexe entität  - schwer zu erfassen</p:text>
    <p:extLst>
      <p:ext uri="{C676402C-5697-4E1C-873F-D02D1690AC5C}">
        <p15:threadingInfo xmlns:p15="http://schemas.microsoft.com/office/powerpoint/2012/main" timeZoneBias="-120"/>
      </p:ext>
    </p:extLst>
  </p:cm>
  <p:cm authorId="1" dt="2022-09-18T17:15:43.016" idx="43">
    <p:pos x="2369" y="975"/>
    <p:text>Umso mehr studien umso größer die Streubreite – 20% in Amerika z.b.</p:text>
    <p:extLst>
      <p:ext uri="{C676402C-5697-4E1C-873F-D02D1690AC5C}">
        <p15:threadingInfo xmlns:p15="http://schemas.microsoft.com/office/powerpoint/2012/main" timeZoneBias="-120"/>
      </p:ext>
    </p:extLst>
  </p:cm>
  <p:cm authorId="1" dt="2022-09-27T14:38:05.501" idx="44">
    <p:pos x="10" y="10"/>
    <p:text>Kommen oft mit V.a. Schulstress, lactoseintoleranz ,.. Live events (eher trigger) aber kein auslöser, sehr complex mit vielen faktoren – von walker kinderpsychologien (gut brain interaction) faktoren die wirken auf den darm oder auf die psyche- interagiert miteinader – wenn wer angst hat vor durchfall kriegt er erst recht druchfall
Darmnervensystem ganz eng verbunden, Aktuell Rome Kriterien – gut brain interaction – wie sind die coping strategien wie gehen die eltern damit um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7T14:45:17.100" idx="45">
    <p:pos x="4863" y="2085"/>
    <p:text>bestes Beispiel wer Angst vor Durchfall hat kriegt dadurch erst recht Durchfall., enterales nervensystem sehr ausgeprägt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7T14:51:10.765" idx="46">
    <p:pos x="5315" y="2299"/>
    <p:text>Genetik kongenital genetisch – eins der Mb Crohn gene NOD2 Gen – gewisse polymorphismen zeigt die keinen Crohn auslösen aber low level inflammation – so wie Reizdarm führt – sensibilisiert nevernenden – oder angststörungen/ Depression in Familien – also 1. genetische Neigung, frühkindliche Traumen – z.b sondensondierte mäusemodel – die dann zu vermeherter Schmerzwahrnehung führen …. Jede der erkrankungen verschiede faktoren kann man in ROME IV nachlesen, wichtig zu wissen ist nichgt nur stress, entstehung vielfaltig,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3:43:54.652" idx="48">
    <p:pos x="4885" y="776"/>
    <p:text>1-4 ausschluss, 7 and more verdächtig</p:text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5:24:4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6744"/>
          </a:xfrm>
          <a:prstGeom prst="rect">
            <a:avLst/>
          </a:prstGeom>
        </p:spPr>
        <p:txBody>
          <a:bodyPr vert="horz" lIns="88642" tIns="44321" rIns="88642" bIns="4432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463" y="1"/>
            <a:ext cx="2972004" cy="496744"/>
          </a:xfrm>
          <a:prstGeom prst="rect">
            <a:avLst/>
          </a:prstGeom>
        </p:spPr>
        <p:txBody>
          <a:bodyPr vert="horz" lIns="88642" tIns="44321" rIns="88642" bIns="44321" rtlCol="0"/>
          <a:lstStyle>
            <a:lvl1pPr algn="r">
              <a:defRPr sz="1200"/>
            </a:lvl1pPr>
          </a:lstStyle>
          <a:p>
            <a:pPr>
              <a:defRPr/>
            </a:pPr>
            <a:fld id="{AFFC4E21-D79C-3142-A77C-D3F52078FE81}" type="datetimeFigureOut">
              <a:rPr lang="de-DE"/>
              <a:pPr>
                <a:defRPr/>
              </a:pPr>
              <a:t>08.11.2022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42" tIns="44321" rIns="88642" bIns="4432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494" y="4723700"/>
            <a:ext cx="5487013" cy="4475328"/>
          </a:xfrm>
          <a:prstGeom prst="rect">
            <a:avLst/>
          </a:prstGeom>
        </p:spPr>
        <p:txBody>
          <a:bodyPr vert="horz" lIns="88642" tIns="44321" rIns="88642" bIns="44321" rtlCol="0"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7401"/>
            <a:ext cx="2972004" cy="496744"/>
          </a:xfrm>
          <a:prstGeom prst="rect">
            <a:avLst/>
          </a:prstGeom>
        </p:spPr>
        <p:txBody>
          <a:bodyPr vert="horz" lIns="88642" tIns="44321" rIns="88642" bIns="443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463" y="9447401"/>
            <a:ext cx="2972004" cy="496744"/>
          </a:xfrm>
          <a:prstGeom prst="rect">
            <a:avLst/>
          </a:prstGeom>
        </p:spPr>
        <p:txBody>
          <a:bodyPr vert="horz" lIns="88642" tIns="44321" rIns="88642" bIns="44321" rtlCol="0" anchor="b"/>
          <a:lstStyle>
            <a:lvl1pPr algn="r">
              <a:defRPr sz="1200"/>
            </a:lvl1pPr>
          </a:lstStyle>
          <a:p>
            <a:pPr>
              <a:defRPr/>
            </a:pPr>
            <a:fld id="{B9AD371E-E4F5-1746-83A7-8014EE197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E2578-D1A6-4408-B54A-2CA09FBDBC3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7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E2578-D1A6-4408-B54A-2CA09FBDBC3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7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239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0216" indent="-2770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8024" indent="-22160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1234" indent="-22160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4444" indent="-22160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37653" indent="-2216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0863" indent="-2216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24073" indent="-2216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67282" indent="-2216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0640B-D1B6-4202-9AF9-735F01ED571E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E2578-D1A6-4408-B54A-2CA09FBDBC39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E2578-D1A6-4408-B54A-2CA09FBDBC39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7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80000" y="2571750"/>
            <a:ext cx="4464000" cy="23050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2571750"/>
            <a:ext cx="4464000" cy="2305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863601" y="1367015"/>
            <a:ext cx="7416800" cy="52322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2" y="2022919"/>
            <a:ext cx="7416799" cy="21544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n-lt"/>
                <a:cs typeface="Palatino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4764" y="1492250"/>
            <a:ext cx="3595635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4764" y="4070983"/>
            <a:ext cx="3595635" cy="6613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3599" y="1492250"/>
            <a:ext cx="3597749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3600" y="4072466"/>
            <a:ext cx="3597749" cy="6598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6193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6193" y="3336169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384000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901807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3384000" y="3336168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901807" y="3339655"/>
            <a:ext cx="2375999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66194" y="956122"/>
            <a:ext cx="7414206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9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658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Tabelle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49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64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klei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50"/>
            <a:ext cx="3698128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24400" y="1492250"/>
            <a:ext cx="3556000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39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681-C09A-4952-ADB0-34CF684A1448}" type="datetimeFigureOut">
              <a:rPr lang="de-AT" smtClean="0"/>
              <a:t>08.11.2022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7B0-F0BB-46E7-9A41-FA4AC262F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564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2971800" y="950912"/>
            <a:ext cx="6180667" cy="3925887"/>
          </a:xfrm>
          <a:custGeom>
            <a:avLst/>
            <a:gdLst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0 w 5834057"/>
              <a:gd name="connsiteY3" fmla="*/ 5025941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556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474133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347134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47134 w 5842524"/>
              <a:gd name="connsiteY3" fmla="*/ 4992074 h 5000541"/>
              <a:gd name="connsiteX4" fmla="*/ 0 w 5842524"/>
              <a:gd name="connsiteY4" fmla="*/ 0 h 50005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13268 w 5842524"/>
              <a:gd name="connsiteY3" fmla="*/ 4992074 h 5000541"/>
              <a:gd name="connsiteX4" fmla="*/ 0 w 5842524"/>
              <a:gd name="connsiteY4" fmla="*/ 0 h 50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524" h="5000541">
                <a:moveTo>
                  <a:pt x="0" y="0"/>
                </a:moveTo>
                <a:lnTo>
                  <a:pt x="5842524" y="237067"/>
                </a:lnTo>
                <a:cubicBezTo>
                  <a:pt x="5839702" y="1824892"/>
                  <a:pt x="5836879" y="3412716"/>
                  <a:pt x="5834057" y="5000541"/>
                </a:cubicBezTo>
                <a:lnTo>
                  <a:pt x="313268" y="499207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403350" y="4137645"/>
            <a:ext cx="1754717" cy="37655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9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03350" y="2471285"/>
            <a:ext cx="4514851" cy="104644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925886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4" y="2309402"/>
            <a:ext cx="6316817" cy="523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34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3793752"/>
            <a:ext cx="1188720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681-C09A-4952-ADB0-34CF684A1448}" type="datetimeFigureOut">
              <a:rPr lang="de-AT" smtClean="0"/>
              <a:t>08.11.2022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7B0-F0BB-46E7-9A41-FA4AC262F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33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78142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>
            <a:lvl1pPr>
              <a:defRPr sz="750" baseline="0"/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3"/>
          </p:nvPr>
        </p:nvSpPr>
        <p:spPr>
          <a:xfrm>
            <a:off x="3354295" y="1492250"/>
            <a:ext cx="4634005" cy="25040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FontTx/>
              <a:buNone/>
              <a:defRPr sz="2000" b="1" i="0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AT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5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rgbClr val="1E5492"/>
                </a:solidFill>
              </a:defRPr>
            </a:lvl1pPr>
            <a:lvl2pPr marL="540000" indent="-270000" defTabSz="180900">
              <a:buFont typeface="Arial" panose="020B0604020202020204" pitchFamily="34" charset="0"/>
              <a:buChar char="•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638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+mj-lt"/>
              <a:buAutoNum type="arabicPeriod"/>
              <a:defRPr sz="1500" b="0" i="0" baseline="0">
                <a:solidFill>
                  <a:srgbClr val="1E5492"/>
                </a:solidFill>
              </a:defRPr>
            </a:lvl1pPr>
            <a:lvl2pPr marL="540000" indent="-270000">
              <a:buFont typeface="+mj-lt"/>
              <a:buAutoNum type="alphaLcPeriod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357533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6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40" r:id="rId4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3072" userDrawn="1">
          <p15:clr>
            <a:srgbClr val="F26B43"/>
          </p15:clr>
        </p15:guide>
        <p15:guide id="4" pos="5397" userDrawn="1">
          <p15:clr>
            <a:srgbClr val="F26B43"/>
          </p15:clr>
        </p15:guide>
        <p15:guide id="5" pos="363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pos="544" userDrawn="1">
          <p15:clr>
            <a:srgbClr val="F26B43"/>
          </p15:clr>
        </p15:guide>
        <p15:guide id="8" pos="5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 txBox="1">
            <a:spLocks/>
          </p:cNvSpPr>
          <p:nvPr/>
        </p:nvSpPr>
        <p:spPr>
          <a:xfrm>
            <a:off x="576264" y="4868467"/>
            <a:ext cx="7412038" cy="13454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" b="0" i="0" kern="0" spc="40" baseline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700" baseline="0" dirty="0">
                <a:solidFill>
                  <a:srgbClr val="1E5492"/>
                </a:solidFill>
                <a:latin typeface="Calibri"/>
                <a:cs typeface="Calibri"/>
              </a:rPr>
              <a:t>Chronische Bauchschmerzen im Kindesalter| 09.11.2022 OA Dr. Thomas Hofer</a:t>
            </a:r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sp>
        <p:nvSpPr>
          <p:cNvPr id="12" name="Foliennummernplatzhalter 7"/>
          <p:cNvSpPr txBox="1">
            <a:spLocks/>
          </p:cNvSpPr>
          <p:nvPr/>
        </p:nvSpPr>
        <p:spPr>
          <a:xfrm>
            <a:off x="7988301" y="4876801"/>
            <a:ext cx="579437" cy="12620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r" defTabSz="457200" rtl="0" eaLnBrk="1" latinLnBrk="0" hangingPunct="1">
              <a:defRPr sz="600" kern="120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6772A2-F3A3-E84E-AFD4-4C645F73BBCF}" type="slidenum">
              <a:rPr lang="de-DE" sz="700" baseline="0" smtClean="0">
                <a:solidFill>
                  <a:srgbClr val="1E5492"/>
                </a:solidFill>
                <a:latin typeface="Calibri"/>
                <a:cs typeface="Calibri"/>
              </a:rPr>
              <a:pPr>
                <a:defRPr/>
              </a:pPr>
              <a:t>‹Nr.›</a:t>
            </a:fld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425F8E6-A864-455F-8FCB-F837C21395F9}"/>
              </a:ext>
            </a:extLst>
          </p:cNvPr>
          <p:cNvSpPr txBox="1">
            <a:spLocks/>
          </p:cNvSpPr>
          <p:nvPr userDrawn="1"/>
        </p:nvSpPr>
        <p:spPr>
          <a:xfrm>
            <a:off x="63985" y="67633"/>
            <a:ext cx="6423832" cy="610362"/>
          </a:xfrm>
          <a:prstGeom prst="rect">
            <a:avLst/>
          </a:prstGeom>
          <a:solidFill>
            <a:srgbClr val="7FA8D1"/>
          </a:solidFill>
        </p:spPr>
        <p:txBody>
          <a:bodyPr/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br>
              <a:rPr lang="de-DE" sz="2800" dirty="0"/>
            </a:br>
            <a:r>
              <a:rPr lang="de-DE" sz="2800" dirty="0">
                <a:solidFill>
                  <a:schemeClr val="bg1"/>
                </a:solidFill>
              </a:rPr>
              <a:t>:</a:t>
            </a:r>
            <a:br>
              <a:rPr lang="de-DE" sz="2800" dirty="0"/>
            </a:br>
            <a:endParaRPr lang="de-DE" sz="2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23" r:id="rId3"/>
    <p:sldLayoutId id="2147483938" r:id="rId4"/>
    <p:sldLayoutId id="2147483924" r:id="rId5"/>
    <p:sldLayoutId id="2147483926" r:id="rId6"/>
    <p:sldLayoutId id="2147483936" r:id="rId7"/>
    <p:sldLayoutId id="2147483927" r:id="rId8"/>
    <p:sldLayoutId id="2147483914" r:id="rId9"/>
    <p:sldLayoutId id="2147483915" r:id="rId10"/>
    <p:sldLayoutId id="2147483916" r:id="rId11"/>
    <p:sldLayoutId id="2147483939" r:id="rId12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orient="horz" pos="940" userDrawn="1">
          <p15:clr>
            <a:srgbClr val="F26B43"/>
          </p15:clr>
        </p15:guide>
        <p15:guide id="8" pos="544" userDrawn="1">
          <p15:clr>
            <a:srgbClr val="F26B43"/>
          </p15:clr>
        </p15:guide>
        <p15:guide id="9" pos="5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6.wdp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ecriteri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-api.wordpress.com/bar/?stat=groovemails-events&amp;bin=wpcom_email_click&amp;redirect_to=https://gutsandgrowth.files.wordpress.com/2019/10/screenshot-371.png&amp;sr=1&amp;signature=181c0e25c0d2801d9991072f719f4a04&amp;user=34e728faef52db95c34e823eac84605e&amp;_e=eyJlcnJvciI6bnVsbCwiYmxvZ19pZCI6MzAyNTM5NTgsImJsb2dfbGFuZyI6ImVuIiwic2l0ZV9pZF9sYWJlbCI6IndwY29tIiwiZW1haWxfbmFtZSI6ImVtYWlsX3N1YnNjcmlwdGlvbiIsIl91dCI6ImFub24iLCJfdWkiOiIzNGU3MjhmYWVmNTJkYjk1YzM0ZTgyM2VhYzg0NjA1ZSIsImVtYWlsX2lkIjoiZDY0YjlhYzRkNTQzODkxODMxNTk2YjQ0NTI5NGUyZDYiLCJkYXRlX3NlbnQiOiIyMDE5LTEwLTI1IiwiZG9tYWluIjoiZ3V0c2FuZGdyb3d0aC53b3JkcHJlc3MuY29tIiwiZnJlcXVlbmN5IjoiMCIsImRpZ2VzdCI6IjAiLCJoYXNfaHRtbCI6IjEiLCJsb2NhbGUiOiJlbiIsImFuY2hvcl90ZXh0IjoiIiwiX2RyIjpudWxsLCJfZGwiOiJcL3dwLWNyb24ucGhwP2RvaW5nX3dwX2Nyb249MTU3MjAwMTI4Mi41MDYyMDYwMzU2MTQwMTM2NzE4NzUwIiwiX2VuIjoid3Bjb21fZW1haWxfY2xpY2siLCJfdHMiOjE1NzIwMDE0NjU5NzIsImJyb3dzZXJfdHlwZSI6InBocC1hZ2VudCIsIl9hdWEiOiJ3cGNvbS10cmFja3MtY2xpZW50LXYwLjMiLCJfdWwiOm51bGwsImJsb2dfdHoiOiItNCIsInVzZXJfbGFuZyI6bnVsbH0&amp;_z=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2" y="1060226"/>
            <a:ext cx="7416800" cy="430887"/>
          </a:xfrm>
        </p:spPr>
        <p:txBody>
          <a:bodyPr/>
          <a:lstStyle/>
          <a:p>
            <a:r>
              <a:rPr lang="de-DE" sz="2800" dirty="0"/>
              <a:t>Chronische Bauchschmerzen im Kindesalter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63602" y="2123270"/>
            <a:ext cx="7416799" cy="2154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1400" dirty="0">
                <a:ea typeface="+mn-ea"/>
              </a:rPr>
              <a:t>OA Dr. Thomas Hofer I  Abteilung für Kinder- und Jugendheilkunde  I  09.11.22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585E801-D7EA-2032-36EB-6043CEEA02AB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Basisabklärung: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5A5E93-5875-056F-7204-98856ED423F3}"/>
              </a:ext>
            </a:extLst>
          </p:cNvPr>
          <p:cNvSpPr txBox="1"/>
          <p:nvPr/>
        </p:nvSpPr>
        <p:spPr>
          <a:xfrm>
            <a:off x="2247942" y="988494"/>
            <a:ext cx="6436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Ausschluss von Alarmsymptomen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Labor: </a:t>
            </a:r>
            <a:r>
              <a:rPr lang="de-AT" dirty="0">
                <a:solidFill>
                  <a:schemeClr val="tx2"/>
                </a:solidFill>
              </a:rPr>
              <a:t>BB, CRP, BSG, LW, NW, Elektrolyte, Lipase, LDH, Bilirubin,  Gerinnung, Zöliakie-AK, Immunglobuline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Ultraschall Abdomen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Stuhlbefunde: </a:t>
            </a:r>
            <a:r>
              <a:rPr lang="de-AT" dirty="0">
                <a:solidFill>
                  <a:schemeClr val="tx2"/>
                </a:solidFill>
              </a:rPr>
              <a:t>Stuhlkulturen, ParaPAK, HCC, </a:t>
            </a:r>
            <a:r>
              <a:rPr lang="de-AT" b="1" u="sng" dirty="0">
                <a:solidFill>
                  <a:schemeClr val="tx2"/>
                </a:solidFill>
              </a:rPr>
              <a:t>Calprotectin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5BA058-4414-16B8-4758-AA804C6D6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" y="789899"/>
            <a:ext cx="1789112" cy="3932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6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17694" y="4894008"/>
            <a:ext cx="6048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600" dirty="0"/>
              <a:t>S. P.</a:t>
            </a: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527768" y="952443"/>
            <a:ext cx="2035969" cy="3600450"/>
            <a:chOff x="1704" y="48"/>
            <a:chExt cx="2384" cy="4216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1704" y="48"/>
              <a:ext cx="2384" cy="4216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rgbClr val="A5C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11" name="Picture 24" descr="C:\Dokumente und Einstellungen\Markus\Eigene Dateien\Markus- M e d i z i n\Präsentationen\Zöliakie, Linz  2006 Sept\Zeichnung Bauchwehkind - Sim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96"/>
              <a:ext cx="2302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A36CD0F-350F-5539-AF87-D881DDA9CF8D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Therapieansätze: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851A10-9290-EAC2-7618-28BC93E4FCE2}"/>
              </a:ext>
            </a:extLst>
          </p:cNvPr>
          <p:cNvSpPr txBox="1"/>
          <p:nvPr/>
        </p:nvSpPr>
        <p:spPr>
          <a:xfrm>
            <a:off x="580263" y="993435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Grundprinzipien der Behandlung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88D8BDB-297C-CC92-A1D1-DA0CF69A19C2}"/>
              </a:ext>
            </a:extLst>
          </p:cNvPr>
          <p:cNvSpPr txBox="1"/>
          <p:nvPr/>
        </p:nvSpPr>
        <p:spPr>
          <a:xfrm>
            <a:off x="175218" y="1841742"/>
            <a:ext cx="588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FAP is best treated in a biopsychosocial context; addressing psychological factors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Explain that the pain is real; </a:t>
            </a:r>
            <a:r>
              <a:rPr lang="en-US" sz="1200" dirty="0" err="1">
                <a:solidFill>
                  <a:schemeClr val="tx2"/>
                </a:solidFill>
              </a:rPr>
              <a:t>eg</a:t>
            </a:r>
            <a:r>
              <a:rPr lang="en-US" sz="1200" dirty="0">
                <a:solidFill>
                  <a:schemeClr val="tx2"/>
                </a:solidFill>
              </a:rPr>
              <a:t>, linked to headache; </a:t>
            </a:r>
            <a:r>
              <a:rPr lang="en-US" sz="1200" b="1" dirty="0">
                <a:solidFill>
                  <a:schemeClr val="tx2"/>
                </a:solidFill>
              </a:rPr>
              <a:t>most likely no severe organic disease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Set reasonable treatment goals – return to normal function, </a:t>
            </a:r>
            <a:r>
              <a:rPr lang="en-US" sz="1200" b="1" dirty="0">
                <a:solidFill>
                  <a:schemeClr val="tx2"/>
                </a:solidFill>
              </a:rPr>
              <a:t>return to school                                  </a:t>
            </a:r>
            <a:r>
              <a:rPr lang="en-US" sz="1200" dirty="0">
                <a:solidFill>
                  <a:schemeClr val="tx2"/>
                </a:solidFill>
              </a:rPr>
              <a:t>rather than complete disappearance of pain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It is reasonable </a:t>
            </a:r>
            <a:r>
              <a:rPr lang="en-US" sz="1200" dirty="0">
                <a:solidFill>
                  <a:schemeClr val="tx2"/>
                </a:solidFill>
              </a:rPr>
              <a:t>to consider time-limited medications – acid reduction, antispasmodics, </a:t>
            </a:r>
            <a:r>
              <a:rPr lang="en-US" sz="1200" dirty="0" err="1">
                <a:solidFill>
                  <a:schemeClr val="tx2"/>
                </a:solidFill>
              </a:rPr>
              <a:t>psychotropics</a:t>
            </a:r>
            <a:r>
              <a:rPr lang="en-US" sz="1200" dirty="0">
                <a:solidFill>
                  <a:schemeClr val="tx2"/>
                </a:solidFill>
              </a:rPr>
              <a:t>, laxatives, anti-</a:t>
            </a:r>
            <a:r>
              <a:rPr lang="en-US" sz="1200" dirty="0" err="1">
                <a:solidFill>
                  <a:schemeClr val="tx2"/>
                </a:solidFill>
              </a:rPr>
              <a:t>diarrheals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DC141A67-8438-2140-D0BB-3BF76D3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4351" y="4150065"/>
            <a:ext cx="25210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900" dirty="0">
                <a:solidFill>
                  <a:schemeClr val="tx2"/>
                </a:solidFill>
              </a:rPr>
              <a:t>NASPGHAN </a:t>
            </a:r>
            <a:r>
              <a:rPr lang="de-DE" sz="900" dirty="0" err="1">
                <a:solidFill>
                  <a:schemeClr val="tx2"/>
                </a:solidFill>
              </a:rPr>
              <a:t>Reoprt</a:t>
            </a:r>
            <a:r>
              <a:rPr lang="de-DE" sz="900" dirty="0">
                <a:solidFill>
                  <a:schemeClr val="tx2"/>
                </a:solidFill>
              </a:rPr>
              <a:t>, Di Lorenzo et al., 2005</a:t>
            </a:r>
            <a:endParaRPr lang="de-DE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E67FA5A-484A-F43B-D55B-C331344A0B4A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Psychotherapie: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7E4978-0580-808A-7D0E-07EABC155A48}"/>
              </a:ext>
            </a:extLst>
          </p:cNvPr>
          <p:cNvSpPr txBox="1"/>
          <p:nvPr/>
        </p:nvSpPr>
        <p:spPr>
          <a:xfrm>
            <a:off x="320590" y="1003709"/>
            <a:ext cx="86241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Exploratives Gespräch: </a:t>
            </a:r>
            <a:r>
              <a:rPr lang="de-AT" dirty="0">
                <a:solidFill>
                  <a:schemeClr val="tx2"/>
                </a:solidFill>
              </a:rPr>
              <a:t>(durch klinische Kinderpsychologin)</a:t>
            </a:r>
          </a:p>
          <a:p>
            <a:endParaRPr lang="de-A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Kognitive Verhaltenstherapie: </a:t>
            </a:r>
            <a:r>
              <a:rPr lang="de-AT" dirty="0">
                <a:solidFill>
                  <a:schemeClr val="tx2"/>
                </a:solidFill>
              </a:rPr>
              <a:t>Symptomtagebuch, Änderung von Anpassungsstörungen (Verhalten/Gedanken/ Umgang mit Schmerz) mit Besserung der Symptomkontrolle </a:t>
            </a:r>
          </a:p>
          <a:p>
            <a:endParaRPr lang="de-A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Entspannungstechniken: </a:t>
            </a:r>
            <a:r>
              <a:rPr lang="de-AT" dirty="0">
                <a:solidFill>
                  <a:schemeClr val="tx2"/>
                </a:solidFill>
              </a:rPr>
              <a:t>Muskuläre und Psychische Entspannung zur Reduktion von autonomen Reaktionen (z.B. Muskelrelaxation nach Jacobsen) </a:t>
            </a:r>
          </a:p>
          <a:p>
            <a:endParaRPr lang="de-A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tx2"/>
                </a:solidFill>
              </a:rPr>
              <a:t>Hypnosetherapie: </a:t>
            </a:r>
            <a:r>
              <a:rPr lang="de-AT" dirty="0">
                <a:solidFill>
                  <a:schemeClr val="tx2"/>
                </a:solidFill>
              </a:rPr>
              <a:t>Suggestion zur Reduktion von abdominellen Empfindungen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" y="864357"/>
            <a:ext cx="5310434" cy="327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951570"/>
            <a:ext cx="22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450828" y="4501636"/>
            <a:ext cx="35182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 dirty="0">
                <a:solidFill>
                  <a:schemeClr val="tx2"/>
                </a:solidFill>
              </a:rPr>
              <a:t>©Sam. </a:t>
            </a:r>
            <a:r>
              <a:rPr lang="de-DE" sz="900" b="1" dirty="0" err="1">
                <a:solidFill>
                  <a:schemeClr val="tx2"/>
                </a:solidFill>
              </a:rPr>
              <a:t>Nurko</a:t>
            </a:r>
            <a:r>
              <a:rPr lang="de-DE" sz="900" dirty="0">
                <a:solidFill>
                  <a:schemeClr val="tx2"/>
                </a:solidFill>
              </a:rPr>
              <a:t> (Boston </a:t>
            </a:r>
            <a:r>
              <a:rPr lang="de-DE" sz="900" dirty="0" err="1">
                <a:solidFill>
                  <a:schemeClr val="tx2"/>
                </a:solidFill>
              </a:rPr>
              <a:t>Children‘s</a:t>
            </a:r>
            <a:r>
              <a:rPr lang="de-DE" sz="900" dirty="0">
                <a:solidFill>
                  <a:schemeClr val="tx2"/>
                </a:solidFill>
              </a:rPr>
              <a:t>), NASPGHAN </a:t>
            </a:r>
            <a:r>
              <a:rPr lang="de-DE" sz="900" dirty="0" err="1">
                <a:solidFill>
                  <a:schemeClr val="tx2"/>
                </a:solidFill>
              </a:rPr>
              <a:t>meeting</a:t>
            </a:r>
            <a:r>
              <a:rPr lang="de-DE" sz="900" dirty="0">
                <a:solidFill>
                  <a:schemeClr val="tx2"/>
                </a:solidFill>
              </a:rPr>
              <a:t>, </a:t>
            </a:r>
            <a:r>
              <a:rPr lang="de-DE" sz="900" b="1" dirty="0">
                <a:solidFill>
                  <a:schemeClr val="tx2"/>
                </a:solidFill>
              </a:rPr>
              <a:t>Atlanta, 2014.</a:t>
            </a:r>
          </a:p>
        </p:txBody>
      </p:sp>
      <p:pic>
        <p:nvPicPr>
          <p:cNvPr id="18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93" y="906799"/>
            <a:ext cx="4615071" cy="3583307"/>
          </a:xfrm>
          <a:prstGeom prst="rect">
            <a:avLst/>
          </a:prstGeom>
          <a:ln cap="flat" cmpd="sng">
            <a:prstDash val="solid"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88176" y="4483932"/>
            <a:ext cx="30808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>
                <a:solidFill>
                  <a:schemeClr val="tx2"/>
                </a:solidFill>
              </a:rPr>
              <a:t>See also:  Doug </a:t>
            </a:r>
            <a:r>
              <a:rPr lang="de-DE" sz="900" dirty="0" err="1">
                <a:solidFill>
                  <a:schemeClr val="tx2"/>
                </a:solidFill>
              </a:rPr>
              <a:t>Drossman</a:t>
            </a:r>
            <a:r>
              <a:rPr lang="de-DE" sz="900" dirty="0">
                <a:solidFill>
                  <a:schemeClr val="tx2"/>
                </a:solidFill>
              </a:rPr>
              <a:t>: An Approach </a:t>
            </a:r>
            <a:r>
              <a:rPr lang="de-DE" sz="900" dirty="0" err="1">
                <a:solidFill>
                  <a:schemeClr val="tx2"/>
                </a:solidFill>
              </a:rPr>
              <a:t>to</a:t>
            </a:r>
            <a:r>
              <a:rPr lang="de-DE" sz="900" dirty="0">
                <a:solidFill>
                  <a:schemeClr val="tx2"/>
                </a:solidFill>
              </a:rPr>
              <a:t> </a:t>
            </a:r>
            <a:r>
              <a:rPr lang="de-DE" sz="900" dirty="0" err="1">
                <a:solidFill>
                  <a:schemeClr val="tx2"/>
                </a:solidFill>
              </a:rPr>
              <a:t>the</a:t>
            </a:r>
            <a:r>
              <a:rPr lang="de-DE" sz="900" dirty="0">
                <a:solidFill>
                  <a:schemeClr val="tx2"/>
                </a:solidFill>
              </a:rPr>
              <a:t> Care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</a:t>
            </a:r>
            <a:r>
              <a:rPr lang="de-DE" sz="900" dirty="0" err="1">
                <a:solidFill>
                  <a:schemeClr val="tx2"/>
                </a:solidFill>
              </a:rPr>
              <a:t>Pts</a:t>
            </a:r>
            <a:r>
              <a:rPr lang="de-DE" sz="900" dirty="0">
                <a:solidFill>
                  <a:schemeClr val="tx2"/>
                </a:solidFill>
              </a:rPr>
              <a:t> </a:t>
            </a:r>
            <a:r>
              <a:rPr lang="de-DE" sz="900" dirty="0" err="1">
                <a:solidFill>
                  <a:schemeClr val="tx2"/>
                </a:solidFill>
              </a:rPr>
              <a:t>With</a:t>
            </a:r>
            <a:r>
              <a:rPr lang="de-DE" sz="900" dirty="0">
                <a:solidFill>
                  <a:schemeClr val="tx2"/>
                </a:solidFill>
              </a:rPr>
              <a:t> FGIDs. </a:t>
            </a:r>
            <a:r>
              <a:rPr lang="de-DE" sz="900" dirty="0" err="1">
                <a:solidFill>
                  <a:schemeClr val="tx2"/>
                </a:solidFill>
              </a:rPr>
              <a:t>Rome</a:t>
            </a:r>
            <a:r>
              <a:rPr lang="de-DE" sz="900" dirty="0">
                <a:solidFill>
                  <a:schemeClr val="tx2"/>
                </a:solidFill>
              </a:rPr>
              <a:t> IV </a:t>
            </a:r>
            <a:r>
              <a:rPr lang="de-DE" sz="900" dirty="0" err="1">
                <a:solidFill>
                  <a:schemeClr val="tx2"/>
                </a:solidFill>
              </a:rPr>
              <a:t>Bk</a:t>
            </a:r>
            <a:r>
              <a:rPr lang="de-DE" sz="900" dirty="0">
                <a:solidFill>
                  <a:schemeClr val="tx2"/>
                </a:solidFill>
              </a:rPr>
              <a:t>, p822-827. (Mild/Moderate/</a:t>
            </a:r>
            <a:r>
              <a:rPr lang="de-DE" sz="900" dirty="0" err="1">
                <a:solidFill>
                  <a:schemeClr val="tx2"/>
                </a:solidFill>
              </a:rPr>
              <a:t>Severe</a:t>
            </a:r>
            <a:r>
              <a:rPr lang="de-DE" sz="900" dirty="0">
                <a:solidFill>
                  <a:schemeClr val="tx2"/>
                </a:solidFill>
              </a:rPr>
              <a:t>; </a:t>
            </a:r>
            <a:r>
              <a:rPr lang="de-DE" sz="900" dirty="0" err="1">
                <a:solidFill>
                  <a:schemeClr val="tx2"/>
                </a:solidFill>
              </a:rPr>
              <a:t>Amitriptyline</a:t>
            </a:r>
            <a:r>
              <a:rPr lang="de-DE" sz="900" dirty="0">
                <a:solidFill>
                  <a:schemeClr val="tx2"/>
                </a:solidFill>
              </a:rPr>
              <a:t> [</a:t>
            </a:r>
            <a:r>
              <a:rPr lang="de-DE" sz="900" dirty="0" err="1">
                <a:solidFill>
                  <a:schemeClr val="tx2"/>
                </a:solidFill>
              </a:rPr>
              <a:t>neuromudulator</a:t>
            </a:r>
            <a:r>
              <a:rPr lang="de-DE" sz="900" dirty="0">
                <a:solidFill>
                  <a:schemeClr val="tx2"/>
                </a:solidFill>
              </a:rPr>
              <a:t>], etc.)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C279C6-B0FC-B58C-2A58-45E2EA3E776C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Medikamentöse Therapie: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7514" y="2834089"/>
            <a:ext cx="4374486" cy="11776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358949" y="664704"/>
            <a:ext cx="4272983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75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Funktioneller Bauchschmerz</a:t>
            </a:r>
            <a:endParaRPr lang="de-DE" sz="1200" b="1" dirty="0">
              <a:solidFill>
                <a:schemeClr val="tx2"/>
              </a:solidFill>
            </a:endParaRPr>
          </a:p>
          <a:p>
            <a:r>
              <a:rPr lang="de-DE" sz="1200" b="1" dirty="0">
                <a:solidFill>
                  <a:schemeClr val="tx2"/>
                </a:solidFill>
              </a:rPr>
              <a:t>	Subtypen </a:t>
            </a:r>
          </a:p>
          <a:p>
            <a:r>
              <a:rPr lang="de-DE" sz="1200" b="1" dirty="0">
                <a:solidFill>
                  <a:schemeClr val="tx2"/>
                </a:solidFill>
              </a:rPr>
              <a:t>	Pathogenese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Chronischer Bauchschmerz</a:t>
            </a:r>
            <a:endParaRPr lang="de-DE" sz="1200" b="1" dirty="0">
              <a:solidFill>
                <a:schemeClr val="tx2"/>
              </a:solidFill>
            </a:endParaRPr>
          </a:p>
          <a:p>
            <a:r>
              <a:rPr lang="de-DE" sz="1200" b="1" dirty="0">
                <a:solidFill>
                  <a:schemeClr val="tx2"/>
                </a:solidFill>
              </a:rPr>
              <a:t>	Differentialdiagnosen</a:t>
            </a:r>
          </a:p>
          <a:p>
            <a:r>
              <a:rPr lang="de-DE" sz="1200" b="1" dirty="0">
                <a:solidFill>
                  <a:schemeClr val="tx2"/>
                </a:solidFill>
              </a:rPr>
              <a:t>	Grundprinzipien Bauchschmerzabklärung</a:t>
            </a:r>
          </a:p>
          <a:p>
            <a:r>
              <a:rPr lang="de-DE" sz="1200" b="1" dirty="0">
                <a:solidFill>
                  <a:schemeClr val="tx2"/>
                </a:solidFill>
              </a:rPr>
              <a:t>	Praxistipps</a:t>
            </a:r>
          </a:p>
          <a:p>
            <a:r>
              <a:rPr lang="de-DE" sz="1200" b="1" dirty="0">
                <a:solidFill>
                  <a:schemeClr val="tx2"/>
                </a:solidFill>
              </a:rPr>
              <a:t>	Diagnostik &amp; Alarmsymptome</a:t>
            </a:r>
          </a:p>
          <a:p>
            <a:r>
              <a:rPr lang="de-DE" sz="1200" b="1" dirty="0">
                <a:solidFill>
                  <a:schemeClr val="tx2"/>
                </a:solidFill>
              </a:rPr>
              <a:t>	Therapie</a:t>
            </a:r>
          </a:p>
          <a:p>
            <a:r>
              <a:rPr lang="de-DE" sz="2400" b="1" dirty="0">
                <a:solidFill>
                  <a:srgbClr val="CCD8F0"/>
                </a:solidFill>
              </a:rPr>
              <a:t>Akuter Bauchschmerz</a:t>
            </a:r>
          </a:p>
          <a:p>
            <a:pPr lvl="1"/>
            <a:r>
              <a:rPr lang="de-DE" sz="1050" b="1" dirty="0">
                <a:solidFill>
                  <a:srgbClr val="CCD8F0"/>
                </a:solidFill>
              </a:rPr>
              <a:t>	</a:t>
            </a:r>
            <a:r>
              <a:rPr lang="de-DE" sz="1200" b="1" dirty="0">
                <a:solidFill>
                  <a:srgbClr val="CCD8F0"/>
                </a:solidFill>
              </a:rPr>
              <a:t>Dreimonatskolik</a:t>
            </a:r>
          </a:p>
          <a:p>
            <a:pPr lvl="1"/>
            <a:r>
              <a:rPr lang="de-DE" sz="1200" b="1" dirty="0">
                <a:solidFill>
                  <a:srgbClr val="CCD8F0"/>
                </a:solidFill>
              </a:rPr>
              <a:t>	Invagination</a:t>
            </a:r>
          </a:p>
          <a:p>
            <a:pPr lvl="1"/>
            <a:r>
              <a:rPr lang="de-DE" sz="1200" b="1" dirty="0">
                <a:solidFill>
                  <a:srgbClr val="CCD8F0"/>
                </a:solidFill>
              </a:rPr>
              <a:t>	Hodentorsion &amp; </a:t>
            </a:r>
            <a:r>
              <a:rPr lang="de-DE" sz="1200" b="1" dirty="0" err="1">
                <a:solidFill>
                  <a:srgbClr val="CCD8F0"/>
                </a:solidFill>
              </a:rPr>
              <a:t>inkarzerierte</a:t>
            </a:r>
            <a:r>
              <a:rPr lang="de-DE" sz="1200" b="1" dirty="0">
                <a:solidFill>
                  <a:srgbClr val="CCD8F0"/>
                </a:solidFill>
              </a:rPr>
              <a:t> Hernie</a:t>
            </a:r>
          </a:p>
          <a:p>
            <a:pPr lvl="1"/>
            <a:r>
              <a:rPr lang="de-DE" sz="1200" b="1" dirty="0">
                <a:solidFill>
                  <a:srgbClr val="CCD8F0"/>
                </a:solidFill>
              </a:rPr>
              <a:t>	Akute Obstipation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7D9085-0D53-1D61-4C90-0A08514E46B9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Akuter Bauchschmerz: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00850" y="4867275"/>
            <a:ext cx="11430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675"/>
              <a:t>Markus Prenninger   </a:t>
            </a:r>
          </a:p>
        </p:txBody>
      </p:sp>
      <p:pic>
        <p:nvPicPr>
          <p:cNvPr id="148493" name="Picture 13" descr="Colic and 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950008"/>
            <a:ext cx="6858000" cy="15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3824385" y="1471904"/>
            <a:ext cx="1371600" cy="40005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8B7287-FE42-0E41-E74E-4EABB88B4598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Dreimonatskoliken: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BEA3B225-1FC2-B9D4-0B29-D609B16F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321" y="2696703"/>
            <a:ext cx="526129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 b="1" dirty="0">
                <a:solidFill>
                  <a:schemeClr val="tx2"/>
                </a:solidFill>
                <a:sym typeface="Wingdings" pitchFamily="2" charset="2"/>
              </a:rPr>
              <a:t>Säuglinge schreien täglich durchschnittlich:</a:t>
            </a:r>
          </a:p>
          <a:p>
            <a:pPr algn="ctr"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1 ¾ Stunden mit   2 Wochen</a:t>
            </a:r>
          </a:p>
          <a:p>
            <a:pPr algn="ctr"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2 ¾ Stunden mit   6 Wochen</a:t>
            </a:r>
          </a:p>
          <a:p>
            <a:pPr algn="ctr"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1     Stunde   mit 12 Wochen </a:t>
            </a:r>
          </a:p>
        </p:txBody>
      </p:sp>
    </p:spTree>
    <p:extLst>
      <p:ext uri="{BB962C8B-B14F-4D97-AF65-F5344CB8AC3E}">
        <p14:creationId xmlns:p14="http://schemas.microsoft.com/office/powerpoint/2010/main" val="9561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358062" y="915520"/>
            <a:ext cx="61722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500" b="1" dirty="0">
                <a:solidFill>
                  <a:schemeClr val="tx2"/>
                </a:solidFill>
                <a:sym typeface="Wingdings" pitchFamily="2" charset="2"/>
              </a:rPr>
              <a:t>Akutes pathologisches Schreien, das sich durch Tragen etc. nicht beruhigen </a:t>
            </a:r>
            <a:r>
              <a:rPr lang="de-DE" sz="1500" b="1" dirty="0" err="1">
                <a:solidFill>
                  <a:schemeClr val="tx2"/>
                </a:solidFill>
                <a:sym typeface="Wingdings" pitchFamily="2" charset="2"/>
              </a:rPr>
              <a:t>läßt</a:t>
            </a:r>
            <a:r>
              <a:rPr lang="de-DE" sz="1500" b="1" dirty="0">
                <a:solidFill>
                  <a:schemeClr val="tx2"/>
                </a:solidFill>
                <a:sym typeface="Wingdings" pitchFamily="2" charset="2"/>
              </a:rPr>
              <a:t>, kann verursacht sein durch u.a.: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chemeClr val="tx2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Chirurgisches Abdomen (Invagination? – </a:t>
            </a:r>
            <a:r>
              <a:rPr lang="de-DE" dirty="0" err="1">
                <a:solidFill>
                  <a:schemeClr val="tx2"/>
                </a:solidFill>
              </a:rPr>
              <a:t>Sono</a:t>
            </a:r>
            <a:r>
              <a:rPr lang="de-DE" dirty="0">
                <a:solidFill>
                  <a:schemeClr val="tx2"/>
                </a:solidFill>
              </a:rPr>
              <a:t>!)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Infektion (NG-Sepsis, Spätinfektion)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Trauma / Abusus („</a:t>
            </a:r>
            <a:r>
              <a:rPr lang="de-DE" dirty="0" err="1">
                <a:solidFill>
                  <a:schemeClr val="tx2"/>
                </a:solidFill>
                <a:sym typeface="Wingdings" pitchFamily="2" charset="2"/>
              </a:rPr>
              <a:t>battered</a:t>
            </a: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2"/>
                </a:solidFill>
                <a:sym typeface="Wingdings" pitchFamily="2" charset="2"/>
              </a:rPr>
              <a:t>child</a:t>
            </a: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2"/>
                </a:solidFill>
                <a:sym typeface="Wingdings" pitchFamily="2" charset="2"/>
              </a:rPr>
              <a:t>syndrome</a:t>
            </a: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“)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Hodentorsion (</a:t>
            </a:r>
            <a:r>
              <a:rPr lang="de-DE" dirty="0" err="1">
                <a:solidFill>
                  <a:schemeClr val="tx2"/>
                </a:solidFill>
              </a:rPr>
              <a:t>Inguinalhernie</a:t>
            </a:r>
            <a:r>
              <a:rPr lang="de-DE" dirty="0">
                <a:solidFill>
                  <a:schemeClr val="tx2"/>
                </a:solidFill>
              </a:rPr>
              <a:t>?)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Haar-</a:t>
            </a:r>
            <a:r>
              <a:rPr lang="de-DE" dirty="0" err="1">
                <a:solidFill>
                  <a:schemeClr val="tx2"/>
                </a:solidFill>
              </a:rPr>
              <a:t>Torniquets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 err="1">
                <a:solidFill>
                  <a:schemeClr val="tx2"/>
                </a:solidFill>
                <a:sym typeface="Wingdings" pitchFamily="2" charset="2"/>
              </a:rPr>
              <a:t>Korneala</a:t>
            </a: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2"/>
                </a:solidFill>
                <a:sym typeface="Wingdings" pitchFamily="2" charset="2"/>
              </a:rPr>
              <a:t>Abrasionen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Reaktion auf Medikamente bzw. Impfungen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33260B-8568-F4D4-556F-6257E943F134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Dreimonatskoliken DD: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252884-00B1-7355-A72C-CED6D23F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19" y="2060245"/>
            <a:ext cx="2551383" cy="24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4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6" y="883359"/>
            <a:ext cx="4457836" cy="3376781"/>
          </a:xfrm>
          <a:prstGeom prst="rect">
            <a:avLst/>
          </a:prstGeom>
        </p:spPr>
      </p:pic>
      <p:sp>
        <p:nvSpPr>
          <p:cNvPr id="158741" name="Oval 21"/>
          <p:cNvSpPr>
            <a:spLocks noChangeArrowheads="1"/>
          </p:cNvSpPr>
          <p:nvPr/>
        </p:nvSpPr>
        <p:spPr bwMode="auto">
          <a:xfrm>
            <a:off x="1190235" y="1394926"/>
            <a:ext cx="517266" cy="317241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33F6E5-FD8E-E6A8-05C5-4BAECFEE68E9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Invagination: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51E0B2-2B58-5C9C-4970-ADF141FDE90B}"/>
              </a:ext>
            </a:extLst>
          </p:cNvPr>
          <p:cNvSpPr/>
          <p:nvPr/>
        </p:nvSpPr>
        <p:spPr>
          <a:xfrm>
            <a:off x="613779" y="2106909"/>
            <a:ext cx="1152912" cy="160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" name="Gerade Verbindung 23">
            <a:extLst>
              <a:ext uri="{FF2B5EF4-FFF2-40B4-BE49-F238E27FC236}">
                <a16:creationId xmlns:a16="http://schemas.microsoft.com/office/drawing/2014/main" id="{DA5E83CC-E438-06BF-97DD-E5D8EAB6EBCC}"/>
              </a:ext>
            </a:extLst>
          </p:cNvPr>
          <p:cNvCxnSpPr/>
          <p:nvPr/>
        </p:nvCxnSpPr>
        <p:spPr>
          <a:xfrm>
            <a:off x="613779" y="2522376"/>
            <a:ext cx="1739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23">
            <a:extLst>
              <a:ext uri="{FF2B5EF4-FFF2-40B4-BE49-F238E27FC236}">
                <a16:creationId xmlns:a16="http://schemas.microsoft.com/office/drawing/2014/main" id="{4C2E1ED9-462C-5628-D2EC-3C1396DE18CA}"/>
              </a:ext>
            </a:extLst>
          </p:cNvPr>
          <p:cNvCxnSpPr/>
          <p:nvPr/>
        </p:nvCxnSpPr>
        <p:spPr>
          <a:xfrm>
            <a:off x="370633" y="3991947"/>
            <a:ext cx="1739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7">
            <a:extLst>
              <a:ext uri="{FF2B5EF4-FFF2-40B4-BE49-F238E27FC236}">
                <a16:creationId xmlns:a16="http://schemas.microsoft.com/office/drawing/2014/main" id="{2634B823-B20A-BD7D-6D48-337FAB8102CD}"/>
              </a:ext>
            </a:extLst>
          </p:cNvPr>
          <p:cNvCxnSpPr>
            <a:cxnSpLocks/>
          </p:cNvCxnSpPr>
          <p:nvPr/>
        </p:nvCxnSpPr>
        <p:spPr>
          <a:xfrm>
            <a:off x="2464707" y="2361008"/>
            <a:ext cx="14634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19E3-4730-9CC2-E811-D531FBBA823D}"/>
              </a:ext>
            </a:extLst>
          </p:cNvPr>
          <p:cNvSpPr/>
          <p:nvPr/>
        </p:nvSpPr>
        <p:spPr>
          <a:xfrm>
            <a:off x="3060441" y="2409968"/>
            <a:ext cx="321906" cy="22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BA46A7D-4299-0357-0B9F-A8C8533B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562" y="1671304"/>
            <a:ext cx="42304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Bei jedem </a:t>
            </a:r>
            <a:r>
              <a:rPr lang="de-DE" dirty="0" err="1">
                <a:solidFill>
                  <a:schemeClr val="tx2"/>
                </a:solidFill>
              </a:rPr>
              <a:t>Sgl</a:t>
            </a:r>
            <a:r>
              <a:rPr lang="de-DE" dirty="0">
                <a:solidFill>
                  <a:schemeClr val="tx2"/>
                </a:solidFill>
              </a:rPr>
              <a:t>. oder KK mit unstillbarem Schreien, Irritabilität, Jammern, Lethargie ist auch ohne galliges Erbrechen oder blutig-schleimige Stühle eine </a:t>
            </a:r>
            <a:r>
              <a:rPr lang="de-DE" b="1" dirty="0" err="1">
                <a:solidFill>
                  <a:schemeClr val="tx2"/>
                </a:solidFill>
              </a:rPr>
              <a:t>Sono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großzügigst</a:t>
            </a:r>
            <a:r>
              <a:rPr lang="de-DE" b="1" dirty="0">
                <a:solidFill>
                  <a:schemeClr val="tx2"/>
                </a:solidFill>
              </a:rPr>
              <a:t> angezeigt!</a:t>
            </a:r>
          </a:p>
        </p:txBody>
      </p:sp>
    </p:spTree>
    <p:extLst>
      <p:ext uri="{BB962C8B-B14F-4D97-AF65-F5344CB8AC3E}">
        <p14:creationId xmlns:p14="http://schemas.microsoft.com/office/powerpoint/2010/main" val="28040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4" name="Picture 12" descr="Hodentor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9" y="1228725"/>
            <a:ext cx="252293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5" name="Picture 13" descr="Hydrocele tes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62" y="1253218"/>
            <a:ext cx="3943350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4149C2D-ECDB-1DEF-A2A0-5EE73A5306F9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Hodentorsion und </a:t>
            </a:r>
            <a:r>
              <a:rPr lang="de-AT" sz="28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inkarz</a:t>
            </a:r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. Hernie: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5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 descr="App Wal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0"/>
                    </a14:imgEffect>
                    <a14:imgEffect>
                      <a14:brightnessContrast bright="1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8" y="1022040"/>
            <a:ext cx="30861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57758" y="3482712"/>
            <a:ext cx="17716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900" dirty="0">
                <a:solidFill>
                  <a:schemeClr val="tx2"/>
                </a:solidFill>
              </a:rPr>
              <a:t>Lund, </a:t>
            </a:r>
            <a:r>
              <a:rPr lang="de-DE" sz="900" dirty="0" err="1">
                <a:solidFill>
                  <a:schemeClr val="tx2"/>
                </a:solidFill>
              </a:rPr>
              <a:t>Folkman</a:t>
            </a:r>
            <a:r>
              <a:rPr lang="de-DE" sz="900" dirty="0">
                <a:solidFill>
                  <a:schemeClr val="tx2"/>
                </a:solidFill>
              </a:rPr>
              <a:t> </a:t>
            </a:r>
            <a:r>
              <a:rPr lang="de-DE" sz="900" i="1" dirty="0">
                <a:solidFill>
                  <a:schemeClr val="tx2"/>
                </a:solidFill>
              </a:rPr>
              <a:t>in</a:t>
            </a:r>
            <a:r>
              <a:rPr lang="de-DE" sz="900" dirty="0">
                <a:solidFill>
                  <a:schemeClr val="tx2"/>
                </a:solidFill>
              </a:rPr>
              <a:t> Walker, 2004   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42791" y="993710"/>
            <a:ext cx="470729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chemeClr val="tx2"/>
                </a:solidFill>
                <a:sym typeface="Wingdings" pitchFamily="2" charset="2"/>
              </a:rPr>
              <a:t>Epidemiologie in Zahlen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m : w  =  1,4 : 1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Altersgipfel 10-14 J bei Buben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Altersgipfel 15-19 J bei Mädchen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Lebenszeitrisiko 8,6% bzw. 6,7%  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bei Buben bzw. Mädchen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10%-20% </a:t>
            </a:r>
            <a:r>
              <a:rPr lang="de-DE" dirty="0" err="1">
                <a:solidFill>
                  <a:schemeClr val="tx2"/>
                </a:solidFill>
              </a:rPr>
              <a:t>Indizidenz</a:t>
            </a:r>
            <a:r>
              <a:rPr lang="de-DE" dirty="0">
                <a:solidFill>
                  <a:schemeClr val="tx2"/>
                </a:solidFill>
              </a:rPr>
              <a:t> von operierten 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unauffälligen </a:t>
            </a:r>
            <a:r>
              <a:rPr lang="de-DE" dirty="0" err="1">
                <a:solidFill>
                  <a:schemeClr val="tx2"/>
                </a:solidFill>
              </a:rPr>
              <a:t>Appendices</a:t>
            </a:r>
            <a:r>
              <a:rPr lang="de-DE" dirty="0">
                <a:solidFill>
                  <a:schemeClr val="tx2"/>
                </a:solidFill>
              </a:rPr>
              <a:t> ist 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akzeptabel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9F2994-7A20-B137-61BD-7BD6E1B5462E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Akute Appendizitis: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9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CAEBEA3-2C7B-4867-A2C8-6BE268DB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41" y="1179167"/>
            <a:ext cx="2294282" cy="285463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0A56A87-B225-4B55-B63C-DC0EE3744FD2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Chronischer Bauchschmerz: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1EEECD-6DD3-5861-1791-33D46A1D8B59}"/>
              </a:ext>
            </a:extLst>
          </p:cNvPr>
          <p:cNvSpPr txBox="1"/>
          <p:nvPr/>
        </p:nvSpPr>
        <p:spPr>
          <a:xfrm>
            <a:off x="95209" y="898324"/>
            <a:ext cx="579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1E5492"/>
                </a:solidFill>
              </a:rPr>
              <a:t>Funktionell oder Organisch</a:t>
            </a:r>
          </a:p>
          <a:p>
            <a:endParaRPr lang="de-AT" dirty="0">
              <a:solidFill>
                <a:srgbClr val="1E54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1E5492"/>
                </a:solidFill>
              </a:rPr>
              <a:t>Dauer &gt; 2 Monate</a:t>
            </a:r>
          </a:p>
          <a:p>
            <a:endParaRPr lang="de-AT" dirty="0">
              <a:solidFill>
                <a:srgbClr val="1E5492"/>
              </a:solidFill>
            </a:endParaRPr>
          </a:p>
          <a:p>
            <a:endParaRPr lang="de-AT" dirty="0">
              <a:solidFill>
                <a:srgbClr val="1E549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AA8184-DA6F-29A3-0DE2-28FD0DAD6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0" y="1303102"/>
            <a:ext cx="2294283" cy="353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787704-4A67-1DE0-A2B6-E9C169A3D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71" y="1303101"/>
            <a:ext cx="2214344" cy="3539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250247" y="748356"/>
            <a:ext cx="502366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>
                <a:solidFill>
                  <a:schemeClr val="tx2"/>
                </a:solidFill>
                <a:sym typeface="Wingdings" pitchFamily="2" charset="2"/>
              </a:rPr>
              <a:t>MANTRELS Score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Migration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Appetitlosigkeit (</a:t>
            </a:r>
            <a:r>
              <a:rPr lang="de-DE" sz="1600" i="1" dirty="0">
                <a:solidFill>
                  <a:schemeClr val="tx2"/>
                </a:solidFill>
              </a:rPr>
              <a:t>sine qua non?</a:t>
            </a:r>
            <a:endParaRPr lang="de-DE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</a:rPr>
              <a:t>      typischerweise ++ bis +++ Keton)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Nausea und Erbrechen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Tenderness (DSH) im </a:t>
            </a:r>
            <a:r>
              <a:rPr lang="de-DE" sz="1600" dirty="0" err="1">
                <a:solidFill>
                  <a:schemeClr val="tx2"/>
                </a:solidFill>
              </a:rPr>
              <a:t>re</a:t>
            </a:r>
            <a:r>
              <a:rPr lang="de-DE" sz="1600" dirty="0">
                <a:solidFill>
                  <a:schemeClr val="tx2"/>
                </a:solidFill>
              </a:rPr>
              <a:t>. UB  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Rebound </a:t>
            </a:r>
            <a:r>
              <a:rPr lang="de-DE" sz="1600" dirty="0" err="1">
                <a:solidFill>
                  <a:schemeClr val="tx2"/>
                </a:solidFill>
              </a:rPr>
              <a:t>tenderness</a:t>
            </a:r>
            <a:r>
              <a:rPr lang="de-DE" sz="1600" dirty="0">
                <a:solidFill>
                  <a:schemeClr val="tx2"/>
                </a:solidFill>
              </a:rPr>
              <a:t> (LLS) 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>
                <a:solidFill>
                  <a:schemeClr val="tx2"/>
                </a:solidFill>
              </a:rPr>
              <a:t>Erhöhte Temperatur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 err="1">
                <a:solidFill>
                  <a:schemeClr val="tx2"/>
                </a:solidFill>
              </a:rPr>
              <a:t>Leukocytose</a:t>
            </a:r>
            <a:r>
              <a:rPr lang="de-DE" sz="16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sz="1600" dirty="0" err="1">
                <a:solidFill>
                  <a:schemeClr val="tx2"/>
                </a:solidFill>
              </a:rPr>
              <a:t>Shift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to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left</a:t>
            </a:r>
            <a:r>
              <a:rPr lang="de-DE" sz="1600" dirty="0">
                <a:solidFill>
                  <a:schemeClr val="tx2"/>
                </a:solidFill>
              </a:rPr>
              <a:t> (Linksverschiebung)</a:t>
            </a:r>
          </a:p>
          <a:p>
            <a:pPr>
              <a:spcBef>
                <a:spcPct val="50000"/>
              </a:spcBef>
            </a:pPr>
            <a:endParaRPr lang="de-DE" sz="1600" b="1" dirty="0">
              <a:solidFill>
                <a:schemeClr val="tx2"/>
              </a:solidFill>
            </a:endParaRPr>
          </a:p>
        </p:txBody>
      </p:sp>
      <p:pic>
        <p:nvPicPr>
          <p:cNvPr id="9" name="Picture 9" descr="App Wal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0"/>
                    </a14:imgEffect>
                    <a14:imgEffect>
                      <a14:brightnessContrast bright="1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9" y="1059024"/>
            <a:ext cx="30861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0D0D34B-38A2-A2AB-4677-4236974AB615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Akute Appendizitis: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3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pp Wal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0"/>
                    </a14:imgEffect>
                    <a14:imgEffect>
                      <a14:brightnessContrast bright="1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84987"/>
            <a:ext cx="30861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0D0D34B-38A2-A2AB-4677-4236974AB615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Akute Appendizitis: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C8A9B6-2815-7739-7B7F-045DF8DBBD7A}"/>
              </a:ext>
            </a:extLst>
          </p:cNvPr>
          <p:cNvSpPr txBox="1"/>
          <p:nvPr/>
        </p:nvSpPr>
        <p:spPr>
          <a:xfrm>
            <a:off x="3967397" y="786228"/>
            <a:ext cx="458699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chemeClr val="tx2"/>
                </a:solidFill>
                <a:sym typeface="Wingdings" pitchFamily="2" charset="2"/>
              </a:rPr>
              <a:t>Diagnostische Dilemmata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Kinder unter 2 J und adipöse Kinder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v.a. </a:t>
            </a:r>
            <a:r>
              <a:rPr lang="de-DE" dirty="0" err="1">
                <a:solidFill>
                  <a:schemeClr val="tx2"/>
                </a:solidFill>
              </a:rPr>
              <a:t>perimenarchale</a:t>
            </a:r>
            <a:r>
              <a:rPr lang="de-DE" dirty="0">
                <a:solidFill>
                  <a:schemeClr val="tx2"/>
                </a:solidFill>
              </a:rPr>
              <a:t> Mädchen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sind diagnostisch schwierig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Obwohl nur 2% der Kinder mit App.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unter 2 J alt sind, präsentieren sich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</a:t>
            </a:r>
            <a:r>
              <a:rPr lang="de-DE" b="1" dirty="0">
                <a:solidFill>
                  <a:schemeClr val="tx2"/>
                </a:solidFill>
              </a:rPr>
              <a:t>70% davon bereits perforiert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  <a:sym typeface="Wingdings" pitchFamily="2" charset="2"/>
              </a:rPr>
              <a:t>   </a:t>
            </a:r>
            <a:r>
              <a:rPr lang="de-DE" dirty="0">
                <a:solidFill>
                  <a:schemeClr val="tx2"/>
                </a:solidFill>
              </a:rPr>
              <a:t>Kinder mit perf. App. entwickeln oft 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einen </a:t>
            </a:r>
            <a:r>
              <a:rPr lang="de-DE" dirty="0" err="1">
                <a:solidFill>
                  <a:schemeClr val="tx2"/>
                </a:solidFill>
              </a:rPr>
              <a:t>low</a:t>
            </a:r>
            <a:r>
              <a:rPr lang="de-DE" dirty="0">
                <a:solidFill>
                  <a:schemeClr val="tx2"/>
                </a:solidFill>
              </a:rPr>
              <a:t>-volume </a:t>
            </a:r>
            <a:r>
              <a:rPr lang="de-DE" dirty="0" err="1">
                <a:solidFill>
                  <a:schemeClr val="tx2"/>
                </a:solidFill>
              </a:rPr>
              <a:t>irritative</a:t>
            </a:r>
            <a:r>
              <a:rPr lang="de-DE" dirty="0">
                <a:solidFill>
                  <a:schemeClr val="tx2"/>
                </a:solidFill>
              </a:rPr>
              <a:t> „diarrhea“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      durch </a:t>
            </a:r>
            <a:r>
              <a:rPr lang="de-DE" dirty="0" err="1">
                <a:solidFill>
                  <a:schemeClr val="tx2"/>
                </a:solidFill>
              </a:rPr>
              <a:t>rectosigmoidale</a:t>
            </a:r>
            <a:r>
              <a:rPr lang="de-DE" dirty="0">
                <a:solidFill>
                  <a:schemeClr val="tx2"/>
                </a:solidFill>
              </a:rPr>
              <a:t> Irritation</a:t>
            </a:r>
            <a:endParaRPr lang="de-A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D0D34B-38A2-A2AB-4677-4236974AB615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Akute Obstipation: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AD8D46-AC3B-B94D-9237-9A0CD3DEE167}"/>
              </a:ext>
            </a:extLst>
          </p:cNvPr>
          <p:cNvSpPr txBox="1"/>
          <p:nvPr/>
        </p:nvSpPr>
        <p:spPr>
          <a:xfrm>
            <a:off x="412284" y="1048256"/>
            <a:ext cx="6399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2"/>
                </a:solidFill>
              </a:rPr>
              <a:t>Obstipation ist die häufigste Ursache (48%) von akuten Bauchschmerzen </a:t>
            </a:r>
          </a:p>
          <a:p>
            <a:r>
              <a:rPr lang="de-DE" sz="1200" dirty="0">
                <a:solidFill>
                  <a:schemeClr val="tx2"/>
                </a:solidFill>
              </a:rPr>
              <a:t>      im </a:t>
            </a:r>
            <a:r>
              <a:rPr lang="de-DE" sz="1200" dirty="0" err="1">
                <a:solidFill>
                  <a:schemeClr val="tx2"/>
                </a:solidFill>
              </a:rPr>
              <a:t>primary</a:t>
            </a:r>
            <a:r>
              <a:rPr lang="de-DE" sz="1200" dirty="0">
                <a:solidFill>
                  <a:schemeClr val="tx2"/>
                </a:solidFill>
              </a:rPr>
              <a:t> care </a:t>
            </a:r>
            <a:r>
              <a:rPr lang="de-DE" sz="1200" dirty="0" err="1">
                <a:solidFill>
                  <a:schemeClr val="tx2"/>
                </a:solidFill>
              </a:rPr>
              <a:t>setting</a:t>
            </a:r>
            <a:r>
              <a:rPr lang="de-DE" sz="1200" dirty="0">
                <a:solidFill>
                  <a:schemeClr val="tx2"/>
                </a:solidFill>
              </a:rPr>
              <a:t> wie auch in der päd. Notaufnahme (</a:t>
            </a:r>
            <a:r>
              <a:rPr lang="de-DE" sz="1200" dirty="0" err="1">
                <a:solidFill>
                  <a:schemeClr val="tx2"/>
                </a:solidFill>
              </a:rPr>
              <a:t>Children‘s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 err="1">
                <a:solidFill>
                  <a:schemeClr val="tx2"/>
                </a:solidFill>
              </a:rPr>
              <a:t>Hosp</a:t>
            </a:r>
            <a:r>
              <a:rPr lang="de-DE" sz="1200" dirty="0">
                <a:solidFill>
                  <a:schemeClr val="tx2"/>
                </a:solidFill>
              </a:rPr>
              <a:t>. </a:t>
            </a:r>
            <a:r>
              <a:rPr lang="de-DE" sz="1200" dirty="0" err="1">
                <a:solidFill>
                  <a:schemeClr val="tx2"/>
                </a:solidFill>
              </a:rPr>
              <a:t>of</a:t>
            </a:r>
            <a:r>
              <a:rPr lang="de-DE" sz="1200" dirty="0">
                <a:solidFill>
                  <a:schemeClr val="tx2"/>
                </a:solidFill>
              </a:rPr>
              <a:t> Iowa, 2007)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/>
                </a:solidFill>
              </a:rPr>
              <a:t>Bauchschmerz ist umgekehrt das häufigste präsentierende Symptom von Obstipation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/>
                </a:solidFill>
              </a:rPr>
              <a:t>Dieser Bauchschmerz bessert sich meist (&gt;50%) prompt auf ein Klysma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/>
                </a:solidFill>
              </a:rPr>
              <a:t>Klysmen sind die am häufigste verabreichte Therapie in der Akutambulanz (25%)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/>
                </a:solidFill>
              </a:rPr>
              <a:t>Phosphat-</a:t>
            </a:r>
            <a:r>
              <a:rPr lang="de-DE" sz="1200" dirty="0" err="1">
                <a:solidFill>
                  <a:schemeClr val="tx2"/>
                </a:solidFill>
              </a:rPr>
              <a:t>hältige</a:t>
            </a:r>
            <a:r>
              <a:rPr lang="de-DE" sz="1200" dirty="0">
                <a:solidFill>
                  <a:schemeClr val="tx2"/>
                </a:solidFill>
              </a:rPr>
              <a:t> Klysmen zählen zu den „klassischen“ und am meisten verwendeten (95% !!)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/>
                </a:solidFill>
              </a:rPr>
              <a:t>Anamnestisch ist häufig bereits eine vorbekannte (chronische) Obstipation zu erheben (84%)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2"/>
              </a:solidFill>
            </a:endParaRPr>
          </a:p>
          <a:p>
            <a:r>
              <a:rPr lang="de-DE" sz="1200" dirty="0">
                <a:solidFill>
                  <a:schemeClr val="tx2"/>
                </a:solidFill>
                <a:sym typeface="Wingdings" panose="05000000000000000000" pitchFamily="2" charset="2"/>
              </a:rPr>
              <a:t>  </a:t>
            </a:r>
            <a:r>
              <a:rPr lang="de-DE" sz="1200" b="1" dirty="0" err="1">
                <a:solidFill>
                  <a:schemeClr val="tx2"/>
                </a:solidFill>
                <a:sym typeface="Wingdings" panose="05000000000000000000" pitchFamily="2" charset="2"/>
              </a:rPr>
              <a:t>gegeb</a:t>
            </a:r>
            <a:r>
              <a:rPr lang="de-DE" sz="1200" b="1" dirty="0">
                <a:solidFill>
                  <a:schemeClr val="tx2"/>
                </a:solidFill>
                <a:sym typeface="Wingdings" panose="05000000000000000000" pitchFamily="2" charset="2"/>
              </a:rPr>
              <a:t>. orale </a:t>
            </a:r>
            <a:r>
              <a:rPr lang="de-DE" sz="1200" b="1" dirty="0" err="1">
                <a:solidFill>
                  <a:schemeClr val="tx2"/>
                </a:solidFill>
                <a:sym typeface="Wingdings" panose="05000000000000000000" pitchFamily="2" charset="2"/>
              </a:rPr>
              <a:t>Laxantien</a:t>
            </a:r>
            <a:r>
              <a:rPr lang="de-DE" sz="1200" b="1" dirty="0">
                <a:solidFill>
                  <a:schemeClr val="tx2"/>
                </a:solidFill>
                <a:sym typeface="Wingdings" panose="05000000000000000000" pitchFamily="2" charset="2"/>
              </a:rPr>
              <a:t> und follow-</a:t>
            </a:r>
            <a:r>
              <a:rPr lang="de-DE" sz="1200" b="1" dirty="0" err="1">
                <a:solidFill>
                  <a:schemeClr val="tx2"/>
                </a:solidFill>
                <a:sym typeface="Wingdings" panose="05000000000000000000" pitchFamily="2" charset="2"/>
              </a:rPr>
              <a:t>up</a:t>
            </a:r>
            <a:endParaRPr lang="de-DE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5209" y="1009918"/>
            <a:ext cx="7393115" cy="3593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Funktionelle GI Beschwerden sind seit über 1000 Jahren beschrieben und häufig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Die Rom </a:t>
            </a:r>
            <a:r>
              <a:rPr lang="de-DE" sz="1275" dirty="0" err="1">
                <a:solidFill>
                  <a:schemeClr val="tx2"/>
                </a:solidFill>
              </a:rPr>
              <a:t>Foundation</a:t>
            </a:r>
            <a:r>
              <a:rPr lang="de-DE" sz="1275" dirty="0">
                <a:solidFill>
                  <a:schemeClr val="tx2"/>
                </a:solidFill>
              </a:rPr>
              <a:t> ist eine super Initiative!   </a:t>
            </a:r>
            <a:r>
              <a:rPr lang="de-DE" sz="1275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www.romecriteria.org</a:t>
            </a:r>
            <a:r>
              <a:rPr lang="de-DE" sz="1275" dirty="0">
                <a:solidFill>
                  <a:schemeClr val="tx2"/>
                </a:solidFill>
              </a:rPr>
              <a:t>  ansehen!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b="1" dirty="0">
                <a:solidFill>
                  <a:schemeClr val="tx2"/>
                </a:solidFill>
              </a:rPr>
              <a:t>Funktioneller</a:t>
            </a:r>
            <a:r>
              <a:rPr lang="de-DE" sz="1275" dirty="0">
                <a:solidFill>
                  <a:schemeClr val="tx2"/>
                </a:solidFill>
              </a:rPr>
              <a:t> Bauchschmerz ist die häufigste Ursache von </a:t>
            </a:r>
            <a:r>
              <a:rPr lang="de-DE" sz="1275" b="1" dirty="0">
                <a:solidFill>
                  <a:schemeClr val="tx2"/>
                </a:solidFill>
              </a:rPr>
              <a:t>chron. </a:t>
            </a:r>
            <a:r>
              <a:rPr lang="de-DE" sz="1275" dirty="0">
                <a:solidFill>
                  <a:schemeClr val="tx2"/>
                </a:solidFill>
              </a:rPr>
              <a:t>Bauchschmerz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Der Schmerz ist echt - </a:t>
            </a:r>
            <a:r>
              <a:rPr lang="de-DE" sz="1275" i="1" dirty="0" err="1">
                <a:solidFill>
                  <a:schemeClr val="tx2"/>
                </a:solidFill>
              </a:rPr>
              <a:t>Functional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disorders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are</a:t>
            </a:r>
            <a:r>
              <a:rPr lang="de-DE" sz="1275" i="1" dirty="0">
                <a:solidFill>
                  <a:schemeClr val="tx2"/>
                </a:solidFill>
              </a:rPr>
              <a:t> real </a:t>
            </a:r>
            <a:r>
              <a:rPr lang="de-DE" sz="1275" i="1" dirty="0" err="1">
                <a:solidFill>
                  <a:schemeClr val="tx2"/>
                </a:solidFill>
              </a:rPr>
              <a:t>enough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to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our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patients</a:t>
            </a:r>
            <a:r>
              <a:rPr lang="de-DE" sz="1275" i="1" dirty="0">
                <a:solidFill>
                  <a:schemeClr val="tx2"/>
                </a:solidFill>
              </a:rPr>
              <a:t>!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Neue </a:t>
            </a:r>
            <a:r>
              <a:rPr lang="de-DE" sz="1275" dirty="0" err="1">
                <a:solidFill>
                  <a:schemeClr val="tx2"/>
                </a:solidFill>
              </a:rPr>
              <a:t>pathogenet</a:t>
            </a:r>
            <a:r>
              <a:rPr lang="de-DE" sz="1275" dirty="0">
                <a:solidFill>
                  <a:schemeClr val="tx2"/>
                </a:solidFill>
              </a:rPr>
              <a:t>. Faktoren werden erforscht  (</a:t>
            </a:r>
            <a:r>
              <a:rPr lang="de-DE" sz="1275" dirty="0" err="1">
                <a:solidFill>
                  <a:schemeClr val="tx2"/>
                </a:solidFill>
              </a:rPr>
              <a:t>low</a:t>
            </a:r>
            <a:r>
              <a:rPr lang="de-DE" sz="1275" dirty="0">
                <a:solidFill>
                  <a:schemeClr val="tx2"/>
                </a:solidFill>
              </a:rPr>
              <a:t> </a:t>
            </a:r>
            <a:r>
              <a:rPr lang="de-DE" sz="1275" dirty="0" err="1">
                <a:solidFill>
                  <a:schemeClr val="tx2"/>
                </a:solidFill>
              </a:rPr>
              <a:t>level</a:t>
            </a:r>
            <a:r>
              <a:rPr lang="de-DE" sz="1275" dirty="0">
                <a:solidFill>
                  <a:schemeClr val="tx2"/>
                </a:solidFill>
              </a:rPr>
              <a:t> </a:t>
            </a:r>
            <a:r>
              <a:rPr lang="de-DE" sz="1275" dirty="0" err="1">
                <a:solidFill>
                  <a:schemeClr val="tx2"/>
                </a:solidFill>
              </a:rPr>
              <a:t>inflammation</a:t>
            </a:r>
            <a:r>
              <a:rPr lang="de-DE" sz="1275" dirty="0">
                <a:solidFill>
                  <a:schemeClr val="tx2"/>
                </a:solidFill>
              </a:rPr>
              <a:t>, Genetik, ..)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75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Die Abklärung erfolgt vor allem klinisch:  </a:t>
            </a:r>
            <a:r>
              <a:rPr lang="de-DE" sz="1275" i="1" dirty="0">
                <a:solidFill>
                  <a:schemeClr val="tx2"/>
                </a:solidFill>
              </a:rPr>
              <a:t>… listen </a:t>
            </a:r>
            <a:r>
              <a:rPr lang="de-DE" sz="1275" i="1" dirty="0" err="1">
                <a:solidFill>
                  <a:schemeClr val="tx2"/>
                </a:solidFill>
              </a:rPr>
              <a:t>to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the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whole</a:t>
            </a:r>
            <a:r>
              <a:rPr lang="de-DE" sz="1275" i="1" dirty="0">
                <a:solidFill>
                  <a:schemeClr val="tx2"/>
                </a:solidFill>
              </a:rPr>
              <a:t> </a:t>
            </a:r>
            <a:r>
              <a:rPr lang="de-DE" sz="1275" i="1" dirty="0" err="1">
                <a:solidFill>
                  <a:schemeClr val="tx2"/>
                </a:solidFill>
              </a:rPr>
              <a:t>story</a:t>
            </a:r>
            <a:r>
              <a:rPr lang="de-DE" sz="1275" i="1" dirty="0">
                <a:solidFill>
                  <a:schemeClr val="tx2"/>
                </a:solidFill>
              </a:rPr>
              <a:t>!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b="1" dirty="0">
                <a:solidFill>
                  <a:schemeClr val="tx2"/>
                </a:solidFill>
              </a:rPr>
              <a:t>Alarmsymptome</a:t>
            </a:r>
            <a:r>
              <a:rPr lang="de-DE" sz="1275" dirty="0">
                <a:solidFill>
                  <a:schemeClr val="tx2"/>
                </a:solidFill>
              </a:rPr>
              <a:t> erfordern eine weitere, meist apparative organische Abklärung</a:t>
            </a:r>
          </a:p>
          <a:p>
            <a:pPr>
              <a:lnSpc>
                <a:spcPct val="150000"/>
              </a:lnSpc>
            </a:pPr>
            <a:r>
              <a:rPr lang="de-DE" sz="1275" dirty="0">
                <a:solidFill>
                  <a:schemeClr val="tx2"/>
                </a:solidFill>
              </a:rPr>
              <a:t>      (z.B. Erbrechen, Blut im Stuhl, nächtlicher Schmerz?, Gewichtsverlust </a:t>
            </a:r>
            <a:r>
              <a:rPr lang="de-DE" sz="1275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1275" b="1" dirty="0">
                <a:solidFill>
                  <a:schemeClr val="tx2"/>
                </a:solidFill>
                <a:sym typeface="Wingdings" panose="05000000000000000000" pitchFamily="2" charset="2"/>
              </a:rPr>
              <a:t>ins KH</a:t>
            </a:r>
            <a:r>
              <a:rPr lang="de-DE" sz="1275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de-DE" sz="1275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 err="1">
                <a:solidFill>
                  <a:schemeClr val="tx2"/>
                </a:solidFill>
              </a:rPr>
              <a:t>Calprotectin</a:t>
            </a:r>
            <a:r>
              <a:rPr lang="de-DE" sz="1275" dirty="0">
                <a:solidFill>
                  <a:schemeClr val="tx2"/>
                </a:solidFill>
              </a:rPr>
              <a:t> und Zöliakie-Antikörper Screening sind kosten-effektiv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Routineblutbefunde, Harnstreifen, </a:t>
            </a:r>
            <a:r>
              <a:rPr lang="de-DE" sz="1275" dirty="0" err="1">
                <a:solidFill>
                  <a:schemeClr val="tx2"/>
                </a:solidFill>
              </a:rPr>
              <a:t>Parapak</a:t>
            </a:r>
            <a:r>
              <a:rPr lang="de-DE" sz="1275" dirty="0">
                <a:solidFill>
                  <a:schemeClr val="tx2"/>
                </a:solidFill>
              </a:rPr>
              <a:t> [und </a:t>
            </a:r>
            <a:r>
              <a:rPr lang="de-DE" sz="1275" dirty="0" err="1">
                <a:solidFill>
                  <a:schemeClr val="tx2"/>
                </a:solidFill>
              </a:rPr>
              <a:t>Sono</a:t>
            </a:r>
            <a:r>
              <a:rPr lang="de-DE" sz="1275" dirty="0">
                <a:solidFill>
                  <a:schemeClr val="tx2"/>
                </a:solidFill>
              </a:rPr>
              <a:t>] sind üblich </a:t>
            </a:r>
            <a:r>
              <a:rPr lang="de-DE" sz="825" dirty="0">
                <a:solidFill>
                  <a:schemeClr val="tx2"/>
                </a:solidFill>
              </a:rPr>
              <a:t>(AWMF, in press 2019)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Die DD. inkludieren GI, urogenitale, Bauchdecken- und Stoffwechselerkrankungen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C4F707-3E9B-61C0-9D1E-BD5806E0BF4A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Zusammenfassung I: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3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5209" y="1069223"/>
            <a:ext cx="8748987" cy="30050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Die </a:t>
            </a:r>
            <a:r>
              <a:rPr lang="de-DE" sz="1275" b="1" dirty="0">
                <a:solidFill>
                  <a:schemeClr val="tx2"/>
                </a:solidFill>
              </a:rPr>
              <a:t>Therapie</a:t>
            </a:r>
            <a:r>
              <a:rPr lang="de-DE" sz="1275" dirty="0">
                <a:solidFill>
                  <a:schemeClr val="tx2"/>
                </a:solidFill>
              </a:rPr>
              <a:t> des funkt. Bauchschmerzes folgt dem bio-psycho-sozialem Modell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Das Konzept des „empfindlichen Bauchs“ gleich beim Erstkontakt erklären!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Primäres Ziel ist </a:t>
            </a:r>
            <a:r>
              <a:rPr lang="de-DE" sz="1275" b="1" dirty="0">
                <a:solidFill>
                  <a:schemeClr val="tx2"/>
                </a:solidFill>
              </a:rPr>
              <a:t>Umgang mit </a:t>
            </a:r>
            <a:r>
              <a:rPr lang="de-DE" sz="1275" dirty="0">
                <a:solidFill>
                  <a:schemeClr val="tx2"/>
                </a:solidFill>
              </a:rPr>
              <a:t>diesem empfindlichen Bauch (Vgl. mit Migräne)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Die 3 prinzipiellen Therapie-Modalitäten sind:  Verhaltensmaßnahmen/Psychologie /HT, fraglich Ernährungsmaßnahmen und (v.a. in Zentren auch) Medikamente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75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Wichtige chirurgische Ursachen von </a:t>
            </a:r>
            <a:r>
              <a:rPr lang="de-DE" sz="1275" b="1" dirty="0">
                <a:solidFill>
                  <a:schemeClr val="tx2"/>
                </a:solidFill>
              </a:rPr>
              <a:t>akuten Bauchschmerzen </a:t>
            </a:r>
            <a:r>
              <a:rPr lang="de-DE" sz="1275" dirty="0">
                <a:solidFill>
                  <a:schemeClr val="tx2"/>
                </a:solidFill>
              </a:rPr>
              <a:t>inkludieren: </a:t>
            </a:r>
            <a:r>
              <a:rPr lang="de-DE" sz="1275" b="1" dirty="0">
                <a:solidFill>
                  <a:schemeClr val="tx2"/>
                </a:solidFill>
              </a:rPr>
              <a:t>Invagination, Appendizitis und Hodentorsion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Harmlose Ursachen von akuten Bauchschmerzen inkludieren:  </a:t>
            </a:r>
            <a:r>
              <a:rPr lang="de-DE" sz="1275" b="1" dirty="0">
                <a:solidFill>
                  <a:schemeClr val="tx2"/>
                </a:solidFill>
              </a:rPr>
              <a:t>Dreimonatskoliken</a:t>
            </a:r>
            <a:r>
              <a:rPr lang="de-DE" sz="1275" dirty="0">
                <a:solidFill>
                  <a:schemeClr val="tx2"/>
                </a:solidFill>
              </a:rPr>
              <a:t> und </a:t>
            </a:r>
            <a:r>
              <a:rPr lang="de-DE" sz="1275" b="1" dirty="0">
                <a:solidFill>
                  <a:schemeClr val="tx2"/>
                </a:solidFill>
              </a:rPr>
              <a:t>akute Obstipation </a:t>
            </a:r>
            <a:r>
              <a:rPr lang="de-DE" sz="1275" dirty="0">
                <a:solidFill>
                  <a:schemeClr val="tx2"/>
                </a:solidFill>
              </a:rPr>
              <a:t>bei Kleinkindern respektive Schulkindern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chemeClr val="tx2"/>
                </a:solidFill>
              </a:rPr>
              <a:t>Keine </a:t>
            </a:r>
            <a:r>
              <a:rPr lang="de-DE" sz="1275">
                <a:solidFill>
                  <a:schemeClr val="tx2"/>
                </a:solidFill>
              </a:rPr>
              <a:t>phosphathaltigen Klysmen</a:t>
            </a:r>
            <a:endParaRPr lang="de-DE" sz="1275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4964EE-BAA1-FEB6-6B27-7315FF243AF5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Zusammenfassung II: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2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6205B22-2457-4F66-E75B-DC17D2307D28}"/>
              </a:ext>
            </a:extLst>
          </p:cNvPr>
          <p:cNvSpPr txBox="1"/>
          <p:nvPr/>
        </p:nvSpPr>
        <p:spPr>
          <a:xfrm>
            <a:off x="216491" y="8954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Case Report - Befunde: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D8C25A-C84C-B2BA-EB49-3C76CF154DC0}"/>
              </a:ext>
            </a:extLst>
          </p:cNvPr>
          <p:cNvSpPr txBox="1"/>
          <p:nvPr/>
        </p:nvSpPr>
        <p:spPr>
          <a:xfrm>
            <a:off x="3392888" y="2022751"/>
            <a:ext cx="2111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tx2"/>
                </a:solidFill>
              </a:rPr>
              <a:t>Befunde:</a:t>
            </a:r>
          </a:p>
          <a:p>
            <a:endParaRPr lang="de-AT" sz="1200" dirty="0"/>
          </a:p>
          <a:p>
            <a:r>
              <a:rPr lang="de-AT" sz="1200" b="1" dirty="0" err="1">
                <a:solidFill>
                  <a:schemeClr val="tx2"/>
                </a:solidFill>
              </a:rPr>
              <a:t>Zöliakiewerte</a:t>
            </a:r>
            <a:r>
              <a:rPr lang="de-AT" sz="1200" b="1" dirty="0">
                <a:solidFill>
                  <a:schemeClr val="tx2"/>
                </a:solidFill>
              </a:rPr>
              <a:t>: 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GliaA</a:t>
            </a:r>
            <a:r>
              <a:rPr lang="de-AT" sz="1200" dirty="0">
                <a:solidFill>
                  <a:schemeClr val="tx2"/>
                </a:solidFill>
              </a:rPr>
              <a:t> (0-14) AU/ml  </a:t>
            </a:r>
            <a:r>
              <a:rPr lang="de-AT" sz="1200" dirty="0">
                <a:solidFill>
                  <a:srgbClr val="FF0000"/>
                </a:solidFill>
              </a:rPr>
              <a:t>90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GliaG</a:t>
            </a:r>
            <a:r>
              <a:rPr lang="de-AT" sz="1200" dirty="0">
                <a:solidFill>
                  <a:schemeClr val="tx2"/>
                </a:solidFill>
              </a:rPr>
              <a:t> (0-14) AU/ml  </a:t>
            </a:r>
            <a:r>
              <a:rPr lang="de-AT" sz="1200" dirty="0">
                <a:solidFill>
                  <a:srgbClr val="FF0000"/>
                </a:solidFill>
              </a:rPr>
              <a:t>120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DeamGliaA</a:t>
            </a:r>
            <a:r>
              <a:rPr lang="de-AT" sz="1200" dirty="0">
                <a:solidFill>
                  <a:schemeClr val="tx2"/>
                </a:solidFill>
              </a:rPr>
              <a:t> (0-14) AU/ml </a:t>
            </a:r>
            <a:r>
              <a:rPr lang="de-AT" sz="1200" dirty="0">
                <a:solidFill>
                  <a:srgbClr val="FF0000"/>
                </a:solidFill>
              </a:rPr>
              <a:t>20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DeamGliaG</a:t>
            </a:r>
            <a:r>
              <a:rPr lang="de-AT" sz="1200" dirty="0">
                <a:solidFill>
                  <a:schemeClr val="tx2"/>
                </a:solidFill>
              </a:rPr>
              <a:t> (0-14) AU/ml 4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TransglutA</a:t>
            </a:r>
            <a:r>
              <a:rPr lang="de-AT" sz="1200" dirty="0">
                <a:solidFill>
                  <a:schemeClr val="tx2"/>
                </a:solidFill>
              </a:rPr>
              <a:t> (0-14) AU/ml   10</a:t>
            </a:r>
          </a:p>
          <a:p>
            <a:r>
              <a:rPr lang="de-AT" sz="1200" dirty="0" err="1">
                <a:solidFill>
                  <a:schemeClr val="tx2"/>
                </a:solidFill>
              </a:rPr>
              <a:t>TransgluG</a:t>
            </a:r>
            <a:r>
              <a:rPr lang="de-AT" sz="1200" dirty="0">
                <a:solidFill>
                  <a:schemeClr val="tx2"/>
                </a:solidFill>
              </a:rPr>
              <a:t> (0-14) AU/ml  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BA12CF-07F7-A82D-3033-DCCC254C8F6A}"/>
              </a:ext>
            </a:extLst>
          </p:cNvPr>
          <p:cNvSpPr txBox="1"/>
          <p:nvPr/>
        </p:nvSpPr>
        <p:spPr>
          <a:xfrm>
            <a:off x="3392889" y="901932"/>
            <a:ext cx="211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>
                <a:solidFill>
                  <a:schemeClr val="tx2"/>
                </a:solidFill>
              </a:rPr>
              <a:t>Lactose AT : </a:t>
            </a:r>
          </a:p>
          <a:p>
            <a:r>
              <a:rPr lang="de-AT" sz="1200" dirty="0">
                <a:solidFill>
                  <a:schemeClr val="tx2"/>
                </a:solidFill>
              </a:rPr>
              <a:t>Ausgangswert </a:t>
            </a:r>
            <a:r>
              <a:rPr lang="de-AT" sz="1200" dirty="0">
                <a:solidFill>
                  <a:srgbClr val="FF0000"/>
                </a:solidFill>
              </a:rPr>
              <a:t>15</a:t>
            </a:r>
            <a:r>
              <a:rPr lang="de-AT" sz="1200" dirty="0">
                <a:solidFill>
                  <a:schemeClr val="tx2"/>
                </a:solidFill>
              </a:rPr>
              <a:t> PPM </a:t>
            </a:r>
          </a:p>
          <a:p>
            <a:r>
              <a:rPr lang="de-AT" sz="1200" dirty="0">
                <a:solidFill>
                  <a:schemeClr val="tx2"/>
                </a:solidFill>
              </a:rPr>
              <a:t>Anstieg nach 1h auf 19 PPM nach 2h auf </a:t>
            </a:r>
            <a:r>
              <a:rPr lang="de-AT" sz="1200" dirty="0">
                <a:solidFill>
                  <a:srgbClr val="FF0000"/>
                </a:solidFill>
              </a:rPr>
              <a:t>27</a:t>
            </a:r>
            <a:r>
              <a:rPr lang="de-AT" sz="1200" dirty="0">
                <a:solidFill>
                  <a:schemeClr val="tx2"/>
                </a:solidFill>
              </a:rPr>
              <a:t> PPM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C4AD7F-9ECF-AFDF-F2F5-4DFE0489BBB7}"/>
              </a:ext>
            </a:extLst>
          </p:cNvPr>
          <p:cNvSpPr txBox="1"/>
          <p:nvPr/>
        </p:nvSpPr>
        <p:spPr>
          <a:xfrm>
            <a:off x="5628381" y="9071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b="1" dirty="0">
                <a:solidFill>
                  <a:srgbClr val="1E5492"/>
                </a:solidFill>
              </a:rPr>
              <a:t>Stuhlbefunde:</a:t>
            </a:r>
          </a:p>
          <a:p>
            <a:r>
              <a:rPr lang="de-AT" sz="1200" dirty="0">
                <a:solidFill>
                  <a:srgbClr val="1E5492"/>
                </a:solidFill>
              </a:rPr>
              <a:t>Calprotectin (&lt;50)  </a:t>
            </a:r>
            <a:r>
              <a:rPr lang="de-AT" sz="1200" dirty="0">
                <a:solidFill>
                  <a:srgbClr val="FF0000"/>
                </a:solidFill>
              </a:rPr>
              <a:t>90 mcg/g 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FD80E3D-A993-7FD0-2F2C-74A7C88B6F73}"/>
              </a:ext>
            </a:extLst>
          </p:cNvPr>
          <p:cNvSpPr txBox="1">
            <a:spLocks/>
          </p:cNvSpPr>
          <p:nvPr/>
        </p:nvSpPr>
        <p:spPr>
          <a:xfrm>
            <a:off x="-11306" y="896946"/>
            <a:ext cx="3433597" cy="299925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de-DE" sz="1800" b="1" dirty="0">
                <a:solidFill>
                  <a:schemeClr val="tx2"/>
                </a:solidFill>
              </a:rPr>
              <a:t>Differentialdiagnosen:</a:t>
            </a:r>
          </a:p>
          <a:p>
            <a:pPr marL="342900" lvl="1" indent="0">
              <a:buNone/>
            </a:pPr>
            <a:endParaRPr lang="de-DE" sz="1800" dirty="0"/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Laktoseintoleranz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Zöliakie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Gastritis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CED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Obstipation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Funktioneller Bauchschmerz</a:t>
            </a:r>
          </a:p>
          <a:p>
            <a:pPr lvl="1"/>
            <a:r>
              <a:rPr lang="de-DE" sz="1600" dirty="0">
                <a:solidFill>
                  <a:schemeClr val="tx2"/>
                </a:solidFill>
              </a:rPr>
              <a:t>Reizdarmsyndrom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B0F7A4-565E-3EB8-C700-2D49EE4B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73" y="1595304"/>
            <a:ext cx="3622896" cy="21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294" y="0"/>
            <a:ext cx="9142706" cy="5143500"/>
            <a:chOff x="0" y="0"/>
            <a:chExt cx="9144000" cy="6858000"/>
          </a:xfrm>
          <a:solidFill>
            <a:srgbClr val="7FA8D1"/>
          </a:solidFill>
        </p:grpSpPr>
        <p:sp>
          <p:nvSpPr>
            <p:cNvPr id="8" name="Rechteck 7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0" y="6087513"/>
              <a:ext cx="9144000" cy="770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81" y="1007435"/>
            <a:ext cx="904391" cy="11384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6" y="1002537"/>
            <a:ext cx="1033874" cy="11384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32473" y="2217655"/>
            <a:ext cx="99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tx2"/>
                </a:solidFill>
              </a:rPr>
              <a:t>Thomas Hofer,</a:t>
            </a:r>
          </a:p>
          <a:p>
            <a:pPr algn="ctr"/>
            <a:r>
              <a:rPr lang="de-DE" sz="800" b="1" dirty="0">
                <a:solidFill>
                  <a:schemeClr val="tx2"/>
                </a:solidFill>
              </a:rPr>
              <a:t>OA. Dr.</a:t>
            </a:r>
            <a:endParaRPr lang="de-AT" sz="800" b="1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6136" y="2216446"/>
            <a:ext cx="1033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>
                <a:solidFill>
                  <a:schemeClr val="tx2"/>
                </a:solidFill>
              </a:rPr>
              <a:t>Markus Prenninger,</a:t>
            </a:r>
          </a:p>
          <a:p>
            <a:pPr algn="ctr"/>
            <a:r>
              <a:rPr lang="de-DE" sz="800" b="1">
                <a:solidFill>
                  <a:schemeClr val="tx2"/>
                </a:solidFill>
              </a:rPr>
              <a:t>OA Dr.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594969" y="3995591"/>
            <a:ext cx="875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tx2"/>
                </a:solidFill>
              </a:rPr>
              <a:t>Vlad Heger,</a:t>
            </a:r>
          </a:p>
          <a:p>
            <a:pPr algn="ctr"/>
            <a:r>
              <a:rPr lang="de-DE" sz="800" b="1" dirty="0">
                <a:solidFill>
                  <a:schemeClr val="tx2"/>
                </a:solidFill>
              </a:rPr>
              <a:t>FA. Dr.</a:t>
            </a:r>
            <a:endParaRPr lang="de-AT" sz="800" b="1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94969" y="150943"/>
            <a:ext cx="647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Das </a:t>
            </a:r>
            <a:r>
              <a:rPr lang="de-DE" sz="28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Kindergastro</a:t>
            </a:r>
            <a:r>
              <a:rPr lang="de-DE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- Ärzteteam Wels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" y="123080"/>
            <a:ext cx="1253844" cy="59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696" y="4566026"/>
            <a:ext cx="249387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Abteilung für Kinder- und Jugendheilkunde </a:t>
            </a:r>
          </a:p>
          <a:p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Klinikum Wels-Grieskirchen</a:t>
            </a:r>
            <a:endParaRPr lang="de-AT" sz="900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sz="45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B31F0-60D5-49E6-976B-EFB2C843F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085" y="999960"/>
            <a:ext cx="4782347" cy="30249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9CCC47-08F4-4D38-9942-3D3F735B1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712" y="2853204"/>
            <a:ext cx="886611" cy="10608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08ABFE-781E-4AF7-BFE1-375CAAC4D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126" y="4563772"/>
            <a:ext cx="1690874" cy="5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CAEBEA3-2C7B-4867-A2C8-6BE268DB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69" y="1274788"/>
            <a:ext cx="2137679" cy="27525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0A56A87-B225-4B55-B63C-DC0EE3744FD2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Chronischer Bauchschmerz: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1EEECD-6DD3-5861-1791-33D46A1D8B59}"/>
              </a:ext>
            </a:extLst>
          </p:cNvPr>
          <p:cNvSpPr txBox="1"/>
          <p:nvPr/>
        </p:nvSpPr>
        <p:spPr>
          <a:xfrm>
            <a:off x="330677" y="2697473"/>
            <a:ext cx="6684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>
              <a:solidFill>
                <a:srgbClr val="1E54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E5492"/>
                </a:solidFill>
              </a:rPr>
              <a:t>Reizmagen</a:t>
            </a:r>
            <a:r>
              <a:rPr lang="de-AT" dirty="0">
                <a:solidFill>
                  <a:srgbClr val="1E5492"/>
                </a:solidFill>
              </a:rPr>
              <a:t> (funktionelle Dyspepsie)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E5492"/>
                </a:solidFill>
              </a:rPr>
              <a:t>Reizdarm</a:t>
            </a:r>
            <a:r>
              <a:rPr lang="de-AT" dirty="0">
                <a:solidFill>
                  <a:srgbClr val="1E5492"/>
                </a:solidFill>
              </a:rPr>
              <a:t>  (Durchfallneigung, Obstipationsneigung, gemischt)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E5492"/>
                </a:solidFill>
              </a:rPr>
              <a:t>Bauchmigräne</a:t>
            </a:r>
            <a:r>
              <a:rPr lang="de-AT" dirty="0">
                <a:solidFill>
                  <a:srgbClr val="1E5492"/>
                </a:solidFill>
              </a:rPr>
              <a:t> (Abdominelle Migräne) - episodisches Auftreten z.B. 1x Monat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E5492"/>
                </a:solidFill>
              </a:rPr>
              <a:t>FAB</a:t>
            </a:r>
            <a:r>
              <a:rPr lang="de-AT" dirty="0">
                <a:solidFill>
                  <a:srgbClr val="1E5492"/>
                </a:solidFill>
              </a:rPr>
              <a:t> (funktioneller Bauchschmerz)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1E549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B77657-8DE6-A9A4-424E-20F9AA53E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1" y="1330807"/>
            <a:ext cx="3401945" cy="1240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27CBA7F-B05D-2BDD-520B-6F972DDB4B4E}"/>
              </a:ext>
            </a:extLst>
          </p:cNvPr>
          <p:cNvSpPr txBox="1"/>
          <p:nvPr/>
        </p:nvSpPr>
        <p:spPr>
          <a:xfrm>
            <a:off x="185487" y="905456"/>
            <a:ext cx="575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solidFill>
                  <a:srgbClr val="1E5492"/>
                </a:solidFill>
              </a:rPr>
              <a:t>Funktionelle Abdominelle Beschwerden im Kindesalter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F278CB-7362-F13C-735E-B45314AC1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6" t="21079" b="12911"/>
          <a:stretch/>
        </p:blipFill>
        <p:spPr>
          <a:xfrm>
            <a:off x="330677" y="1249743"/>
            <a:ext cx="6258728" cy="2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868D1DF-4C30-4B38-BFD5-6AEB4AB024AD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Epidemiologie: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A08B35-4F2F-4292-B82D-5466D601E503}"/>
              </a:ext>
            </a:extLst>
          </p:cNvPr>
          <p:cNvSpPr txBox="1"/>
          <p:nvPr/>
        </p:nvSpPr>
        <p:spPr>
          <a:xfrm>
            <a:off x="308832" y="1080509"/>
            <a:ext cx="8526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E5492"/>
                </a:solidFill>
              </a:rPr>
              <a:t>Erste wissenschaftliche Studie </a:t>
            </a:r>
            <a:r>
              <a:rPr lang="en-GB" sz="1600" b="1" dirty="0">
                <a:solidFill>
                  <a:srgbClr val="1E5492"/>
                </a:solidFill>
              </a:rPr>
              <a:t>1958 - 10,8% </a:t>
            </a:r>
            <a:r>
              <a:rPr lang="en-GB" sz="1600" dirty="0">
                <a:solidFill>
                  <a:srgbClr val="1E5492"/>
                </a:solidFill>
              </a:rPr>
              <a:t>der </a:t>
            </a:r>
            <a:r>
              <a:rPr lang="de-AT" sz="1600" dirty="0">
                <a:solidFill>
                  <a:srgbClr val="1E5492"/>
                </a:solidFill>
              </a:rPr>
              <a:t>Schulkinder</a:t>
            </a:r>
            <a:r>
              <a:rPr lang="en-GB" sz="1600" dirty="0">
                <a:solidFill>
                  <a:srgbClr val="1E5492"/>
                </a:solidFill>
              </a:rPr>
              <a:t> </a:t>
            </a:r>
            <a:r>
              <a:rPr lang="de-AT" sz="1600" dirty="0">
                <a:solidFill>
                  <a:srgbClr val="1E5492"/>
                </a:solidFill>
              </a:rPr>
              <a:t>hatten funktionelle </a:t>
            </a:r>
            <a:r>
              <a:rPr lang="en-GB" sz="1600" dirty="0">
                <a:solidFill>
                  <a:srgbClr val="1E5492"/>
                </a:solidFill>
              </a:rPr>
              <a:t>Bauchschmerzen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</a:rPr>
              <a:t>Aktuelle</a:t>
            </a:r>
            <a:r>
              <a:rPr lang="en-GB" sz="1600" dirty="0">
                <a:solidFill>
                  <a:srgbClr val="1E5492"/>
                </a:solidFill>
              </a:rPr>
              <a:t> Studien zeigen </a:t>
            </a:r>
            <a:r>
              <a:rPr lang="en-GB" sz="1600" b="1" dirty="0">
                <a:solidFill>
                  <a:srgbClr val="1E5492"/>
                </a:solidFill>
              </a:rPr>
              <a:t>ca. 15 % </a:t>
            </a:r>
            <a:r>
              <a:rPr lang="en-GB" sz="1600" dirty="0">
                <a:solidFill>
                  <a:srgbClr val="1E5492"/>
                </a:solidFill>
              </a:rPr>
              <a:t>der Schulkinder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549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549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5492"/>
              </a:solidFill>
            </a:endParaRPr>
          </a:p>
          <a:p>
            <a:pPr algn="ctr"/>
            <a:r>
              <a:rPr lang="en-GB" sz="2400" dirty="0">
                <a:solidFill>
                  <a:srgbClr val="1E5492"/>
                </a:solidFill>
              </a:rPr>
              <a:t>Bauchschmerzen </a:t>
            </a:r>
            <a:r>
              <a:rPr lang="de-AT" sz="2400" dirty="0">
                <a:solidFill>
                  <a:srgbClr val="1E5492"/>
                </a:solidFill>
              </a:rPr>
              <a:t>sind</a:t>
            </a:r>
            <a:r>
              <a:rPr lang="en-GB" sz="2400" dirty="0">
                <a:solidFill>
                  <a:srgbClr val="1E5492"/>
                </a:solidFill>
              </a:rPr>
              <a:t> das </a:t>
            </a:r>
            <a:r>
              <a:rPr lang="en-GB" sz="2400" b="1" dirty="0">
                <a:solidFill>
                  <a:srgbClr val="1E5492"/>
                </a:solidFill>
              </a:rPr>
              <a:t>häufigsten Symptom in der Praxis</a:t>
            </a:r>
            <a:endParaRPr lang="en-GB" sz="2400" dirty="0">
              <a:solidFill>
                <a:srgbClr val="1E5492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897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868D1DF-4C30-4B38-BFD5-6AEB4AB024AD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Ursachen: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A08B35-4F2F-4292-B82D-5466D601E503}"/>
              </a:ext>
            </a:extLst>
          </p:cNvPr>
          <p:cNvSpPr txBox="1"/>
          <p:nvPr/>
        </p:nvSpPr>
        <p:spPr>
          <a:xfrm>
            <a:off x="377485" y="1013073"/>
            <a:ext cx="7571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2"/>
                </a:solidFill>
              </a:rPr>
              <a:t>Verschiedene Theorien - </a:t>
            </a:r>
            <a:r>
              <a:rPr lang="de-AT" sz="2400" b="1" dirty="0">
                <a:solidFill>
                  <a:schemeClr val="tx2"/>
                </a:solidFill>
              </a:rPr>
              <a:t>kein singulärer Auslöser</a:t>
            </a:r>
            <a:r>
              <a:rPr lang="de-AT" sz="2400" dirty="0">
                <a:solidFill>
                  <a:schemeClr val="tx2"/>
                </a:solidFill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2"/>
                </a:solidFill>
              </a:rPr>
              <a:t>Verschiedene Faktoren spielen eine Rolle – u.a. Gut-Brain  Interaction - Faktoren die auf den Darm wirken, wirken auch auf die Psyche und interagieren miteinander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2400" dirty="0">
              <a:solidFill>
                <a:schemeClr val="tx2"/>
              </a:solidFill>
            </a:endParaRPr>
          </a:p>
          <a:p>
            <a:r>
              <a:rPr lang="de-AT" sz="2400" dirty="0">
                <a:solidFill>
                  <a:schemeClr val="tx2"/>
                </a:solidFill>
              </a:rPr>
              <a:t> </a:t>
            </a:r>
            <a:endParaRPr lang="de-AT" sz="1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89D917-9585-5356-128E-4FE0D19C9D08}"/>
              </a:ext>
            </a:extLst>
          </p:cNvPr>
          <p:cNvSpPr txBox="1"/>
          <p:nvPr/>
        </p:nvSpPr>
        <p:spPr>
          <a:xfrm>
            <a:off x="218872" y="952959"/>
            <a:ext cx="8244191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„Die“ Ursache des chron. Bauchschmerz bei Kindern ist: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solidFill>
                  <a:schemeClr val="tx2"/>
                </a:solidFill>
              </a:rPr>
              <a:t>Schulstress, </a:t>
            </a:r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Scheidung, 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Fruktose, 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Laktose,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i="1" dirty="0">
                <a:solidFill>
                  <a:schemeClr val="tx2"/>
                </a:solidFill>
              </a:rPr>
              <a:t>H. </a:t>
            </a:r>
            <a:r>
              <a:rPr lang="de-DE" i="1" dirty="0" err="1">
                <a:solidFill>
                  <a:schemeClr val="tx2"/>
                </a:solidFill>
              </a:rPr>
              <a:t>pylori</a:t>
            </a:r>
            <a:r>
              <a:rPr lang="de-DE" i="1" dirty="0">
                <a:solidFill>
                  <a:schemeClr val="tx2"/>
                </a:solidFill>
              </a:rPr>
              <a:t> (??)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 …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A6C236-2DF2-7E43-2F3D-E02033336A7E}"/>
              </a:ext>
            </a:extLst>
          </p:cNvPr>
          <p:cNvSpPr/>
          <p:nvPr/>
        </p:nvSpPr>
        <p:spPr>
          <a:xfrm>
            <a:off x="310497" y="1214568"/>
            <a:ext cx="159691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  <a:endParaRPr lang="de-AT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F2DA43-18CC-B6A8-63F1-ECD8EBD4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63787" y="1678168"/>
            <a:ext cx="2242897" cy="22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CE4B100C-BEF9-4BFC-A5FD-554A7F5C5A06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Ursachen: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67CC72-759C-4468-4F03-0040BAB5FE36}"/>
                  </a:ext>
                </a:extLst>
              </p14:cNvPr>
              <p14:cNvContentPartPr/>
              <p14:nvPr/>
            </p14:nvContentPartPr>
            <p14:xfrm>
              <a:off x="6462736" y="289882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67CC72-759C-4468-4F03-0040BAB5F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096" y="288982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99D1777-AF35-7647-D45C-0BAE0496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" y="920688"/>
            <a:ext cx="7355647" cy="36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1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17694" y="4894008"/>
            <a:ext cx="6048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600" dirty="0">
                <a:solidFill>
                  <a:schemeClr val="bg1">
                    <a:lumMod val="50000"/>
                  </a:schemeClr>
                </a:solidFill>
              </a:rPr>
              <a:t>© Carlo Di Lorenzo, HBS 2019, Bonn, 6.-8.Nov.2019</a:t>
            </a:r>
          </a:p>
        </p:txBody>
      </p:sp>
      <p:pic>
        <p:nvPicPr>
          <p:cNvPr id="9" name="Grafik 8" descr="https://gutsandgrowth.files.wordpress.com/2019/10/screenshot-371.png?w=420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" y="808548"/>
            <a:ext cx="6048672" cy="401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C51A25-9B06-893B-BF75-4CE1CE86BE7C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Grundprinzipien der Abklärung: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33498FA-FC29-CB2F-BDCD-EF03438A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641" y="1447639"/>
            <a:ext cx="2319082" cy="22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0363" y="987894"/>
            <a:ext cx="588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FAP </a:t>
            </a:r>
            <a:r>
              <a:rPr lang="de-DE" dirty="0" err="1">
                <a:solidFill>
                  <a:schemeClr val="tx2"/>
                </a:solidFill>
              </a:rPr>
              <a:t>can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generally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be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diagnosed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by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primary</a:t>
            </a:r>
            <a:r>
              <a:rPr lang="de-DE" dirty="0">
                <a:solidFill>
                  <a:schemeClr val="tx2"/>
                </a:solidFill>
              </a:rPr>
              <a:t> care </a:t>
            </a:r>
            <a:r>
              <a:rPr lang="de-DE" dirty="0" err="1">
                <a:solidFill>
                  <a:schemeClr val="tx2"/>
                </a:solidFill>
              </a:rPr>
              <a:t>physician</a:t>
            </a:r>
            <a:r>
              <a:rPr lang="de-DE" dirty="0">
                <a:solidFill>
                  <a:schemeClr val="tx2"/>
                </a:solidFill>
              </a:rPr>
              <a:t> in </a:t>
            </a:r>
            <a:r>
              <a:rPr lang="de-DE" dirty="0" err="1">
                <a:solidFill>
                  <a:schemeClr val="tx2"/>
                </a:solidFill>
              </a:rPr>
              <a:t>children</a:t>
            </a:r>
            <a:r>
              <a:rPr lang="de-DE" dirty="0">
                <a:solidFill>
                  <a:schemeClr val="tx2"/>
                </a:solidFill>
              </a:rPr>
              <a:t> (</a:t>
            </a:r>
            <a:r>
              <a:rPr lang="de-DE" b="1" dirty="0">
                <a:solidFill>
                  <a:schemeClr val="tx2"/>
                </a:solidFill>
              </a:rPr>
              <a:t>4-18yr) </a:t>
            </a:r>
            <a:r>
              <a:rPr lang="de-DE" dirty="0" err="1">
                <a:solidFill>
                  <a:schemeClr val="tx2"/>
                </a:solidFill>
              </a:rPr>
              <a:t>when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there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are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alarm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symtoms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the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physical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exam</a:t>
            </a:r>
            <a:r>
              <a:rPr lang="de-DE" dirty="0">
                <a:solidFill>
                  <a:schemeClr val="tx2"/>
                </a:solidFill>
              </a:rPr>
              <a:t> and </a:t>
            </a:r>
            <a:r>
              <a:rPr lang="de-DE" dirty="0" err="1">
                <a:solidFill>
                  <a:schemeClr val="tx2"/>
                </a:solidFill>
              </a:rPr>
              <a:t>stool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occult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blood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is</a:t>
            </a:r>
            <a:r>
              <a:rPr lang="de-DE" dirty="0">
                <a:solidFill>
                  <a:schemeClr val="tx2"/>
                </a:solidFill>
              </a:rPr>
              <a:t> negative … </a:t>
            </a:r>
            <a:r>
              <a:rPr lang="de-DE" dirty="0" err="1">
                <a:solidFill>
                  <a:schemeClr val="tx2"/>
                </a:solidFill>
              </a:rPr>
              <a:t>without</a:t>
            </a:r>
            <a:r>
              <a:rPr lang="de-DE" dirty="0">
                <a:solidFill>
                  <a:schemeClr val="tx2"/>
                </a:solidFill>
              </a:rPr>
              <a:t> additional </a:t>
            </a:r>
            <a:r>
              <a:rPr lang="de-DE" dirty="0" err="1">
                <a:solidFill>
                  <a:schemeClr val="tx2"/>
                </a:solidFill>
              </a:rPr>
              <a:t>diagnostic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evaluation</a:t>
            </a:r>
            <a:endParaRPr lang="de-DE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The </a:t>
            </a:r>
            <a:r>
              <a:rPr lang="de-DE" dirty="0" err="1">
                <a:solidFill>
                  <a:schemeClr val="tx2"/>
                </a:solidFill>
              </a:rPr>
              <a:t>presence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of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alarm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Sx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generally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is</a:t>
            </a:r>
            <a:r>
              <a:rPr lang="de-DE" dirty="0">
                <a:solidFill>
                  <a:schemeClr val="tx2"/>
                </a:solidFill>
              </a:rPr>
              <a:t> an </a:t>
            </a:r>
            <a:r>
              <a:rPr lang="de-DE" dirty="0" err="1">
                <a:solidFill>
                  <a:schemeClr val="tx2"/>
                </a:solidFill>
              </a:rPr>
              <a:t>indication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pursue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diagnostic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testing</a:t>
            </a:r>
            <a:endParaRPr lang="de-DE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</a:rPr>
              <a:t>Testing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may</a:t>
            </a:r>
            <a:r>
              <a:rPr lang="de-DE" dirty="0">
                <a:solidFill>
                  <a:schemeClr val="tx2"/>
                </a:solidFill>
              </a:rPr>
              <a:t> also </a:t>
            </a:r>
            <a:r>
              <a:rPr lang="de-DE" dirty="0" err="1">
                <a:solidFill>
                  <a:schemeClr val="tx2"/>
                </a:solidFill>
              </a:rPr>
              <a:t>be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performed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reassure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patient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parent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or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physician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310865" y="2531505"/>
            <a:ext cx="33509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900" dirty="0">
                <a:solidFill>
                  <a:schemeClr val="tx2"/>
                </a:solidFill>
              </a:rPr>
              <a:t>NASPGHAN Report, Di Lorenzo et al., 2005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29C4DC-AEF1-3CA5-15A5-90CCC120001C}"/>
              </a:ext>
            </a:extLst>
          </p:cNvPr>
          <p:cNvSpPr txBox="1"/>
          <p:nvPr/>
        </p:nvSpPr>
        <p:spPr>
          <a:xfrm>
            <a:off x="95209" y="88108"/>
            <a:ext cx="593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Grundprinzipien der Abklärung:</a:t>
            </a:r>
            <a:endParaRPr lang="en-GB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3F02EB-C68A-FDDA-C38F-58DCD6DD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63" y="1230320"/>
            <a:ext cx="2961831" cy="1301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9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-1334758" y="126288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Alarmsymptome:</a:t>
            </a:r>
            <a:endParaRPr lang="de-DE" b="1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91043" y="2878484"/>
            <a:ext cx="33509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900" b="1" dirty="0" err="1">
                <a:solidFill>
                  <a:schemeClr val="tx2"/>
                </a:solidFill>
              </a:rPr>
              <a:t>Rome</a:t>
            </a:r>
            <a:r>
              <a:rPr lang="de-DE" sz="900" b="1" dirty="0">
                <a:solidFill>
                  <a:schemeClr val="tx2"/>
                </a:solidFill>
              </a:rPr>
              <a:t> IV Book, 2016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2" y="1264378"/>
            <a:ext cx="979448" cy="1511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9" y="1310214"/>
            <a:ext cx="6372708" cy="25230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973179"/>
      </p:ext>
    </p:extLst>
  </p:cSld>
  <p:clrMapOvr>
    <a:masterClrMapping/>
  </p:clrMapOvr>
</p:sld>
</file>

<file path=ppt/theme/theme1.xml><?xml version="1.0" encoding="utf-8"?>
<a:theme xmlns:a="http://schemas.openxmlformats.org/drawingml/2006/main" name="KWGPPTVorlage_16zu9_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zu9_Original" id="{7A90BCB3-821A-1D4C-9AF7-55A73E3DFB74}" vid="{CE830C28-B5A6-314F-8B00-B411721D8389}"/>
    </a:ext>
  </a:extLst>
</a:theme>
</file>

<file path=ppt/theme/theme2.xml><?xml version="1.0" encoding="utf-8"?>
<a:theme xmlns:a="http://schemas.openxmlformats.org/drawingml/2006/main" name="CONTE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zu9_Original" id="{7A90BCB3-821A-1D4C-9AF7-55A73E3DFB74}" vid="{8DEDDF52-484C-034F-8696-C6A11FDE2DAE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KWG_Vorlage-Praesentation_16-9-Format</Template>
  <TotalTime>0</TotalTime>
  <Words>1343</Words>
  <Application>Microsoft Office PowerPoint</Application>
  <PresentationFormat>Bildschirmpräsentation (16:9)</PresentationFormat>
  <Paragraphs>231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Abadi MT Condensed Extra Bold</vt:lpstr>
      <vt:lpstr>Arial</vt:lpstr>
      <vt:lpstr>Calibri</vt:lpstr>
      <vt:lpstr>Palatino Linotype</vt:lpstr>
      <vt:lpstr>Palatino Linotype Fett</vt:lpstr>
      <vt:lpstr>KWGPPTVorlage_16zu9_V01</vt:lpstr>
      <vt:lpstr>CONTENTMASTER</vt:lpstr>
      <vt:lpstr>Chronische Bauchschmerzen im Kindesalter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!</vt:lpstr>
    </vt:vector>
  </TitlesOfParts>
  <Manager>Andreas Scharf</Manager>
  <Company>Klinikum Wels-Grieskirchen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Chronisch entzündliche Darmerkrankungen</dc:title>
  <dc:creator>Ethan Hunt</dc:creator>
  <cp:lastModifiedBy>Ethan Hunt</cp:lastModifiedBy>
  <cp:revision>47</cp:revision>
  <cp:lastPrinted>2022-11-07T14:46:01Z</cp:lastPrinted>
  <dcterms:created xsi:type="dcterms:W3CDTF">2017-12-09T19:35:31Z</dcterms:created>
  <dcterms:modified xsi:type="dcterms:W3CDTF">2022-11-08T16:14:26Z</dcterms:modified>
</cp:coreProperties>
</file>