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5761"/>
  </p:normalViewPr>
  <p:slideViewPr>
    <p:cSldViewPr snapToGrid="0" snapToObjects="1">
      <p:cViewPr varScale="1">
        <p:scale>
          <a:sx n="103" d="100"/>
          <a:sy n="103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3EE01-7610-BF44-980C-11B081386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EIN </a:t>
            </a:r>
            <a:r>
              <a:rPr lang="de-AT" sz="2400" dirty="0" err="1"/>
              <a:t>patient</a:t>
            </a:r>
            <a:r>
              <a:rPr lang="de-AT" sz="2400" dirty="0"/>
              <a:t> mit Kopfschmerzen</a:t>
            </a:r>
            <a:br>
              <a:rPr lang="de-AT" sz="2400" dirty="0"/>
            </a:br>
            <a:r>
              <a:rPr lang="de-AT" sz="2400" dirty="0"/>
              <a:t>FORTBILDUNG im Rahmen des MED-</a:t>
            </a:r>
            <a:r>
              <a:rPr lang="de-AT" sz="2400" dirty="0" err="1"/>
              <a:t>Congress</a:t>
            </a:r>
            <a:br>
              <a:rPr lang="de-AT" sz="2000" dirty="0"/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96D303-0C8B-4344-9BBB-9A8E0FC1D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66A10D-E5DB-404A-8F5B-B2FB1404364A}"/>
              </a:ext>
            </a:extLst>
          </p:cNvPr>
          <p:cNvSpPr/>
          <p:nvPr/>
        </p:nvSpPr>
        <p:spPr>
          <a:xfrm>
            <a:off x="581191" y="57007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>
                <a:solidFill>
                  <a:srgbClr val="FFFFFF"/>
                </a:solidFill>
                <a:latin typeface="GillSansMT"/>
              </a:rPr>
              <a:t>09.Novemeber.2022</a:t>
            </a:r>
            <a:br>
              <a:rPr lang="de-AT" dirty="0">
                <a:solidFill>
                  <a:srgbClr val="FFFFFF"/>
                </a:solidFill>
                <a:latin typeface="GillSansMT"/>
              </a:rPr>
            </a:br>
            <a:r>
              <a:rPr lang="de-AT" dirty="0">
                <a:solidFill>
                  <a:srgbClr val="FFFFFF"/>
                </a:solidFill>
                <a:latin typeface="GillSansMT"/>
              </a:rPr>
              <a:t>Lea Edda Kronberger </a:t>
            </a:r>
            <a:endParaRPr lang="de-A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37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7C1D6-9C8F-BC4B-BD02-2D5850A6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KLINISCHES BILD </a:t>
            </a:r>
            <a:br>
              <a:rPr lang="de-AT" dirty="0"/>
            </a:br>
            <a:endParaRPr lang="de-DE" dirty="0"/>
          </a:p>
        </p:txBody>
      </p:sp>
      <p:pic>
        <p:nvPicPr>
          <p:cNvPr id="4097" name="Picture 1" descr="page8image57363296">
            <a:extLst>
              <a:ext uri="{FF2B5EF4-FFF2-40B4-BE49-F238E27FC236}">
                <a16:creationId xmlns:a16="http://schemas.microsoft.com/office/drawing/2014/main" id="{76D77FD9-C72C-9A49-8A2F-7DFDC9852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18" y="3326326"/>
            <a:ext cx="44450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699534C-6EE8-7947-9FDB-9427F487A14D}"/>
              </a:ext>
            </a:extLst>
          </p:cNvPr>
          <p:cNvSpPr/>
          <p:nvPr/>
        </p:nvSpPr>
        <p:spPr>
          <a:xfrm>
            <a:off x="860612" y="229458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 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Zweigipfliger Verlauf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 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IKZ: 10 Tage (5-28)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 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Prodromalphase: Allgemeines Krankheitsgefühl, Kopfschmerzen, Fieber,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 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2. Phase: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A3A3A"/>
                </a:solidFill>
                <a:latin typeface="GillSansMT"/>
              </a:rPr>
              <a:t>Isolierte Meningitis (50%) Fieber, Kopfschmerzen </a:t>
            </a:r>
            <a:endParaRPr lang="de-AT" dirty="0">
              <a:solidFill>
                <a:srgbClr val="8E3060"/>
              </a:solidFill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rgbClr val="3A3A3A"/>
                </a:solidFill>
                <a:latin typeface="GillSansMT"/>
              </a:rPr>
              <a:t>Meningoenzephalitis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 (40%)</a:t>
            </a:r>
            <a:br>
              <a:rPr lang="de-AT" dirty="0">
                <a:solidFill>
                  <a:srgbClr val="3A3A3A"/>
                </a:solidFill>
                <a:latin typeface="GillSansMT"/>
              </a:rPr>
            </a:br>
            <a:r>
              <a:rPr lang="de-AT" dirty="0">
                <a:solidFill>
                  <a:srgbClr val="3A3A3A"/>
                </a:solidFill>
                <a:latin typeface="GillSansMT"/>
              </a:rPr>
              <a:t>Ataxie, Bewusstseinsstörung, Paresen, Hirnnervenlähmungen, </a:t>
            </a:r>
            <a:endParaRPr lang="de-AT" dirty="0">
              <a:solidFill>
                <a:srgbClr val="8E3060"/>
              </a:solidFill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rgbClr val="3A3A3A"/>
                </a:solidFill>
                <a:latin typeface="GillSansMT"/>
              </a:rPr>
              <a:t>Meningoenzephalomyelitis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 (10%) schlaffe Lähmung der Extremitäten </a:t>
            </a:r>
            <a:endParaRPr lang="de-AT" dirty="0">
              <a:solidFill>
                <a:srgbClr val="8E3060"/>
              </a:solidFill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A3A3A"/>
                </a:solidFill>
                <a:latin typeface="GillSansMT"/>
              </a:rPr>
              <a:t>Selten isolierte Myelitis, </a:t>
            </a:r>
            <a:r>
              <a:rPr lang="de-AT" dirty="0" err="1">
                <a:solidFill>
                  <a:srgbClr val="3A3A3A"/>
                </a:solidFill>
                <a:latin typeface="GillSansMT"/>
              </a:rPr>
              <a:t>Radikulitis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 </a:t>
            </a:r>
            <a:endParaRPr lang="de-AT" dirty="0">
              <a:solidFill>
                <a:srgbClr val="8E306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13951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6CD61-27F1-0042-B56D-B5FAD477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DIAGNOSTIK 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6E422F-1E31-454C-956C-AD0D848D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43954"/>
            <a:ext cx="11029615" cy="3814846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Anamnese (Freizeitverhalten, Beruf, Risikogebiet, Zeckenstich, Prodromalphase) </a:t>
            </a:r>
          </a:p>
          <a:p>
            <a:r>
              <a:rPr lang="de-AT" dirty="0"/>
              <a:t>Neurologischer Status: </a:t>
            </a:r>
            <a:r>
              <a:rPr lang="de-AT" dirty="0" err="1"/>
              <a:t>Meningismuszeichen</a:t>
            </a:r>
            <a:r>
              <a:rPr lang="de-AT" dirty="0"/>
              <a:t>, je nach Befall additives Defizit </a:t>
            </a:r>
          </a:p>
          <a:p>
            <a:r>
              <a:rPr lang="de-AT" dirty="0"/>
              <a:t>Labor: </a:t>
            </a:r>
            <a:r>
              <a:rPr lang="de-AT" dirty="0" err="1"/>
              <a:t>elevierte</a:t>
            </a:r>
            <a:r>
              <a:rPr lang="de-AT" dirty="0"/>
              <a:t> Entzündungsparameter (BSG, CRP, Leukozyten) </a:t>
            </a:r>
          </a:p>
          <a:p>
            <a:r>
              <a:rPr lang="de-AT" dirty="0"/>
              <a:t> Serologie im Blut:</a:t>
            </a:r>
            <a:br>
              <a:rPr lang="de-AT" dirty="0"/>
            </a:br>
            <a:r>
              <a:rPr lang="de-AT" dirty="0"/>
              <a:t>+ </a:t>
            </a:r>
            <a:r>
              <a:rPr lang="de-AT" dirty="0" err="1"/>
              <a:t>igM</a:t>
            </a:r>
            <a:r>
              <a:rPr lang="de-AT" dirty="0"/>
              <a:t>: 2-4 Wochen (isoliert Kreuzreaktion </a:t>
            </a:r>
            <a:r>
              <a:rPr lang="de-AT" dirty="0" err="1"/>
              <a:t>Falviviren</a:t>
            </a:r>
            <a:r>
              <a:rPr lang="de-AT" dirty="0"/>
              <a:t>)</a:t>
            </a:r>
            <a:br>
              <a:rPr lang="de-AT" dirty="0"/>
            </a:br>
            <a:r>
              <a:rPr lang="de-AT" dirty="0"/>
              <a:t>+ </a:t>
            </a:r>
            <a:r>
              <a:rPr lang="de-AT" dirty="0" err="1"/>
              <a:t>igG</a:t>
            </a:r>
            <a:r>
              <a:rPr lang="de-AT" dirty="0"/>
              <a:t>: 5-6 Wochen</a:t>
            </a:r>
            <a:br>
              <a:rPr lang="de-AT" dirty="0"/>
            </a:br>
            <a:r>
              <a:rPr lang="de-AT" dirty="0"/>
              <a:t>Interpretation in Zusammenschau der Klinik, Immunstatus </a:t>
            </a:r>
          </a:p>
          <a:p>
            <a:r>
              <a:rPr lang="de-AT" dirty="0"/>
              <a:t> </a:t>
            </a:r>
            <a:r>
              <a:rPr lang="de-AT" dirty="0" err="1"/>
              <a:t>ggf</a:t>
            </a:r>
            <a:r>
              <a:rPr lang="de-AT" dirty="0"/>
              <a:t> Verlauf ( </a:t>
            </a:r>
            <a:r>
              <a:rPr lang="de-AT" dirty="0" err="1"/>
              <a:t>Avidiä̈t</a:t>
            </a:r>
            <a:r>
              <a:rPr lang="de-AT" dirty="0"/>
              <a:t>, </a:t>
            </a:r>
            <a:r>
              <a:rPr lang="de-AT" dirty="0" err="1"/>
              <a:t>intrathekale</a:t>
            </a:r>
            <a:r>
              <a:rPr lang="de-AT" dirty="0"/>
              <a:t> FMSE </a:t>
            </a:r>
            <a:r>
              <a:rPr lang="de-AT" dirty="0" err="1"/>
              <a:t>igG</a:t>
            </a:r>
            <a:r>
              <a:rPr lang="de-AT" dirty="0"/>
              <a:t> Antikörper, NS1) </a:t>
            </a:r>
          </a:p>
          <a:p>
            <a:r>
              <a:rPr lang="de-AT" dirty="0"/>
              <a:t> Direkter Virusnachweis: nur in der Frühphase </a:t>
            </a:r>
          </a:p>
          <a:p>
            <a:r>
              <a:rPr lang="de-AT" dirty="0"/>
              <a:t> Liquor: </a:t>
            </a:r>
            <a:r>
              <a:rPr lang="de-AT" dirty="0" err="1"/>
              <a:t>granulozytäre</a:t>
            </a:r>
            <a:r>
              <a:rPr lang="de-AT" dirty="0"/>
              <a:t>, </a:t>
            </a:r>
            <a:r>
              <a:rPr lang="de-AT" dirty="0" err="1"/>
              <a:t>lymphozytäre</a:t>
            </a:r>
            <a:r>
              <a:rPr lang="de-AT" dirty="0"/>
              <a:t> </a:t>
            </a:r>
            <a:r>
              <a:rPr lang="de-AT" dirty="0" err="1"/>
              <a:t>Pleozytose</a:t>
            </a:r>
            <a:r>
              <a:rPr lang="de-AT" dirty="0"/>
              <a:t>, 60% BHS- Störung mit AK Produktion, FMSE Liquor/Serum AK Index 95% </a:t>
            </a:r>
            <a:r>
              <a:rPr lang="de-AT" dirty="0" err="1"/>
              <a:t>erhö̈ht</a:t>
            </a:r>
            <a:r>
              <a:rPr lang="de-AT" dirty="0"/>
              <a:t> </a:t>
            </a:r>
          </a:p>
          <a:p>
            <a:r>
              <a:rPr lang="de-AT" dirty="0"/>
              <a:t>Bildgebung: MRT Thalamus/Corpus </a:t>
            </a:r>
            <a:r>
              <a:rPr lang="de-AT" dirty="0" err="1"/>
              <a:t>callosum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35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68D98-F7DE-EA44-9412-4A036039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1" name="Picture 1" descr="page10image57297760">
            <a:extLst>
              <a:ext uri="{FF2B5EF4-FFF2-40B4-BE49-F238E27FC236}">
                <a16:creationId xmlns:a16="http://schemas.microsoft.com/office/drawing/2014/main" id="{539B6421-68D9-864A-A79D-9D0F0337F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51"/>
            <a:ext cx="12775191" cy="63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6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58989-9F93-FC44-9958-C71927B0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THERAPIE/ PROGNOSE 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2F3FB3-8FFA-E44B-9E4F-E39CA89A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Reine symptomatische Therapie ( </a:t>
            </a:r>
            <a:r>
              <a:rPr lang="de-AT" dirty="0" err="1"/>
              <a:t>antipyretisch</a:t>
            </a:r>
            <a:r>
              <a:rPr lang="de-AT" dirty="0"/>
              <a:t>/analgetisch) </a:t>
            </a:r>
          </a:p>
          <a:p>
            <a:r>
              <a:rPr lang="de-AT" dirty="0"/>
              <a:t> 40 % rehabilitierende Maßnahmen notwendig </a:t>
            </a:r>
          </a:p>
          <a:p>
            <a:r>
              <a:rPr lang="de-AT" dirty="0"/>
              <a:t> Prognose: Alter, Geschlecht, Immunstatus</a:t>
            </a:r>
          </a:p>
          <a:p>
            <a:r>
              <a:rPr lang="de-AT" dirty="0"/>
              <a:t> </a:t>
            </a:r>
            <a:r>
              <a:rPr lang="de-AT" dirty="0" err="1"/>
              <a:t>Meningoenzephalitis</a:t>
            </a:r>
            <a:r>
              <a:rPr lang="de-AT" dirty="0"/>
              <a:t>: neurasthenischen Beschwerden , Konzentration, Koordination ¡ </a:t>
            </a:r>
            <a:r>
              <a:rPr lang="de-AT" dirty="0" err="1"/>
              <a:t>Enzephalomyelitis</a:t>
            </a:r>
            <a:r>
              <a:rPr lang="de-AT" dirty="0"/>
              <a:t>: 50% dauerhaftes Defizit,</a:t>
            </a:r>
          </a:p>
          <a:p>
            <a:r>
              <a:rPr lang="de-AT" dirty="0"/>
              <a:t>Meist Besserung 6-12 Monate danach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6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0C4E-E6C5-DF4D-867A-BD1CF802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IMPFUNG </a:t>
            </a:r>
            <a:br>
              <a:rPr lang="de-AT" dirty="0"/>
            </a:br>
            <a:endParaRPr lang="de-DE" dirty="0"/>
          </a:p>
        </p:txBody>
      </p:sp>
      <p:pic>
        <p:nvPicPr>
          <p:cNvPr id="6145" name="Picture 1" descr="page12image57303584">
            <a:extLst>
              <a:ext uri="{FF2B5EF4-FFF2-40B4-BE49-F238E27FC236}">
                <a16:creationId xmlns:a16="http://schemas.microsoft.com/office/drawing/2014/main" id="{7218E316-EF19-7F46-9C08-3B316F298D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35919"/>
            <a:ext cx="5308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AC16B3B-2542-FE40-831D-21FEA282CDF8}"/>
              </a:ext>
            </a:extLst>
          </p:cNvPr>
          <p:cNvSpPr/>
          <p:nvPr/>
        </p:nvSpPr>
        <p:spPr>
          <a:xfrm>
            <a:off x="770963" y="2399749"/>
            <a:ext cx="89467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  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Empfehlung Österreich: </a:t>
            </a:r>
            <a:r>
              <a:rPr lang="de-AT" dirty="0" err="1">
                <a:solidFill>
                  <a:srgbClr val="3A3A3A"/>
                </a:solidFill>
                <a:latin typeface="GillSansMT"/>
              </a:rPr>
              <a:t>Endemiegebiet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, nach Vollendigung des 1. Lebensjahres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  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Definition: </a:t>
            </a:r>
            <a:r>
              <a:rPr lang="de-AT" dirty="0" err="1">
                <a:solidFill>
                  <a:srgbClr val="3A3A3A"/>
                </a:solidFill>
                <a:latin typeface="GillSansMT"/>
              </a:rPr>
              <a:t>Endemiegebiet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: D : Anzahl der FSME Fälle in 5 Jahre signifikant höher als       </a:t>
            </a:r>
            <a:br>
              <a:rPr lang="de-AT" dirty="0">
                <a:solidFill>
                  <a:srgbClr val="3A3A3A"/>
                </a:solidFill>
                <a:latin typeface="GillSansMT"/>
              </a:rPr>
            </a:br>
            <a:r>
              <a:rPr lang="de-AT" dirty="0">
                <a:solidFill>
                  <a:srgbClr val="3A3A3A"/>
                </a:solidFill>
                <a:latin typeface="GillSansMT"/>
              </a:rPr>
              <a:t>   Fünfjahresinzidenz (1,3 pro 100.000)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  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Wirkprinzip: Totimpfstoff, gegen alle 3 Subtypen (europäisch, sibirisch, fernöstlich)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  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Effektivität:</a:t>
            </a:r>
            <a:br>
              <a:rPr lang="de-AT" dirty="0">
                <a:solidFill>
                  <a:srgbClr val="3A3A3A"/>
                </a:solidFill>
                <a:latin typeface="GillSansMT"/>
              </a:rPr>
            </a:br>
            <a:r>
              <a:rPr lang="de-AT" dirty="0">
                <a:solidFill>
                  <a:srgbClr val="3A3A3A"/>
                </a:solidFill>
                <a:latin typeface="GillSansMT"/>
              </a:rPr>
              <a:t>+ 3 Impfdosen:: 99% Schutz für 3 Jahre + 2 Impfdosen: 98% Schutz für Jahr</a:t>
            </a:r>
            <a:br>
              <a:rPr lang="de-AT" dirty="0">
                <a:solidFill>
                  <a:srgbClr val="3A3A3A"/>
                </a:solidFill>
                <a:latin typeface="GillSansMT"/>
              </a:rPr>
            </a:br>
            <a:r>
              <a:rPr lang="de-AT" dirty="0">
                <a:solidFill>
                  <a:srgbClr val="3A3A3A"/>
                </a:solidFill>
                <a:latin typeface="GillSansMT"/>
              </a:rPr>
              <a:t>+ FSME Infektion: lebenslange Immunität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 </a:t>
            </a:r>
            <a:r>
              <a:rPr lang="de-AT" dirty="0" err="1">
                <a:solidFill>
                  <a:srgbClr val="3A3A3A"/>
                </a:solidFill>
                <a:latin typeface="GillSansMT"/>
              </a:rPr>
              <a:t>Seropositivität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:</a:t>
            </a:r>
            <a:br>
              <a:rPr lang="de-AT" dirty="0">
                <a:solidFill>
                  <a:srgbClr val="3A3A3A"/>
                </a:solidFill>
                <a:latin typeface="GillSansMT"/>
              </a:rPr>
            </a:br>
            <a:r>
              <a:rPr lang="de-AT" dirty="0">
                <a:solidFill>
                  <a:srgbClr val="3A3A3A"/>
                </a:solidFill>
                <a:latin typeface="GillSansMT"/>
              </a:rPr>
              <a:t>+ </a:t>
            </a:r>
            <a:r>
              <a:rPr lang="de-AT" dirty="0">
                <a:latin typeface="GillSansMT"/>
              </a:rPr>
              <a:t>ELISA-Titer von 126 VIE (Vienna) U/ml + NT-Titer von 1:≥10.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8E3060"/>
                </a:solidFill>
                <a:latin typeface="Wingdings2"/>
              </a:rPr>
              <a:t> </a:t>
            </a:r>
            <a:r>
              <a:rPr lang="de-AT" dirty="0">
                <a:latin typeface="GillSansMT"/>
              </a:rPr>
              <a:t>Geschichte: 1957: </a:t>
            </a:r>
            <a:br>
              <a:rPr lang="de-AT" dirty="0">
                <a:latin typeface="GillSansMT"/>
              </a:rPr>
            </a:br>
            <a:r>
              <a:rPr lang="de-AT" dirty="0">
                <a:latin typeface="GillSansMT"/>
              </a:rPr>
              <a:t>Isolierung </a:t>
            </a:r>
            <a:r>
              <a:rPr lang="de-AT" dirty="0" err="1">
                <a:latin typeface="GillSansMT"/>
              </a:rPr>
              <a:t>Moritsch</a:t>
            </a:r>
            <a:r>
              <a:rPr lang="de-AT" dirty="0">
                <a:latin typeface="GillSansMT"/>
              </a:rPr>
              <a:t>/Klausner 1973: Kunz FSME Immun </a:t>
            </a:r>
            <a:endParaRPr lang="de-A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385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30A34-4125-5243-9C07-4F25DE33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IMPFSCHEMA </a:t>
            </a:r>
            <a:br>
              <a:rPr lang="de-AT" dirty="0"/>
            </a:b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EC22A1D-5117-2349-8B45-5DB3800F451D}"/>
              </a:ext>
            </a:extLst>
          </p:cNvPr>
          <p:cNvSpPr/>
          <p:nvPr/>
        </p:nvSpPr>
        <p:spPr>
          <a:xfrm>
            <a:off x="6795248" y="43930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 err="1">
                <a:latin typeface="GillSansMT"/>
              </a:rPr>
              <a:t>Encepeur</a:t>
            </a:r>
            <a:r>
              <a:rPr lang="de-AT" dirty="0">
                <a:latin typeface="GillSansMT"/>
              </a:rPr>
              <a:t> 7/10 Jahre nach Grundimmunisierung+ 1. Auffrischung </a:t>
            </a:r>
            <a:endParaRPr lang="de-AT" dirty="0"/>
          </a:p>
          <a:p>
            <a:r>
              <a:rPr lang="de-AT" dirty="0">
                <a:latin typeface="GillSansMT"/>
              </a:rPr>
              <a:t>7 Jahre: 18-49a: 93% 49-60a: 82% &gt; 60a : 50% </a:t>
            </a:r>
            <a:endParaRPr lang="de-AT" dirty="0"/>
          </a:p>
          <a:p>
            <a:r>
              <a:rPr lang="de-AT" dirty="0">
                <a:latin typeface="GillSansMT"/>
              </a:rPr>
              <a:t>10 Jahre 18-49a: 89% </a:t>
            </a:r>
            <a:endParaRPr lang="de-AT" dirty="0"/>
          </a:p>
          <a:p>
            <a:r>
              <a:rPr lang="de-AT" dirty="0">
                <a:latin typeface="GillSansMT"/>
              </a:rPr>
              <a:t>49-60a: 75% &gt; 60a : 38% </a:t>
            </a:r>
            <a:endParaRPr lang="de-AT" dirty="0">
              <a:effectLst/>
            </a:endParaRPr>
          </a:p>
        </p:txBody>
      </p:sp>
      <p:pic>
        <p:nvPicPr>
          <p:cNvPr id="7172" name="Picture 4" descr="page13image57300672">
            <a:extLst>
              <a:ext uri="{FF2B5EF4-FFF2-40B4-BE49-F238E27FC236}">
                <a16:creationId xmlns:a16="http://schemas.microsoft.com/office/drawing/2014/main" id="{9803150E-DDB2-F543-B429-BE6DF672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4" y="1715956"/>
            <a:ext cx="6354924" cy="40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2114365-E314-7343-AC6F-6EB1F56507FB}"/>
              </a:ext>
            </a:extLst>
          </p:cNvPr>
          <p:cNvSpPr/>
          <p:nvPr/>
        </p:nvSpPr>
        <p:spPr>
          <a:xfrm>
            <a:off x="440324" y="5870388"/>
            <a:ext cx="673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 err="1">
                <a:latin typeface="GillSansMT"/>
              </a:rPr>
              <a:t>Konior</a:t>
            </a:r>
            <a:r>
              <a:rPr lang="de-AT" sz="1200" dirty="0">
                <a:latin typeface="GillSansMT"/>
              </a:rPr>
              <a:t> R, </a:t>
            </a:r>
            <a:r>
              <a:rPr lang="de-AT" sz="1200" dirty="0" err="1">
                <a:latin typeface="GillSansMT"/>
              </a:rPr>
              <a:t>Brzostek</a:t>
            </a:r>
            <a:r>
              <a:rPr lang="de-AT" sz="1200" dirty="0">
                <a:latin typeface="GillSansMT"/>
              </a:rPr>
              <a:t> J, </a:t>
            </a:r>
            <a:r>
              <a:rPr lang="de-AT" sz="1200" dirty="0" err="1">
                <a:latin typeface="GillSansMT"/>
              </a:rPr>
              <a:t>Poellabauer</a:t>
            </a:r>
            <a:r>
              <a:rPr lang="de-AT" sz="1200" dirty="0">
                <a:latin typeface="GillSansMT"/>
              </a:rPr>
              <a:t> EM, Jiang Q, Harper L, </a:t>
            </a:r>
            <a:r>
              <a:rPr lang="de-AT" sz="1200" dirty="0" err="1">
                <a:latin typeface="GillSansMT"/>
              </a:rPr>
              <a:t>Erber</a:t>
            </a:r>
            <a:r>
              <a:rPr lang="de-AT" sz="1200" dirty="0">
                <a:latin typeface="GillSansMT"/>
              </a:rPr>
              <a:t> W. </a:t>
            </a:r>
            <a:r>
              <a:rPr lang="de-AT" sz="1200" dirty="0" err="1">
                <a:latin typeface="GillSansMT"/>
              </a:rPr>
              <a:t>Seropersistence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of</a:t>
            </a:r>
            <a:r>
              <a:rPr lang="de-AT" sz="1200" dirty="0">
                <a:latin typeface="GillSansMT"/>
              </a:rPr>
              <a:t> TBE </a:t>
            </a:r>
            <a:r>
              <a:rPr lang="de-AT" sz="1200" dirty="0" err="1">
                <a:latin typeface="GillSansMT"/>
              </a:rPr>
              <a:t>virus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antibodies</a:t>
            </a:r>
            <a:r>
              <a:rPr lang="de-AT" sz="1200" dirty="0">
                <a:latin typeface="GillSansMT"/>
              </a:rPr>
              <a:t> 10 </a:t>
            </a:r>
            <a:r>
              <a:rPr lang="de-AT" sz="1200" dirty="0" err="1">
                <a:latin typeface="GillSansMT"/>
              </a:rPr>
              <a:t>years</a:t>
            </a:r>
            <a:r>
              <a:rPr lang="de-AT" sz="1200" dirty="0">
                <a:latin typeface="GillSansMT"/>
              </a:rPr>
              <a:t> after </a:t>
            </a:r>
            <a:r>
              <a:rPr lang="de-AT" sz="1200" dirty="0" err="1">
                <a:latin typeface="GillSansMT"/>
              </a:rPr>
              <a:t>first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booster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vaccination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and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response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to</a:t>
            </a:r>
            <a:r>
              <a:rPr lang="de-AT" sz="1200" dirty="0">
                <a:latin typeface="GillSansMT"/>
              </a:rPr>
              <a:t> a </a:t>
            </a:r>
            <a:r>
              <a:rPr lang="de-AT" sz="1200" dirty="0" err="1">
                <a:latin typeface="GillSansMT"/>
              </a:rPr>
              <a:t>second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booster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vaccination</a:t>
            </a:r>
            <a:r>
              <a:rPr lang="de-AT" sz="1200" dirty="0">
                <a:latin typeface="GillSansMT"/>
              </a:rPr>
              <a:t> </a:t>
            </a:r>
            <a:r>
              <a:rPr lang="de-AT" sz="1200" dirty="0" err="1">
                <a:latin typeface="GillSansMT"/>
              </a:rPr>
              <a:t>with</a:t>
            </a:r>
            <a:r>
              <a:rPr lang="de-AT" sz="1200" dirty="0">
                <a:latin typeface="GillSansMT"/>
              </a:rPr>
              <a:t> FSME-IMMUN 0.5mL in </a:t>
            </a:r>
            <a:r>
              <a:rPr lang="de-AT" sz="1200" dirty="0" err="1">
                <a:latin typeface="GillSansMT"/>
              </a:rPr>
              <a:t>adults</a:t>
            </a:r>
            <a:r>
              <a:rPr lang="de-AT" sz="1200" dirty="0">
                <a:latin typeface="GillSansMT"/>
              </a:rPr>
              <a:t>. </a:t>
            </a:r>
            <a:r>
              <a:rPr lang="de-AT" sz="1200" dirty="0" err="1">
                <a:latin typeface="GillSansMT"/>
              </a:rPr>
              <a:t>Vaccine</a:t>
            </a:r>
            <a:r>
              <a:rPr lang="de-AT" sz="1200" dirty="0">
                <a:latin typeface="GillSansMT"/>
              </a:rPr>
              <a:t> 2017;35:3607-13. </a:t>
            </a:r>
            <a:endParaRPr lang="de-AT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626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C8FB7-4A2B-CF47-A552-B3EC8184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POSTEXPOSITIONELLE PROPHYLAXE </a:t>
            </a:r>
            <a:br>
              <a:rPr lang="de-AT" dirty="0"/>
            </a:br>
            <a:endParaRPr lang="de-DE" dirty="0"/>
          </a:p>
        </p:txBody>
      </p:sp>
      <p:pic>
        <p:nvPicPr>
          <p:cNvPr id="8193" name="Picture 1" descr="page14image57303792">
            <a:extLst>
              <a:ext uri="{FF2B5EF4-FFF2-40B4-BE49-F238E27FC236}">
                <a16:creationId xmlns:a16="http://schemas.microsoft.com/office/drawing/2014/main" id="{68E1816B-C82B-8F4B-86EB-30481B9E9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3" y="1990331"/>
            <a:ext cx="5365591" cy="41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B572885-1ED4-E24F-BC09-84241538C8C4}"/>
              </a:ext>
            </a:extLst>
          </p:cNvPr>
          <p:cNvSpPr/>
          <p:nvPr/>
        </p:nvSpPr>
        <p:spPr>
          <a:xfrm>
            <a:off x="6060141" y="27161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>
                <a:latin typeface="GillSansMT"/>
              </a:rPr>
              <a:t>+ </a:t>
            </a:r>
            <a:r>
              <a:rPr lang="de-AT" dirty="0" err="1">
                <a:latin typeface="GillSansMT"/>
              </a:rPr>
              <a:t>Titerbestimmung</a:t>
            </a:r>
            <a:r>
              <a:rPr lang="de-AT" dirty="0">
                <a:latin typeface="GillSansMT"/>
              </a:rPr>
              <a:t> nur bei speziellen Fragestellungen</a:t>
            </a:r>
            <a:br>
              <a:rPr lang="de-AT" dirty="0">
                <a:latin typeface="GillSansMT"/>
              </a:rPr>
            </a:br>
            <a:r>
              <a:rPr lang="de-AT" dirty="0">
                <a:latin typeface="GillSansMT"/>
              </a:rPr>
              <a:t>+ NT </a:t>
            </a:r>
            <a:endParaRPr lang="de-AT" dirty="0">
              <a:effectLst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81F9D9-B2D2-8F4B-9F05-59C44611A7A1}"/>
              </a:ext>
            </a:extLst>
          </p:cNvPr>
          <p:cNvSpPr/>
          <p:nvPr/>
        </p:nvSpPr>
        <p:spPr>
          <a:xfrm>
            <a:off x="6158753" y="40868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>
                <a:latin typeface="GillSansMT"/>
              </a:rPr>
              <a:t>Österreich: nach Infektion keine Empfehlung</a:t>
            </a:r>
            <a:br>
              <a:rPr lang="de-AT" dirty="0">
                <a:latin typeface="GillSansMT"/>
              </a:rPr>
            </a:br>
            <a:r>
              <a:rPr lang="de-AT" dirty="0">
                <a:latin typeface="GillSansMT"/>
              </a:rPr>
              <a:t>D: 3-5 Jahren Auffrischung empfohlen und ggf. </a:t>
            </a:r>
            <a:r>
              <a:rPr lang="de-AT" dirty="0" err="1">
                <a:latin typeface="GillSansMT"/>
              </a:rPr>
              <a:t>Titerbestimmung</a:t>
            </a:r>
            <a:endParaRPr lang="de-A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493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49043-4420-C445-87C0-2A70792C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IMPFVERSAGEN/ IMPFREAKTION/ IMPFKOMPLIKATION 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1B939-24AA-D645-9692-2D5C3AD95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 Impfversagen nach kompletter Immunisierung: 1/800.000 Jahr </a:t>
            </a:r>
          </a:p>
          <a:p>
            <a:r>
              <a:rPr lang="de-AT" dirty="0"/>
              <a:t> </a:t>
            </a:r>
            <a:r>
              <a:rPr lang="de-AT" dirty="0" err="1"/>
              <a:t>Impftstoffreaktion</a:t>
            </a:r>
            <a:r>
              <a:rPr lang="de-AT" dirty="0"/>
              <a:t>:</a:t>
            </a:r>
            <a:br>
              <a:rPr lang="de-AT" dirty="0"/>
            </a:br>
            <a:r>
              <a:rPr lang="de-AT" dirty="0"/>
              <a:t>+ lokal: Schmerzen, Rötung, Schwellung (10%)</a:t>
            </a:r>
            <a:br>
              <a:rPr lang="de-AT" dirty="0"/>
            </a:br>
            <a:r>
              <a:rPr lang="de-AT" dirty="0"/>
              <a:t>+ systemisch: Fieber, grippeähnliche Symptome (10%) </a:t>
            </a:r>
          </a:p>
          <a:p>
            <a:r>
              <a:rPr lang="de-AT" dirty="0"/>
              <a:t>Kontraindikation:</a:t>
            </a:r>
            <a:br>
              <a:rPr lang="de-AT" dirty="0"/>
            </a:br>
            <a:r>
              <a:rPr lang="de-AT" dirty="0"/>
              <a:t>+ absolut: Allergie, aktuelle Erkrankung + relativ: Schwangerschaft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8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45532-3CC0-F946-A073-68A8E443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EFFEKT DER FSME IMPFUNG AUF DIE INZIDENZRATEN </a:t>
            </a:r>
            <a:br>
              <a:rPr lang="de-AT" dirty="0"/>
            </a:br>
            <a:endParaRPr lang="de-DE" dirty="0"/>
          </a:p>
        </p:txBody>
      </p:sp>
      <p:pic>
        <p:nvPicPr>
          <p:cNvPr id="9217" name="Picture 1" descr="page16image57390288">
            <a:extLst>
              <a:ext uri="{FF2B5EF4-FFF2-40B4-BE49-F238E27FC236}">
                <a16:creationId xmlns:a16="http://schemas.microsoft.com/office/drawing/2014/main" id="{A9ADE6DF-78F7-054E-9A15-A3086CBC3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185194"/>
            <a:ext cx="64516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6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C75A-DC44-4D47-B7A5-D798AFF3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FSME VS BORRELIEN </a:t>
            </a:r>
            <a:br>
              <a:rPr lang="de-AT" dirty="0"/>
            </a:br>
            <a:endParaRPr lang="de-DE" dirty="0"/>
          </a:p>
        </p:txBody>
      </p:sp>
      <p:pic>
        <p:nvPicPr>
          <p:cNvPr id="10241" name="Picture 1" descr="page17image57302544">
            <a:extLst>
              <a:ext uri="{FF2B5EF4-FFF2-40B4-BE49-F238E27FC236}">
                <a16:creationId xmlns:a16="http://schemas.microsoft.com/office/drawing/2014/main" id="{7749BBF4-B33D-2049-9221-440F2438F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185194"/>
            <a:ext cx="65278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2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01788-79CD-CD4D-A864-5BC35CAD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dirty="0"/>
            </a:br>
            <a:br>
              <a:rPr lang="de-AT" dirty="0"/>
            </a:br>
            <a:br>
              <a:rPr lang="de-AT" dirty="0"/>
            </a:br>
            <a:r>
              <a:rPr lang="de-AT" dirty="0"/>
              <a:t>FALLBEISPIEL 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ECC1C5-A8CA-5340-AEA7-6899A66D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61a, männlich</a:t>
            </a:r>
          </a:p>
          <a:p>
            <a:r>
              <a:rPr lang="de-AT" dirty="0"/>
              <a:t> Anamnese: Fieber seit 4 Tagen, 39-40 Grad Kopfschmerzen, Schmerzen linkes Ohr + Oberkiefer </a:t>
            </a:r>
          </a:p>
          <a:p>
            <a:r>
              <a:rPr lang="de-AT" dirty="0"/>
              <a:t> Reiseanamnese: negativ</a:t>
            </a:r>
          </a:p>
          <a:p>
            <a:r>
              <a:rPr lang="de-AT" dirty="0"/>
              <a:t>Kein bekannter chronischer Kopfschmerz</a:t>
            </a:r>
          </a:p>
          <a:p>
            <a:r>
              <a:rPr lang="de-AT" dirty="0"/>
              <a:t>Vorerkrankungen: keine</a:t>
            </a:r>
            <a:br>
              <a:rPr lang="de-AT" dirty="0"/>
            </a:b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95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D1DE-5E28-9F4D-93BA-9B2B964C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QUELLEN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F63A8-3C30-8149-9938-D88B1B8D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Duale Reihe Mikrobiologie </a:t>
            </a:r>
          </a:p>
          <a:p>
            <a:r>
              <a:rPr lang="de-AT" dirty="0"/>
              <a:t> Leitlinien der Deutschen Gesellschaft für Neurologie </a:t>
            </a:r>
          </a:p>
          <a:p>
            <a:r>
              <a:rPr lang="de-AT" dirty="0" err="1"/>
              <a:t>Impfplan</a:t>
            </a:r>
            <a:r>
              <a:rPr lang="de-AT" dirty="0"/>
              <a:t> Österreich </a:t>
            </a:r>
          </a:p>
          <a:p>
            <a:r>
              <a:rPr lang="de-AT" dirty="0"/>
              <a:t> https://</a:t>
            </a:r>
            <a:r>
              <a:rPr lang="de-AT" dirty="0" err="1"/>
              <a:t>www.ecdc.europa.eu</a:t>
            </a:r>
            <a:r>
              <a:rPr lang="de-AT" dirty="0"/>
              <a:t>/en </a:t>
            </a:r>
          </a:p>
          <a:p>
            <a:r>
              <a:rPr lang="de-AT" dirty="0"/>
              <a:t> https://</a:t>
            </a:r>
            <a:r>
              <a:rPr lang="de-AT" dirty="0" err="1"/>
              <a:t>www.rki.de</a:t>
            </a:r>
            <a:r>
              <a:rPr lang="de-AT" dirty="0"/>
              <a:t>/DE/Home/</a:t>
            </a:r>
            <a:r>
              <a:rPr lang="de-AT" dirty="0" err="1"/>
              <a:t>homepage_node.html</a:t>
            </a:r>
            <a:r>
              <a:rPr lang="de-AT" dirty="0"/>
              <a:t> </a:t>
            </a:r>
          </a:p>
          <a:p>
            <a:r>
              <a:rPr lang="de-AT" dirty="0"/>
              <a:t> https://</a:t>
            </a:r>
            <a:r>
              <a:rPr lang="de-AT" dirty="0" err="1"/>
              <a:t>www.pei.de</a:t>
            </a:r>
            <a:r>
              <a:rPr lang="de-AT" dirty="0"/>
              <a:t>/DE/</a:t>
            </a:r>
            <a:r>
              <a:rPr lang="de-AT" dirty="0" err="1"/>
              <a:t>home</a:t>
            </a:r>
            <a:r>
              <a:rPr lang="de-AT" dirty="0"/>
              <a:t>/</a:t>
            </a:r>
            <a:r>
              <a:rPr lang="de-AT" dirty="0" err="1"/>
              <a:t>home-node.html</a:t>
            </a:r>
            <a:r>
              <a:rPr lang="de-AT" dirty="0"/>
              <a:t> </a:t>
            </a:r>
          </a:p>
          <a:p>
            <a:r>
              <a:rPr lang="de-AT" dirty="0"/>
              <a:t> </a:t>
            </a:r>
            <a:r>
              <a:rPr lang="de-AT" dirty="0" err="1"/>
              <a:t>Konior</a:t>
            </a:r>
            <a:r>
              <a:rPr lang="de-AT" dirty="0"/>
              <a:t> R, </a:t>
            </a:r>
            <a:r>
              <a:rPr lang="de-AT" dirty="0" err="1"/>
              <a:t>Brzostek</a:t>
            </a:r>
            <a:r>
              <a:rPr lang="de-AT" dirty="0"/>
              <a:t> J, </a:t>
            </a:r>
            <a:r>
              <a:rPr lang="de-AT" dirty="0" err="1"/>
              <a:t>Poellabauer</a:t>
            </a:r>
            <a:r>
              <a:rPr lang="de-AT" dirty="0"/>
              <a:t> EM, Jiang Q, Harper L, </a:t>
            </a:r>
            <a:r>
              <a:rPr lang="de-AT" dirty="0" err="1"/>
              <a:t>Erber</a:t>
            </a:r>
            <a:r>
              <a:rPr lang="de-AT" dirty="0"/>
              <a:t> W. </a:t>
            </a:r>
            <a:r>
              <a:rPr lang="de-AT" dirty="0" err="1"/>
              <a:t>Seropersistence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TBE </a:t>
            </a:r>
            <a:r>
              <a:rPr lang="de-AT" dirty="0" err="1"/>
              <a:t>virus</a:t>
            </a:r>
            <a:r>
              <a:rPr lang="de-AT" dirty="0"/>
              <a:t> </a:t>
            </a:r>
            <a:r>
              <a:rPr lang="de-AT" dirty="0" err="1"/>
              <a:t>antibodies</a:t>
            </a:r>
            <a:r>
              <a:rPr lang="de-AT" dirty="0"/>
              <a:t> 10 </a:t>
            </a:r>
            <a:r>
              <a:rPr lang="de-AT" dirty="0" err="1"/>
              <a:t>years</a:t>
            </a:r>
            <a:r>
              <a:rPr lang="de-AT" dirty="0"/>
              <a:t> after </a:t>
            </a:r>
            <a:r>
              <a:rPr lang="de-AT" dirty="0" err="1"/>
              <a:t>first</a:t>
            </a:r>
            <a:r>
              <a:rPr lang="de-AT" dirty="0"/>
              <a:t> </a:t>
            </a:r>
            <a:r>
              <a:rPr lang="de-AT" dirty="0" err="1"/>
              <a:t>booster</a:t>
            </a:r>
            <a:r>
              <a:rPr lang="de-AT" dirty="0"/>
              <a:t> </a:t>
            </a:r>
            <a:r>
              <a:rPr lang="de-AT" dirty="0" err="1"/>
              <a:t>vaccination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response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a </a:t>
            </a:r>
            <a:r>
              <a:rPr lang="de-AT" dirty="0" err="1"/>
              <a:t>second</a:t>
            </a:r>
            <a:r>
              <a:rPr lang="de-AT" dirty="0"/>
              <a:t> </a:t>
            </a:r>
            <a:r>
              <a:rPr lang="de-AT" dirty="0" err="1"/>
              <a:t>booster</a:t>
            </a:r>
            <a:r>
              <a:rPr lang="de-AT" dirty="0"/>
              <a:t> </a:t>
            </a:r>
            <a:r>
              <a:rPr lang="de-AT" dirty="0" err="1"/>
              <a:t>vaccination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FSME-IMMUN 0.5mL in </a:t>
            </a:r>
            <a:r>
              <a:rPr lang="de-AT" dirty="0" err="1"/>
              <a:t>adults</a:t>
            </a:r>
            <a:r>
              <a:rPr lang="de-AT" dirty="0"/>
              <a:t>. </a:t>
            </a:r>
            <a:r>
              <a:rPr lang="de-AT" dirty="0" err="1"/>
              <a:t>Vaccine</a:t>
            </a:r>
            <a:r>
              <a:rPr lang="de-AT" dirty="0"/>
              <a:t> 2017;35:3607-13.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2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3AA31-330F-C347-A6B4-FC4687E9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Red</a:t>
            </a:r>
            <a:r>
              <a:rPr lang="de-DE" dirty="0"/>
              <a:t> Flags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80A73-2CAE-DD4A-A108-B1AC0586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Plötzlich/abrupter Beginn , VAS 10/10, erster Kopfschmerz dieser Art</a:t>
            </a:r>
          </a:p>
          <a:p>
            <a:r>
              <a:rPr lang="de-DE" dirty="0"/>
              <a:t>Ausstrahlung Gesicht/vordere Halsregion</a:t>
            </a:r>
          </a:p>
          <a:p>
            <a:r>
              <a:rPr lang="de-DE" dirty="0"/>
              <a:t>Sehverschlechterung/schmerzhaftes Auge</a:t>
            </a:r>
          </a:p>
          <a:p>
            <a:r>
              <a:rPr lang="de-DE" dirty="0"/>
              <a:t>Lokal autonome Symptome</a:t>
            </a:r>
          </a:p>
          <a:p>
            <a:r>
              <a:rPr lang="de-DE" dirty="0"/>
              <a:t>Sturz/Unfall</a:t>
            </a:r>
          </a:p>
          <a:p>
            <a:r>
              <a:rPr lang="de-DE" dirty="0"/>
              <a:t>Onkologische/hämatologische Grund- KH, Immunsuppression, rezente </a:t>
            </a:r>
            <a:r>
              <a:rPr lang="de-DE" dirty="0" err="1"/>
              <a:t>Covid</a:t>
            </a:r>
            <a:r>
              <a:rPr lang="de-DE" dirty="0"/>
              <a:t> 19 Infektion/Impfung</a:t>
            </a:r>
          </a:p>
          <a:p>
            <a:r>
              <a:rPr lang="de-DE" dirty="0"/>
              <a:t>SS/Wochenbett</a:t>
            </a:r>
          </a:p>
          <a:p>
            <a:r>
              <a:rPr lang="de-DE" dirty="0" err="1"/>
              <a:t>Z.n</a:t>
            </a:r>
            <a:r>
              <a:rPr lang="de-DE" dirty="0"/>
              <a:t>. Lumbalpunktion</a:t>
            </a:r>
          </a:p>
          <a:p>
            <a:r>
              <a:rPr lang="de-DE" dirty="0" err="1"/>
              <a:t>Drogenabusus</a:t>
            </a:r>
            <a:endParaRPr lang="de-DE" dirty="0"/>
          </a:p>
          <a:p>
            <a:r>
              <a:rPr lang="de-DE" dirty="0"/>
              <a:t>Fieber, Bewusstseinsstörung, fokal neurologisches Defizit</a:t>
            </a:r>
          </a:p>
        </p:txBody>
      </p:sp>
    </p:spTree>
    <p:extLst>
      <p:ext uri="{BB962C8B-B14F-4D97-AF65-F5344CB8AC3E}">
        <p14:creationId xmlns:p14="http://schemas.microsoft.com/office/powerpoint/2010/main" val="89894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980BC-477A-FB48-AAF4-2BBED846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r>
              <a:rPr lang="de-AT" dirty="0"/>
              <a:t>DIAGNOSTIK 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A379C-A76C-B94F-B246-28AF0267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Neurologischer Status: Nackensteife, positives </a:t>
            </a:r>
            <a:r>
              <a:rPr lang="de-AT" dirty="0" err="1"/>
              <a:t>Laseguezeichen</a:t>
            </a:r>
            <a:r>
              <a:rPr lang="de-AT" dirty="0"/>
              <a:t> </a:t>
            </a:r>
          </a:p>
          <a:p>
            <a:r>
              <a:rPr lang="de-AT" dirty="0"/>
              <a:t>Lumbalpunktion:</a:t>
            </a:r>
            <a:br>
              <a:rPr lang="de-AT" dirty="0"/>
            </a:br>
            <a:r>
              <a:rPr lang="de-AT" dirty="0"/>
              <a:t>+ Gesamteiweiß: 52.0 mg/</a:t>
            </a:r>
            <a:r>
              <a:rPr lang="de-AT" dirty="0" err="1"/>
              <a:t>dL</a:t>
            </a:r>
            <a:r>
              <a:rPr lang="de-AT" dirty="0"/>
              <a:t> (20-40 mg/</a:t>
            </a:r>
            <a:r>
              <a:rPr lang="de-AT" dirty="0" err="1"/>
              <a:t>dL</a:t>
            </a:r>
            <a:r>
              <a:rPr lang="de-AT" dirty="0"/>
              <a:t>) + Glukose 50 mg/</a:t>
            </a:r>
            <a:r>
              <a:rPr lang="de-AT" dirty="0" err="1"/>
              <a:t>dL</a:t>
            </a:r>
            <a:r>
              <a:rPr lang="de-AT" dirty="0"/>
              <a:t> (40-70 mg/</a:t>
            </a:r>
            <a:r>
              <a:rPr lang="de-AT" dirty="0" err="1"/>
              <a:t>dL</a:t>
            </a:r>
            <a:r>
              <a:rPr lang="de-AT" dirty="0"/>
              <a:t>)</a:t>
            </a:r>
            <a:br>
              <a:rPr lang="de-AT" dirty="0"/>
            </a:br>
            <a:r>
              <a:rPr lang="de-AT" dirty="0"/>
              <a:t>+ Leukozyten: 234 (12/3 Zellen)</a:t>
            </a:r>
            <a:br>
              <a:rPr lang="de-AT" dirty="0"/>
            </a:br>
            <a:r>
              <a:rPr lang="de-AT" dirty="0"/>
              <a:t>+ Granulozyten/L: 46,1</a:t>
            </a:r>
            <a:br>
              <a:rPr lang="de-AT" dirty="0"/>
            </a:br>
            <a:r>
              <a:rPr lang="de-AT" dirty="0"/>
              <a:t>+ </a:t>
            </a:r>
            <a:r>
              <a:rPr lang="de-AT" dirty="0" err="1"/>
              <a:t>igG</a:t>
            </a:r>
            <a:r>
              <a:rPr lang="de-AT" dirty="0"/>
              <a:t> im </a:t>
            </a:r>
            <a:r>
              <a:rPr lang="de-AT" dirty="0" err="1"/>
              <a:t>Liqour</a:t>
            </a:r>
            <a:r>
              <a:rPr lang="de-AT" dirty="0"/>
              <a:t> 39 (0-34 mg/L)</a:t>
            </a:r>
            <a:br>
              <a:rPr lang="de-AT" dirty="0"/>
            </a:br>
            <a:r>
              <a:rPr lang="de-AT" dirty="0"/>
              <a:t>+ </a:t>
            </a:r>
            <a:r>
              <a:rPr lang="de-AT" dirty="0" err="1"/>
              <a:t>igM</a:t>
            </a:r>
            <a:r>
              <a:rPr lang="de-AT" dirty="0"/>
              <a:t> im </a:t>
            </a:r>
            <a:r>
              <a:rPr lang="de-AT" dirty="0" err="1"/>
              <a:t>Liqour</a:t>
            </a:r>
            <a:r>
              <a:rPr lang="de-AT" dirty="0"/>
              <a:t> 2.3 (0-1.3 mg/L)</a:t>
            </a:r>
            <a:br>
              <a:rPr lang="de-AT" dirty="0"/>
            </a:br>
            <a:r>
              <a:rPr lang="de-AT" dirty="0"/>
              <a:t>+ </a:t>
            </a:r>
            <a:r>
              <a:rPr lang="de-AT" dirty="0" err="1"/>
              <a:t>igA</a:t>
            </a:r>
            <a:r>
              <a:rPr lang="de-AT" dirty="0"/>
              <a:t> im Liquor 6.7 (0-5 mg/L)</a:t>
            </a:r>
            <a:br>
              <a:rPr lang="de-AT" dirty="0"/>
            </a:br>
            <a:r>
              <a:rPr lang="de-AT" dirty="0"/>
              <a:t>+ normwertige </a:t>
            </a:r>
            <a:r>
              <a:rPr lang="de-AT" dirty="0" err="1"/>
              <a:t>igM</a:t>
            </a:r>
            <a:r>
              <a:rPr lang="de-AT" dirty="0"/>
              <a:t>/</a:t>
            </a:r>
            <a:r>
              <a:rPr lang="de-AT" dirty="0" err="1"/>
              <a:t>igA</a:t>
            </a:r>
            <a:r>
              <a:rPr lang="de-AT" dirty="0"/>
              <a:t>/</a:t>
            </a:r>
            <a:r>
              <a:rPr lang="de-AT" dirty="0" err="1"/>
              <a:t>igG</a:t>
            </a:r>
            <a:r>
              <a:rPr lang="de-AT" dirty="0"/>
              <a:t> im Serum</a:t>
            </a:r>
            <a:br>
              <a:rPr lang="de-AT" dirty="0"/>
            </a:br>
            <a:r>
              <a:rPr lang="de-AT" dirty="0"/>
              <a:t>+ </a:t>
            </a:r>
            <a:r>
              <a:rPr lang="de-AT" dirty="0" err="1"/>
              <a:t>igG</a:t>
            </a:r>
            <a:r>
              <a:rPr lang="de-AT" dirty="0"/>
              <a:t> Quotient: 0.005 </a:t>
            </a:r>
          </a:p>
          <a:p>
            <a:r>
              <a:rPr lang="de-AT" dirty="0"/>
              <a:t>Labor: CRP 11 mg/l, Leukozyten 6,1 G/l </a:t>
            </a:r>
          </a:p>
          <a:p>
            <a:r>
              <a:rPr lang="de-AT" dirty="0"/>
              <a:t>CT nativ: keine Ischämie, keine Blutung </a:t>
            </a:r>
          </a:p>
          <a:p>
            <a:endParaRPr lang="de-DE" dirty="0"/>
          </a:p>
        </p:txBody>
      </p:sp>
      <p:pic>
        <p:nvPicPr>
          <p:cNvPr id="1025" name="Picture 1" descr="page3image57336768">
            <a:extLst>
              <a:ext uri="{FF2B5EF4-FFF2-40B4-BE49-F238E27FC236}">
                <a16:creationId xmlns:a16="http://schemas.microsoft.com/office/drawing/2014/main" id="{D6CAF105-77C7-EE41-96DB-2D0F5F3D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5" y="1990165"/>
            <a:ext cx="17907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7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34DD2-E2C7-7F48-989E-EBA7A69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VerdachtsDiagnose</a:t>
            </a:r>
            <a:r>
              <a:rPr lang="de-DE" dirty="0"/>
              <a:t>: FSME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86C156-F33A-1045-AF0F-3A529A9A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Anamnese:</a:t>
            </a:r>
          </a:p>
          <a:p>
            <a:pPr marL="0" indent="0">
              <a:buNone/>
            </a:pPr>
            <a:r>
              <a:rPr lang="de-AT" dirty="0"/>
              <a:t>    -&gt; Zeckenstich </a:t>
            </a:r>
          </a:p>
          <a:p>
            <a:endParaRPr lang="de-AT" dirty="0"/>
          </a:p>
          <a:p>
            <a:r>
              <a:rPr lang="de-AT" dirty="0"/>
              <a:t>Bestätigung:</a:t>
            </a:r>
            <a:br>
              <a:rPr lang="de-AT" dirty="0"/>
            </a:br>
            <a:r>
              <a:rPr lang="de-AT" dirty="0"/>
              <a:t>-&gt; Serologie: FSME Virus </a:t>
            </a:r>
            <a:r>
              <a:rPr lang="de-AT" dirty="0" err="1"/>
              <a:t>igM</a:t>
            </a:r>
            <a:r>
              <a:rPr lang="de-AT" dirty="0"/>
              <a:t> AK positiv, FSME Virus </a:t>
            </a:r>
            <a:r>
              <a:rPr lang="de-AT" dirty="0" err="1"/>
              <a:t>igG</a:t>
            </a:r>
            <a:r>
              <a:rPr lang="de-AT" dirty="0"/>
              <a:t> grenzwertig, AK im Liquor negativ </a:t>
            </a:r>
          </a:p>
          <a:p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5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2470D-8A76-D44F-9047-2CA601A1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Therapie/Verlauf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A1717-2B5E-3545-AC63-8A7CF85C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Analgetische Therapie: Paracetamol, </a:t>
            </a:r>
            <a:r>
              <a:rPr lang="de-AT" dirty="0" err="1"/>
              <a:t>Tegreteol</a:t>
            </a:r>
            <a:endParaRPr lang="de-AT" dirty="0"/>
          </a:p>
          <a:p>
            <a:r>
              <a:rPr lang="de-AT" dirty="0"/>
              <a:t> </a:t>
            </a:r>
            <a:r>
              <a:rPr lang="de-AT" dirty="0" err="1"/>
              <a:t>Antipyretische</a:t>
            </a:r>
            <a:r>
              <a:rPr lang="de-AT" dirty="0"/>
              <a:t> Therapie: Rezidivierende Fieberzacken trotz Paracetamol</a:t>
            </a:r>
          </a:p>
          <a:p>
            <a:r>
              <a:rPr lang="de-AT" dirty="0"/>
              <a:t> Verlauf: ohne fokal neurologisches Defizit nach 11 Tagen Entlassung möglich </a:t>
            </a:r>
          </a:p>
          <a:p>
            <a:r>
              <a:rPr lang="de-AT" dirty="0"/>
              <a:t>Impfung: in 5 Jahren </a:t>
            </a:r>
            <a:r>
              <a:rPr lang="de-AT" dirty="0" err="1"/>
              <a:t>Titerbestimmung</a:t>
            </a:r>
            <a:r>
              <a:rPr lang="de-AT" dirty="0"/>
              <a:t> und ggf. Impfung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55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95906-1B30-784E-90B8-75F1F1F1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ERREGER- ÜBERTRAGUNG 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5E1DE-0C0C-7A47-A82D-C6AC95A3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FSME Virus (</a:t>
            </a:r>
            <a:r>
              <a:rPr lang="de-AT" dirty="0" err="1"/>
              <a:t>behülltes</a:t>
            </a:r>
            <a:r>
              <a:rPr lang="de-AT" dirty="0"/>
              <a:t> Plus-Strang-RNA) – </a:t>
            </a:r>
            <a:r>
              <a:rPr lang="de-AT" dirty="0" err="1"/>
              <a:t>Falviviren</a:t>
            </a:r>
            <a:endParaRPr lang="de-AT" dirty="0"/>
          </a:p>
          <a:p>
            <a:r>
              <a:rPr lang="de-AT" dirty="0"/>
              <a:t> </a:t>
            </a:r>
            <a:r>
              <a:rPr lang="de-AT" dirty="0" err="1"/>
              <a:t>Glykoprotein</a:t>
            </a:r>
            <a:r>
              <a:rPr lang="de-AT" dirty="0"/>
              <a:t> E virusneutralisierende Antwort</a:t>
            </a:r>
          </a:p>
          <a:p>
            <a:r>
              <a:rPr lang="de-AT" dirty="0"/>
              <a:t> Reservoir: Kleintiernager,-&gt; v.a. </a:t>
            </a:r>
            <a:r>
              <a:rPr lang="de-AT" dirty="0" err="1"/>
              <a:t>Ixodes</a:t>
            </a:r>
            <a:r>
              <a:rPr lang="de-AT" dirty="0"/>
              <a:t> </a:t>
            </a:r>
            <a:r>
              <a:rPr lang="de-AT" dirty="0" err="1"/>
              <a:t>ricinus</a:t>
            </a:r>
            <a:r>
              <a:rPr lang="de-AT" dirty="0"/>
              <a:t>/</a:t>
            </a:r>
            <a:r>
              <a:rPr lang="de-AT" dirty="0" err="1"/>
              <a:t>persulcatus</a:t>
            </a:r>
            <a:r>
              <a:rPr lang="de-AT" dirty="0"/>
              <a:t> selten Igel, Rinder, Schafe, </a:t>
            </a:r>
          </a:p>
          <a:p>
            <a:r>
              <a:rPr lang="de-AT" dirty="0"/>
              <a:t>Übertragung in den ersten Stunden (Speichel)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20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EC780-4C02-7F4F-939F-1C9A1E42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KENNZAHLEN </a:t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989AF-8764-ED46-8CB9-5D50B4FC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80" y="1715956"/>
            <a:ext cx="11029615" cy="3678303"/>
          </a:xfrm>
        </p:spPr>
        <p:txBody>
          <a:bodyPr/>
          <a:lstStyle/>
          <a:p>
            <a:r>
              <a:rPr lang="de-AT" dirty="0"/>
              <a:t> Erregerwahrscheinlichkeit in einer Zecke 1-5% ¡ Infektionsrate 0,1% (deutliche Variation)</a:t>
            </a:r>
          </a:p>
          <a:p>
            <a:r>
              <a:rPr lang="de-AT" dirty="0"/>
              <a:t> Manifestationsrate 10-30%</a:t>
            </a:r>
          </a:p>
          <a:p>
            <a:r>
              <a:rPr lang="de-AT" dirty="0"/>
              <a:t>Inzidenz (Österreich) 50-100 </a:t>
            </a:r>
          </a:p>
          <a:p>
            <a:r>
              <a:rPr lang="de-AT" dirty="0"/>
              <a:t> Jahr 2020: 216 Personen infiziert+ hospitalisiert</a:t>
            </a:r>
          </a:p>
          <a:p>
            <a:r>
              <a:rPr lang="de-AT" dirty="0"/>
              <a:t> </a:t>
            </a:r>
            <a:r>
              <a:rPr lang="de-AT" dirty="0" err="1"/>
              <a:t>Letalitätt</a:t>
            </a:r>
            <a:r>
              <a:rPr lang="de-AT" dirty="0"/>
              <a:t>: 0,7% generell, 10 % bei </a:t>
            </a:r>
            <a:r>
              <a:rPr lang="de-AT" dirty="0" err="1"/>
              <a:t>myelitischer</a:t>
            </a:r>
            <a:r>
              <a:rPr lang="de-AT" dirty="0"/>
              <a:t> Affektion </a:t>
            </a:r>
          </a:p>
          <a:p>
            <a:r>
              <a:rPr lang="de-AT" dirty="0"/>
              <a:t>Langzeitfolgen: 30% permanentes neurologisches Defizit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49" name="Picture 1" descr="page6image57297968">
            <a:extLst>
              <a:ext uri="{FF2B5EF4-FFF2-40B4-BE49-F238E27FC236}">
                <a16:creationId xmlns:a16="http://schemas.microsoft.com/office/drawing/2014/main" id="{D4ED60D3-3476-D440-B490-2C991319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43" y="2949940"/>
            <a:ext cx="5344365" cy="34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0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356C4-2031-7C4A-8F11-C2A7174C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RISIKOFAKTOREN </a:t>
            </a:r>
            <a:br>
              <a:rPr lang="de-AT" dirty="0"/>
            </a:br>
            <a:endParaRPr lang="de-DE" dirty="0"/>
          </a:p>
        </p:txBody>
      </p:sp>
      <p:pic>
        <p:nvPicPr>
          <p:cNvPr id="3075" name="Picture 3" descr="page7image57213136">
            <a:extLst>
              <a:ext uri="{FF2B5EF4-FFF2-40B4-BE49-F238E27FC236}">
                <a16:creationId xmlns:a16="http://schemas.microsoft.com/office/drawing/2014/main" id="{95406A66-C7C3-3E40-9A8E-986E14D704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61" y="2446291"/>
            <a:ext cx="35941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883CBED-D3CF-9642-83A7-662523FDD936}"/>
              </a:ext>
            </a:extLst>
          </p:cNvPr>
          <p:cNvSpPr/>
          <p:nvPr/>
        </p:nvSpPr>
        <p:spPr>
          <a:xfrm>
            <a:off x="1057835" y="25770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00" dirty="0">
                <a:solidFill>
                  <a:srgbClr val="8E3060"/>
                </a:solidFill>
                <a:latin typeface="Wingdings2"/>
              </a:rPr>
              <a:t> 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Freizeitverhalten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00" dirty="0">
                <a:solidFill>
                  <a:srgbClr val="8E3060"/>
                </a:solidFill>
                <a:latin typeface="Wingdings2"/>
              </a:rPr>
              <a:t> </a:t>
            </a:r>
            <a:r>
              <a:rPr lang="de-AT" dirty="0">
                <a:solidFill>
                  <a:srgbClr val="3A3A3A"/>
                </a:solidFill>
                <a:latin typeface="GillSansMT"/>
              </a:rPr>
              <a:t>Männliches Geschlecht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A3A3A"/>
                </a:solidFill>
                <a:latin typeface="GillSansMT"/>
              </a:rPr>
              <a:t>Immunsuppression für schweren Verlauf </a:t>
            </a:r>
            <a:endParaRPr lang="de-AT" sz="1700" dirty="0">
              <a:solidFill>
                <a:srgbClr val="8E3060"/>
              </a:solidFill>
              <a:latin typeface="Wingdings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A3A3A"/>
                </a:solidFill>
                <a:latin typeface="GillSansMT"/>
              </a:rPr>
              <a:t>Alter </a:t>
            </a:r>
            <a:endParaRPr lang="de-AT" dirty="0">
              <a:effectLst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4D47926-878B-6F42-BA4A-F5B0759F71DB}"/>
              </a:ext>
            </a:extLst>
          </p:cNvPr>
          <p:cNvSpPr/>
          <p:nvPr/>
        </p:nvSpPr>
        <p:spPr>
          <a:xfrm>
            <a:off x="4733364" y="52848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TBE Key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risk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groups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: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Number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of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TBE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cases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regardless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of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the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applied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case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definition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by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age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group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and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gender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reported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 in 16 EU/EFTA countries, 2000–2010 (</a:t>
            </a:r>
            <a:r>
              <a:rPr lang="de-AT" b="1" dirty="0" err="1">
                <a:solidFill>
                  <a:srgbClr val="333333"/>
                </a:solidFill>
                <a:latin typeface="Calibri" panose="020F0502020204030204" pitchFamily="34" charset="0"/>
              </a:rPr>
              <a:t>n</a:t>
            </a:r>
            <a:r>
              <a:rPr lang="de-AT" b="1" dirty="0">
                <a:solidFill>
                  <a:srgbClr val="333333"/>
                </a:solidFill>
                <a:latin typeface="Calibri" panose="020F0502020204030204" pitchFamily="34" charset="0"/>
              </a:rPr>
              <a:t>= 22 378) </a:t>
            </a:r>
            <a:endParaRPr lang="de-A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39241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0</TotalTime>
  <Words>512</Words>
  <Application>Microsoft Macintosh PowerPoint</Application>
  <PresentationFormat>Breitbild</PresentationFormat>
  <Paragraphs>106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ArialMT</vt:lpstr>
      <vt:lpstr>Calibri</vt:lpstr>
      <vt:lpstr>Gill Sans MT</vt:lpstr>
      <vt:lpstr>GillSansMT</vt:lpstr>
      <vt:lpstr>Wingdings 2</vt:lpstr>
      <vt:lpstr>Wingdings2</vt:lpstr>
      <vt:lpstr>Dividende</vt:lpstr>
      <vt:lpstr>EIN patient mit Kopfschmerzen FORTBILDUNG im Rahmen des MED-Congress </vt:lpstr>
      <vt:lpstr>   FALLBEISPIEL  </vt:lpstr>
      <vt:lpstr>Red Flags</vt:lpstr>
      <vt:lpstr>      DIAGNOSTIK  </vt:lpstr>
      <vt:lpstr>VerdachtsDiagnose: FSME</vt:lpstr>
      <vt:lpstr>Therapie/Verlauf</vt:lpstr>
      <vt:lpstr>ERREGER- ÜBERTRAGUNG  </vt:lpstr>
      <vt:lpstr>KENNZAHLEN  </vt:lpstr>
      <vt:lpstr>RISIKOFAKTOREN  </vt:lpstr>
      <vt:lpstr>KLINISCHES BILD  </vt:lpstr>
      <vt:lpstr>DIAGNOSTIK  </vt:lpstr>
      <vt:lpstr>PowerPoint-Präsentation</vt:lpstr>
      <vt:lpstr>THERAPIE/ PROGNOSE  </vt:lpstr>
      <vt:lpstr>IMPFUNG  </vt:lpstr>
      <vt:lpstr>IMPFSCHEMA  </vt:lpstr>
      <vt:lpstr>POSTEXPOSITIONELLE PROPHYLAXE  </vt:lpstr>
      <vt:lpstr>IMPFVERSAGEN/ IMPFREAKTION/ IMPFKOMPLIKATION  </vt:lpstr>
      <vt:lpstr>EFFEKT DER FSME IMPFUNG AUF DIE INZIDENZRATEN  </vt:lpstr>
      <vt:lpstr>FSME VS BORRELIEN  </vt:lpstr>
      <vt:lpstr>QUELLEN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FSME  FORTBILDUNG AN DER ABTEILUNG FÜR NEUROLOGIE -KLINIKUM WELS GRIESKIRCHEN  </dc:title>
  <dc:creator>Lea Kronberger</dc:creator>
  <cp:lastModifiedBy>Lea Kronberger</cp:lastModifiedBy>
  <cp:revision>5</cp:revision>
  <dcterms:created xsi:type="dcterms:W3CDTF">2022-11-05T12:05:23Z</dcterms:created>
  <dcterms:modified xsi:type="dcterms:W3CDTF">2022-11-09T11:09:11Z</dcterms:modified>
</cp:coreProperties>
</file>