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9" r:id="rId13"/>
    <p:sldId id="268" r:id="rId14"/>
    <p:sldId id="266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4697"/>
  </p:normalViewPr>
  <p:slideViewPr>
    <p:cSldViewPr snapToGrid="0" snapToObjects="1">
      <p:cViewPr varScale="1">
        <p:scale>
          <a:sx n="108" d="100"/>
          <a:sy n="108" d="100"/>
        </p:scale>
        <p:origin x="6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6F6F0-4869-0145-AC3A-15D871AD7635}" type="datetimeFigureOut">
              <a:rPr lang="de-DE" smtClean="0"/>
              <a:t>28.02.23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EC103-6208-D445-A260-BA2DE78F99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24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43B9-7175-3441-A594-422CC3ADC6F2}" type="datetimeFigureOut">
              <a:rPr lang="de-DE" smtClean="0"/>
              <a:t>23.02.23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3849-E480-A747-B71A-77558E14AFF8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43B9-7175-3441-A594-422CC3ADC6F2}" type="datetimeFigureOut">
              <a:rPr lang="de-DE" smtClean="0"/>
              <a:t>23.02.23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3849-E480-A747-B71A-77558E14AFF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43B9-7175-3441-A594-422CC3ADC6F2}" type="datetimeFigureOut">
              <a:rPr lang="de-DE" smtClean="0"/>
              <a:t>23.02.23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3849-E480-A747-B71A-77558E14AFF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43B9-7175-3441-A594-422CC3ADC6F2}" type="datetimeFigureOut">
              <a:rPr lang="de-DE" smtClean="0"/>
              <a:t>23.02.23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3849-E480-A747-B71A-77558E14AFF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43B9-7175-3441-A594-422CC3ADC6F2}" type="datetimeFigureOut">
              <a:rPr lang="de-DE" smtClean="0"/>
              <a:t>23.02.23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3849-E480-A747-B71A-77558E14AFF8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43B9-7175-3441-A594-422CC3ADC6F2}" type="datetimeFigureOut">
              <a:rPr lang="de-DE" smtClean="0"/>
              <a:t>23.02.23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3849-E480-A747-B71A-77558E14AFF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43B9-7175-3441-A594-422CC3ADC6F2}" type="datetimeFigureOut">
              <a:rPr lang="de-DE" smtClean="0"/>
              <a:t>23.02.23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3849-E480-A747-B71A-77558E14AFF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43B9-7175-3441-A594-422CC3ADC6F2}" type="datetimeFigureOut">
              <a:rPr lang="de-DE" smtClean="0"/>
              <a:t>23.02.23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3849-E480-A747-B71A-77558E14AFF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43B9-7175-3441-A594-422CC3ADC6F2}" type="datetimeFigureOut">
              <a:rPr lang="de-DE" smtClean="0"/>
              <a:t>23.02.23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3849-E480-A747-B71A-77558E14AFF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9CE43B9-7175-3441-A594-422CC3ADC6F2}" type="datetimeFigureOut">
              <a:rPr lang="de-DE" smtClean="0"/>
              <a:t>23.02.23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013849-E480-A747-B71A-77558E14AFF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43B9-7175-3441-A594-422CC3ADC6F2}" type="datetimeFigureOut">
              <a:rPr lang="de-DE" smtClean="0"/>
              <a:t>23.02.23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13849-E480-A747-B71A-77558E14AFF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9CE43B9-7175-3441-A594-422CC3ADC6F2}" type="datetimeFigureOut">
              <a:rPr lang="de-DE" smtClean="0"/>
              <a:t>23.02.23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5013849-E480-A747-B71A-77558E14AFF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17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Eine Patientin mit Bauchschmerzen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 smtClean="0"/>
              <a:t>Med-Congress</a:t>
            </a:r>
            <a:r>
              <a:rPr lang="de-DE" dirty="0" smtClean="0"/>
              <a:t> am 01.03.2023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353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Diskussion: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2505694"/>
            <a:ext cx="10058400" cy="3363400"/>
          </a:xfrm>
        </p:spPr>
        <p:txBody>
          <a:bodyPr/>
          <a:lstStyle/>
          <a:p>
            <a:pPr>
              <a:buFont typeface="Courier New" charset="0"/>
              <a:buChar char="o"/>
            </a:pPr>
            <a:r>
              <a:rPr lang="de-DE" dirty="0" smtClean="0"/>
              <a:t> Vermutlich vorbestehende Hernie </a:t>
            </a:r>
            <a:br>
              <a:rPr lang="de-DE" dirty="0" smtClean="0"/>
            </a:br>
            <a:endParaRPr lang="de-DE" dirty="0" smtClean="0"/>
          </a:p>
          <a:p>
            <a:pPr>
              <a:buFont typeface="Courier New" charset="0"/>
              <a:buChar char="o"/>
            </a:pPr>
            <a:r>
              <a:rPr lang="de-DE" dirty="0"/>
              <a:t> </a:t>
            </a:r>
            <a:r>
              <a:rPr lang="de-DE" dirty="0" smtClean="0"/>
              <a:t>durch Infekt und häufiges Erbrechen dann Entwicklung des Vollbildes des Upside-Down-</a:t>
            </a:r>
            <a:r>
              <a:rPr lang="de-DE" dirty="0" err="1" smtClean="0"/>
              <a:t>Stomach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9605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89" y="2434441"/>
            <a:ext cx="11435173" cy="389510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Hiatushernie – Formen: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1900052"/>
            <a:ext cx="10058400" cy="3969042"/>
          </a:xfrm>
        </p:spPr>
        <p:txBody>
          <a:bodyPr/>
          <a:lstStyle/>
          <a:p>
            <a:r>
              <a:rPr lang="de-DE" dirty="0" smtClean="0"/>
              <a:t>1. Paraösophageale Hernie:</a:t>
            </a:r>
          </a:p>
          <a:p>
            <a:pPr>
              <a:buFont typeface="Arial" charset="0"/>
              <a:buChar char="•"/>
            </a:pPr>
            <a:r>
              <a:rPr lang="de-DE" dirty="0" smtClean="0"/>
              <a:t> Magenanteile verlagern sich neben Ösophagus in Mediastinum</a:t>
            </a:r>
          </a:p>
          <a:p>
            <a:pPr>
              <a:buFont typeface="Arial" charset="0"/>
              <a:buChar char="•"/>
            </a:pPr>
            <a:r>
              <a:rPr lang="de-DE" dirty="0"/>
              <a:t> </a:t>
            </a:r>
            <a:r>
              <a:rPr lang="de-DE" dirty="0" smtClean="0"/>
              <a:t>Komplikationen: Volvulus (mit chron. GI-Blutung und Anämie), Extremfall: Inkarzeration; Vollbild ist Upside-Down-Magen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2. Axiale Hernie</a:t>
            </a:r>
          </a:p>
          <a:p>
            <a:pPr>
              <a:buFont typeface="Arial" charset="0"/>
              <a:buChar char="•"/>
            </a:pPr>
            <a:r>
              <a:rPr lang="de-DE" dirty="0"/>
              <a:t> </a:t>
            </a:r>
            <a:r>
              <a:rPr lang="de-DE" dirty="0" err="1" smtClean="0"/>
              <a:t>Kardia</a:t>
            </a:r>
            <a:r>
              <a:rPr lang="de-DE" dirty="0" smtClean="0"/>
              <a:t> gleitet in das hintere Mediastinum (= Teil der Bruchsackwand, nicht Bruchsackinhalt)</a:t>
            </a:r>
          </a:p>
          <a:p>
            <a:pPr>
              <a:buFont typeface="Arial" charset="0"/>
              <a:buChar char="•"/>
            </a:pPr>
            <a:r>
              <a:rPr lang="de-DE" dirty="0"/>
              <a:t> </a:t>
            </a:r>
            <a:r>
              <a:rPr lang="de-DE" dirty="0" smtClean="0"/>
              <a:t>Mehrheit der </a:t>
            </a:r>
            <a:r>
              <a:rPr lang="de-DE" dirty="0" err="1" smtClean="0"/>
              <a:t>Hiatushernien</a:t>
            </a:r>
            <a:r>
              <a:rPr lang="de-DE" dirty="0" smtClean="0"/>
              <a:t> (70-80%)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9175668" y="6403483"/>
            <a:ext cx="301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/>
              <a:t>Quelle: https://</a:t>
            </a:r>
            <a:r>
              <a:rPr lang="de-DE" sz="900" dirty="0" err="1" smtClean="0"/>
              <a:t>www.amboss.com</a:t>
            </a:r>
            <a:r>
              <a:rPr lang="de-DE" sz="900" dirty="0" smtClean="0"/>
              <a:t>/de/wissen/Zwerchfellhernie/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155230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Risikofaktoren für erworbene Hernien: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2113808"/>
            <a:ext cx="10058400" cy="3755286"/>
          </a:xfrm>
        </p:spPr>
        <p:txBody>
          <a:bodyPr/>
          <a:lstStyle/>
          <a:p>
            <a:pPr>
              <a:buFont typeface="Courier New" charset="0"/>
              <a:buChar char="o"/>
            </a:pPr>
            <a:r>
              <a:rPr lang="de-DE" dirty="0" smtClean="0"/>
              <a:t> Abdominelle Druckerhöhung über längere Zeiträume:</a:t>
            </a:r>
          </a:p>
          <a:p>
            <a:pPr lvl="1">
              <a:buFont typeface="Courier New" charset="0"/>
              <a:buChar char="o"/>
            </a:pPr>
            <a:r>
              <a:rPr lang="de-DE" dirty="0"/>
              <a:t> </a:t>
            </a:r>
            <a:r>
              <a:rPr lang="de-DE" dirty="0" smtClean="0"/>
              <a:t>Schwangerschaft</a:t>
            </a:r>
          </a:p>
          <a:p>
            <a:pPr lvl="1">
              <a:buFont typeface="Courier New" charset="0"/>
              <a:buChar char="o"/>
            </a:pPr>
            <a:r>
              <a:rPr lang="de-DE" dirty="0"/>
              <a:t> </a:t>
            </a:r>
            <a:r>
              <a:rPr lang="de-DE" dirty="0" smtClean="0"/>
              <a:t>Adipositas </a:t>
            </a:r>
          </a:p>
          <a:p>
            <a:pPr lvl="1">
              <a:buFont typeface="Courier New" charset="0"/>
              <a:buChar char="o"/>
            </a:pPr>
            <a:r>
              <a:rPr lang="de-DE" dirty="0"/>
              <a:t> </a:t>
            </a:r>
            <a:r>
              <a:rPr lang="de-DE" dirty="0" smtClean="0"/>
              <a:t>Aszites</a:t>
            </a:r>
          </a:p>
          <a:p>
            <a:pPr lvl="1">
              <a:buFont typeface="Courier New" charset="0"/>
              <a:buChar char="o"/>
            </a:pPr>
            <a:r>
              <a:rPr lang="de-DE" dirty="0"/>
              <a:t> </a:t>
            </a:r>
            <a:r>
              <a:rPr lang="de-DE" dirty="0" err="1" smtClean="0"/>
              <a:t>Patholog</a:t>
            </a:r>
            <a:r>
              <a:rPr lang="de-DE" dirty="0" smtClean="0"/>
              <a:t>. Atmung mit Bauchpresse (wie zB bei COPD)</a:t>
            </a:r>
            <a:br>
              <a:rPr lang="de-DE" dirty="0" smtClean="0"/>
            </a:br>
            <a:endParaRPr lang="de-DE" dirty="0" smtClean="0"/>
          </a:p>
          <a:p>
            <a:pPr>
              <a:buFont typeface="Courier New" charset="0"/>
              <a:buChar char="o"/>
            </a:pPr>
            <a:r>
              <a:rPr lang="de-DE" dirty="0"/>
              <a:t> </a:t>
            </a:r>
            <a:r>
              <a:rPr lang="de-DE" dirty="0" smtClean="0"/>
              <a:t>gelockerter Hiatus Ösophagus</a:t>
            </a:r>
          </a:p>
          <a:p>
            <a:pPr lvl="1">
              <a:buFont typeface="Courier New" charset="0"/>
              <a:buChar char="o"/>
            </a:pPr>
            <a:r>
              <a:rPr lang="de-DE" dirty="0"/>
              <a:t> </a:t>
            </a:r>
            <a:r>
              <a:rPr lang="de-DE" dirty="0" smtClean="0"/>
              <a:t>fortgeschrittenes Alter</a:t>
            </a:r>
          </a:p>
          <a:p>
            <a:pPr lvl="1">
              <a:buFont typeface="Courier New" charset="0"/>
              <a:buChar char="o"/>
            </a:pPr>
            <a:r>
              <a:rPr lang="de-DE" dirty="0"/>
              <a:t> </a:t>
            </a:r>
            <a:r>
              <a:rPr lang="de-DE" dirty="0" smtClean="0"/>
              <a:t>Tabakkonsum</a:t>
            </a:r>
          </a:p>
          <a:p>
            <a:pPr lvl="1">
              <a:buFont typeface="Courier New" charset="0"/>
              <a:buChar char="o"/>
            </a:pPr>
            <a:r>
              <a:rPr lang="de-DE" dirty="0"/>
              <a:t> </a:t>
            </a:r>
            <a:r>
              <a:rPr lang="de-DE" dirty="0" smtClean="0"/>
              <a:t>Adipositas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9013372" y="5876210"/>
            <a:ext cx="3016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/>
              <a:t>Quelle: https://</a:t>
            </a:r>
            <a:r>
              <a:rPr lang="de-DE" sz="900" dirty="0" err="1" smtClean="0"/>
              <a:t>www.amboss.com</a:t>
            </a:r>
            <a:r>
              <a:rPr lang="de-DE" sz="900" dirty="0" smtClean="0"/>
              <a:t>/de/wissen/Zwerchfellhernie/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1633396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Fragen?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9612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1793174"/>
            <a:ext cx="10058400" cy="997526"/>
          </a:xfrm>
        </p:spPr>
        <p:txBody>
          <a:bodyPr/>
          <a:lstStyle/>
          <a:p>
            <a:pPr algn="ctr"/>
            <a:r>
              <a:rPr lang="de-DE" dirty="0" smtClean="0"/>
              <a:t>Danke für eure Aufmerksamkeit!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8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Patientin E. L.: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2244436"/>
            <a:ext cx="10058400" cy="3624658"/>
          </a:xfrm>
        </p:spPr>
        <p:txBody>
          <a:bodyPr/>
          <a:lstStyle/>
          <a:p>
            <a:pPr>
              <a:buFont typeface="Courier New" charset="0"/>
              <a:buChar char="o"/>
            </a:pPr>
            <a:r>
              <a:rPr lang="de-DE" dirty="0"/>
              <a:t> </a:t>
            </a:r>
            <a:r>
              <a:rPr lang="de-DE" dirty="0" smtClean="0"/>
              <a:t>33 Jahre</a:t>
            </a:r>
            <a:br>
              <a:rPr lang="de-DE" dirty="0" smtClean="0"/>
            </a:br>
            <a:endParaRPr lang="de-DE" dirty="0" smtClean="0"/>
          </a:p>
          <a:p>
            <a:pPr>
              <a:buFont typeface="Courier New" charset="0"/>
              <a:buChar char="o"/>
            </a:pPr>
            <a:r>
              <a:rPr lang="de-DE" dirty="0"/>
              <a:t> </a:t>
            </a:r>
            <a:r>
              <a:rPr lang="de-DE" dirty="0" smtClean="0"/>
              <a:t>SSW 23, </a:t>
            </a:r>
            <a:r>
              <a:rPr lang="de-DE" dirty="0" err="1" smtClean="0"/>
              <a:t>Grav</a:t>
            </a:r>
            <a:r>
              <a:rPr lang="de-DE" dirty="0" smtClean="0"/>
              <a:t>. III, Para II</a:t>
            </a:r>
            <a:br>
              <a:rPr lang="de-DE" dirty="0" smtClean="0"/>
            </a:br>
            <a:endParaRPr lang="de-DE" dirty="0" smtClean="0"/>
          </a:p>
          <a:p>
            <a:pPr>
              <a:buFont typeface="Courier New" charset="0"/>
              <a:buChar char="o"/>
            </a:pPr>
            <a:r>
              <a:rPr lang="de-DE" dirty="0"/>
              <a:t> </a:t>
            </a:r>
            <a:r>
              <a:rPr lang="de-DE" dirty="0" smtClean="0"/>
              <a:t>kommt mit Übelkeit und Erbrechen seit 3 Tagen, kann keine Nahrung mehr aufnehmen am Sonntag in die Ambulanz </a:t>
            </a:r>
            <a:r>
              <a:rPr lang="de-DE" dirty="0" smtClean="0">
                <a:sym typeface="Wingdings"/>
              </a:rPr>
              <a:t> stat. Aufnahme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>
              <a:buFont typeface="Courier New" charset="0"/>
              <a:buChar char="o"/>
            </a:pPr>
            <a:r>
              <a:rPr lang="de-DE" dirty="0"/>
              <a:t> </a:t>
            </a:r>
            <a:r>
              <a:rPr lang="de-DE" dirty="0" smtClean="0"/>
              <a:t>2 Kinder im KiGa-Alter und Lebenspartner selbige Symptomatik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93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Weiterer Verlauf: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2101932"/>
            <a:ext cx="10058400" cy="3767162"/>
          </a:xfrm>
        </p:spPr>
        <p:txBody>
          <a:bodyPr/>
          <a:lstStyle/>
          <a:p>
            <a:pPr>
              <a:buFont typeface="Courier New" charset="0"/>
              <a:buChar char="o"/>
            </a:pPr>
            <a:r>
              <a:rPr lang="de-DE" dirty="0" smtClean="0"/>
              <a:t> initial Isolierung bei V.a. Norovirus/Gastroenteritis</a:t>
            </a:r>
            <a:br>
              <a:rPr lang="de-DE" dirty="0" smtClean="0"/>
            </a:br>
            <a:endParaRPr lang="de-DE" dirty="0" smtClean="0"/>
          </a:p>
          <a:p>
            <a:pPr>
              <a:buFont typeface="Courier New" charset="0"/>
              <a:buChar char="o"/>
            </a:pPr>
            <a:r>
              <a:rPr lang="de-DE" dirty="0"/>
              <a:t> </a:t>
            </a:r>
            <a:r>
              <a:rPr lang="de-DE" dirty="0" smtClean="0"/>
              <a:t>parenterale Flüssigkeitsgabe (lt. Hyperemesis-Schema nach OA Dr. </a:t>
            </a:r>
            <a:r>
              <a:rPr lang="de-DE" dirty="0" err="1" smtClean="0"/>
              <a:t>Xu</a:t>
            </a:r>
            <a:r>
              <a:rPr lang="de-DE" dirty="0" smtClean="0"/>
              <a:t>)</a:t>
            </a:r>
            <a:br>
              <a:rPr lang="de-DE" dirty="0" smtClean="0"/>
            </a:br>
            <a:endParaRPr lang="de-DE" dirty="0" smtClean="0"/>
          </a:p>
          <a:p>
            <a:pPr>
              <a:buFont typeface="Courier New" charset="0"/>
              <a:buChar char="o"/>
            </a:pPr>
            <a:r>
              <a:rPr lang="de-DE" dirty="0"/>
              <a:t> </a:t>
            </a:r>
            <a:r>
              <a:rPr lang="de-DE" dirty="0" smtClean="0"/>
              <a:t>Labor: Leu 11,7 G/l; CRP 25 mg/L; Elektrolyte ausgeglichen</a:t>
            </a:r>
          </a:p>
        </p:txBody>
      </p:sp>
    </p:spTree>
    <p:extLst>
      <p:ext uri="{BB962C8B-B14F-4D97-AF65-F5344CB8AC3E}">
        <p14:creationId xmlns:p14="http://schemas.microsoft.com/office/powerpoint/2010/main" val="17817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Weiterer Verlauf: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charset="0"/>
              <a:buChar char="o"/>
            </a:pPr>
            <a:r>
              <a:rPr lang="de-DE" dirty="0" smtClean="0"/>
              <a:t> am Mo großteils Beobachtung der Patientin</a:t>
            </a:r>
            <a:br>
              <a:rPr lang="de-DE" dirty="0" smtClean="0"/>
            </a:br>
            <a:endParaRPr lang="de-DE" dirty="0" smtClean="0"/>
          </a:p>
          <a:p>
            <a:pPr>
              <a:buFont typeface="Courier New" charset="0"/>
              <a:buChar char="o"/>
            </a:pPr>
            <a:r>
              <a:rPr lang="de-DE" dirty="0"/>
              <a:t> </a:t>
            </a:r>
            <a:r>
              <a:rPr lang="de-DE" dirty="0" err="1" smtClean="0"/>
              <a:t>Noronachweis</a:t>
            </a:r>
            <a:r>
              <a:rPr lang="de-DE" dirty="0" smtClean="0"/>
              <a:t> im Stuhl nicht möglich, da seit stat. Aufenthalt keine Diarrhoe/Stuhl mehr</a:t>
            </a:r>
            <a:br>
              <a:rPr lang="de-DE" dirty="0" smtClean="0"/>
            </a:br>
            <a:endParaRPr lang="de-DE" dirty="0" smtClean="0"/>
          </a:p>
          <a:p>
            <a:pPr>
              <a:buFont typeface="Courier New" charset="0"/>
              <a:buChar char="o"/>
            </a:pPr>
            <a:r>
              <a:rPr lang="de-DE" dirty="0"/>
              <a:t> </a:t>
            </a:r>
            <a:r>
              <a:rPr lang="de-DE" dirty="0" smtClean="0"/>
              <a:t>Pat. erbricht </a:t>
            </a:r>
            <a:r>
              <a:rPr lang="de-DE" dirty="0" err="1" smtClean="0"/>
              <a:t>nachwievor</a:t>
            </a:r>
            <a:r>
              <a:rPr lang="de-DE" dirty="0" smtClean="0"/>
              <a:t> mehrmals am Tag</a:t>
            </a:r>
            <a:br>
              <a:rPr lang="de-DE" dirty="0" smtClean="0"/>
            </a:br>
            <a:endParaRPr lang="de-DE" dirty="0" smtClean="0"/>
          </a:p>
          <a:p>
            <a:pPr>
              <a:buFont typeface="Courier New" charset="0"/>
              <a:buChar char="o"/>
            </a:pPr>
            <a:r>
              <a:rPr lang="de-DE" dirty="0"/>
              <a:t> </a:t>
            </a:r>
            <a:r>
              <a:rPr lang="de-DE" dirty="0" smtClean="0"/>
              <a:t>Sonographie: „unauffällig“</a:t>
            </a:r>
            <a:br>
              <a:rPr lang="de-DE" dirty="0" smtClean="0"/>
            </a:br>
            <a:endParaRPr lang="de-DE" dirty="0" smtClean="0"/>
          </a:p>
          <a:p>
            <a:pPr>
              <a:buFont typeface="Courier New" charset="0"/>
              <a:buChar char="o"/>
            </a:pPr>
            <a:r>
              <a:rPr lang="de-DE" dirty="0"/>
              <a:t> </a:t>
            </a:r>
            <a:r>
              <a:rPr lang="de-DE" dirty="0" smtClean="0"/>
              <a:t>laborchemische Kontrollen relativ stabil, lediglich Anstieg von CRP (~ 100 mg/L) </a:t>
            </a:r>
            <a:r>
              <a:rPr lang="de-DE" dirty="0" smtClean="0">
                <a:sym typeface="Wingdings"/>
              </a:rPr>
              <a:t> Beginn einer antibiotischen Therapie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58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Und dann...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2244436"/>
            <a:ext cx="5992289" cy="3624658"/>
          </a:xfrm>
        </p:spPr>
        <p:txBody>
          <a:bodyPr>
            <a:normAutofit lnSpcReduction="10000"/>
          </a:bodyPr>
          <a:lstStyle/>
          <a:p>
            <a:pPr>
              <a:buFont typeface="Courier New" charset="0"/>
              <a:buChar char="o"/>
            </a:pPr>
            <a:r>
              <a:rPr lang="de-DE" dirty="0" smtClean="0"/>
              <a:t> in den Morgenstunden vom Dienstag, kontinuierliche AZ-Verschlechterung, bräunlich-kaffeesatzartiges Erbrechen und Entwicklung von Dyspnoe</a:t>
            </a:r>
            <a:br>
              <a:rPr lang="de-DE" dirty="0" smtClean="0"/>
            </a:br>
            <a:endParaRPr lang="de-DE" dirty="0" smtClean="0"/>
          </a:p>
          <a:p>
            <a:pPr>
              <a:buFont typeface="Courier New" charset="0"/>
              <a:buChar char="o"/>
            </a:pPr>
            <a:r>
              <a:rPr lang="de-DE" dirty="0"/>
              <a:t> </a:t>
            </a:r>
            <a:r>
              <a:rPr lang="de-DE" dirty="0" smtClean="0"/>
              <a:t>Labor: CRP-Anstieg &gt; 200mg/L</a:t>
            </a:r>
            <a:br>
              <a:rPr lang="de-DE" dirty="0" smtClean="0"/>
            </a:br>
            <a:endParaRPr lang="de-DE" dirty="0" smtClean="0"/>
          </a:p>
          <a:p>
            <a:pPr>
              <a:buFont typeface="Courier New" charset="0"/>
              <a:buChar char="o"/>
            </a:pPr>
            <a:r>
              <a:rPr lang="de-DE" dirty="0"/>
              <a:t> </a:t>
            </a:r>
            <a:r>
              <a:rPr lang="de-DE" dirty="0" smtClean="0"/>
              <a:t>Hinzuziehen von I. Interne und Verlegung der Pat. ad OP-Intensiv zur besseren Überwachung</a:t>
            </a:r>
            <a:br>
              <a:rPr lang="de-DE" dirty="0" smtClean="0"/>
            </a:br>
            <a:endParaRPr lang="de-DE" dirty="0" smtClean="0"/>
          </a:p>
          <a:p>
            <a:pPr>
              <a:buFont typeface="Courier New" charset="0"/>
              <a:buChar char="o"/>
            </a:pPr>
            <a:r>
              <a:rPr lang="de-DE" dirty="0" smtClean="0"/>
              <a:t> </a:t>
            </a:r>
            <a:r>
              <a:rPr lang="de-DE" dirty="0"/>
              <a:t>I</a:t>
            </a:r>
            <a:r>
              <a:rPr lang="de-DE" dirty="0" smtClean="0"/>
              <a:t>nterdisziplinäre Besprechung der Patientin von Gynäkologie, Interne I und Radiologie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378" y="2090056"/>
            <a:ext cx="4916183" cy="36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3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Einheitlicher Beschluss: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2458192"/>
            <a:ext cx="10058400" cy="3410902"/>
          </a:xfrm>
        </p:spPr>
        <p:txBody>
          <a:bodyPr/>
          <a:lstStyle/>
          <a:p>
            <a:r>
              <a:rPr lang="de-DE" dirty="0" smtClean="0">
                <a:sym typeface="Wingdings"/>
              </a:rPr>
              <a:t> Durchführung einer CT-Untersuchung: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939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CT: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9807" y="1852120"/>
            <a:ext cx="4633345" cy="42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CT-Befund: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5246"/>
          <a:stretch/>
        </p:blipFill>
        <p:spPr>
          <a:xfrm>
            <a:off x="2310130" y="2184606"/>
            <a:ext cx="7632700" cy="28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1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Weiterer Verlauf: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charset="0"/>
              <a:buChar char="o"/>
            </a:pPr>
            <a:r>
              <a:rPr lang="de-DE" dirty="0" smtClean="0"/>
              <a:t> OP-Indikation:  Upside-Down-</a:t>
            </a:r>
            <a:r>
              <a:rPr lang="de-DE" dirty="0" err="1" smtClean="0"/>
              <a:t>Stomach</a:t>
            </a:r>
            <a:r>
              <a:rPr lang="de-DE" dirty="0" smtClean="0"/>
              <a:t> mit V.a. Inkarzeration </a:t>
            </a:r>
            <a:r>
              <a:rPr lang="de-DE" dirty="0" smtClean="0">
                <a:sym typeface="Wingdings"/>
              </a:rPr>
              <a:t> diagnostische Laparoskopie mit Übernähung der Zwerchfellhernie sowie </a:t>
            </a:r>
            <a:r>
              <a:rPr lang="de-DE" dirty="0" err="1" smtClean="0">
                <a:sym typeface="Wingdings"/>
              </a:rPr>
              <a:t>Wedge</a:t>
            </a:r>
            <a:r>
              <a:rPr lang="de-DE" dirty="0" smtClean="0">
                <a:sym typeface="Wingdings"/>
              </a:rPr>
              <a:t>-Resektion</a:t>
            </a:r>
            <a:br>
              <a:rPr lang="de-DE" dirty="0" smtClean="0">
                <a:sym typeface="Wingdings"/>
              </a:rPr>
            </a:br>
            <a:endParaRPr lang="de-DE" dirty="0" smtClean="0">
              <a:sym typeface="Wingdings"/>
            </a:endParaRPr>
          </a:p>
          <a:p>
            <a:pPr>
              <a:buFont typeface="Courier New" charset="0"/>
              <a:buChar char="o"/>
            </a:pPr>
            <a:r>
              <a:rPr lang="de-DE" dirty="0">
                <a:sym typeface="Wingdings"/>
              </a:rPr>
              <a:t> </a:t>
            </a:r>
            <a:r>
              <a:rPr lang="de-DE" dirty="0" smtClean="0">
                <a:sym typeface="Wingdings"/>
              </a:rPr>
              <a:t>Pat. weitere 2 Tage auf Intensivstation – jedoch immer guter AZ und stabile Verhältnisse</a:t>
            </a:r>
            <a:br>
              <a:rPr lang="de-DE" dirty="0" smtClean="0">
                <a:sym typeface="Wingdings"/>
              </a:rPr>
            </a:br>
            <a:endParaRPr lang="de-DE" dirty="0" smtClean="0">
              <a:sym typeface="Wingdings"/>
            </a:endParaRPr>
          </a:p>
          <a:p>
            <a:pPr>
              <a:buFont typeface="Courier New" charset="0"/>
              <a:buChar char="o"/>
            </a:pPr>
            <a:r>
              <a:rPr lang="de-DE" dirty="0">
                <a:sym typeface="Wingdings"/>
              </a:rPr>
              <a:t> </a:t>
            </a:r>
            <a:r>
              <a:rPr lang="de-DE" dirty="0" smtClean="0">
                <a:sym typeface="Wingdings"/>
              </a:rPr>
              <a:t>laborchemische Kontrollen: Entzündungsparameter wieder rückläufig</a:t>
            </a:r>
            <a:br>
              <a:rPr lang="de-DE" dirty="0" smtClean="0">
                <a:sym typeface="Wingdings"/>
              </a:rPr>
            </a:br>
            <a:endParaRPr lang="de-DE" dirty="0" smtClean="0">
              <a:sym typeface="Wingdings"/>
            </a:endParaRPr>
          </a:p>
          <a:p>
            <a:pPr>
              <a:buFont typeface="Courier New" charset="0"/>
              <a:buChar char="o"/>
            </a:pPr>
            <a:r>
              <a:rPr lang="de-DE" dirty="0">
                <a:sym typeface="Wingdings"/>
              </a:rPr>
              <a:t> </a:t>
            </a:r>
            <a:r>
              <a:rPr lang="de-DE" dirty="0" smtClean="0">
                <a:sym typeface="Wingdings"/>
              </a:rPr>
              <a:t>Regelmäßige gynäkologische-</a:t>
            </a:r>
            <a:r>
              <a:rPr lang="de-DE" dirty="0" err="1" smtClean="0">
                <a:sym typeface="Wingdings"/>
              </a:rPr>
              <a:t>sonographische</a:t>
            </a:r>
            <a:r>
              <a:rPr lang="de-DE" dirty="0" smtClean="0">
                <a:sym typeface="Wingdings"/>
              </a:rPr>
              <a:t> Verlaufskontrollen des Kindes</a:t>
            </a:r>
            <a:br>
              <a:rPr lang="de-DE" dirty="0" smtClean="0">
                <a:sym typeface="Wingdings"/>
              </a:rPr>
            </a:br>
            <a:endParaRPr lang="de-DE" dirty="0" smtClean="0">
              <a:sym typeface="Wingdings"/>
            </a:endParaRPr>
          </a:p>
          <a:p>
            <a:pPr>
              <a:buFont typeface="Courier New" charset="0"/>
              <a:buChar char="o"/>
            </a:pPr>
            <a:r>
              <a:rPr lang="de-DE" dirty="0">
                <a:sym typeface="Wingdings"/>
              </a:rPr>
              <a:t> </a:t>
            </a:r>
            <a:r>
              <a:rPr lang="de-DE" dirty="0" smtClean="0">
                <a:sym typeface="Wingdings"/>
              </a:rPr>
              <a:t>Entlassung nach insgesamt 2 Wochen stat. Aufenthalt möglich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05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ückblick">
  <a:themeElements>
    <a:clrScheme name="Rück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204</Words>
  <Application>Microsoft Macintosh PowerPoint</Application>
  <PresentationFormat>Breitbild</PresentationFormat>
  <Paragraphs>57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Calibri</vt:lpstr>
      <vt:lpstr>Calibri Light</vt:lpstr>
      <vt:lpstr>Courier New</vt:lpstr>
      <vt:lpstr>Wingdings</vt:lpstr>
      <vt:lpstr>Arial</vt:lpstr>
      <vt:lpstr>Rückblick</vt:lpstr>
      <vt:lpstr>Eine Patientin mit Bauchschmerzen</vt:lpstr>
      <vt:lpstr>Die Patientin E. L.:</vt:lpstr>
      <vt:lpstr>Weiterer Verlauf:</vt:lpstr>
      <vt:lpstr>Weiterer Verlauf:</vt:lpstr>
      <vt:lpstr>Und dann...</vt:lpstr>
      <vt:lpstr>Einheitlicher Beschluss:</vt:lpstr>
      <vt:lpstr>CT:</vt:lpstr>
      <vt:lpstr>CT-Befund:</vt:lpstr>
      <vt:lpstr>Weiterer Verlauf:</vt:lpstr>
      <vt:lpstr>Diskussion:</vt:lpstr>
      <vt:lpstr>Hiatushernie – Formen:</vt:lpstr>
      <vt:lpstr>Risikofaktoren für erworbene Hernien:</vt:lpstr>
      <vt:lpstr>Fragen?</vt:lpstr>
      <vt:lpstr>Danke für eure Aufmerksamkeit!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Eine Patientin mit Bauchschmerzen</dc:title>
  <dc:creator>Helene</dc:creator>
  <cp:lastModifiedBy>Helene</cp:lastModifiedBy>
  <cp:revision>12</cp:revision>
  <cp:lastPrinted>2023-02-28T19:36:21Z</cp:lastPrinted>
  <dcterms:created xsi:type="dcterms:W3CDTF">2023-02-23T13:07:55Z</dcterms:created>
  <dcterms:modified xsi:type="dcterms:W3CDTF">2023-02-28T19:39:01Z</dcterms:modified>
</cp:coreProperties>
</file>