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C99F4AE-46CB-4CC1-9852-7AA7A6E5B95C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  <p14:section name="Abschnitt ohne Titel" id="{6AE46B77-F697-4BA4-A207-8F3568E15F2C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4B662-B5E8-4899-9637-AB90696A4E13}" type="datetimeFigureOut">
              <a:rPr lang="de-AT" smtClean="0"/>
              <a:t>28.02.2023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67232-0B48-4168-A0B5-FF883E18FEE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0639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2EFCF-4DA5-4637-8476-112647405F40}" type="datetime1">
              <a:rPr lang="de-AT" smtClean="0"/>
              <a:t>28.02.2023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Katharina Habenschuss, 01.03.2023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AABD-4A35-4E16-B89F-AFC0BEB5B375}" type="slidenum">
              <a:rPr lang="de-AT" smtClean="0"/>
              <a:t>‹Nr.›</a:t>
            </a:fld>
            <a:endParaRPr lang="de-A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79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4526-C5EC-4851-8F17-4E8C143CA714}" type="datetime1">
              <a:rPr lang="de-AT" smtClean="0"/>
              <a:t>28.02.2023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Katharina Habenschuss, 01.03.2023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AABD-4A35-4E16-B89F-AFC0BEB5B37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9747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18A2-0343-4AEB-AA2A-E764008E35F8}" type="datetime1">
              <a:rPr lang="de-AT" smtClean="0"/>
              <a:t>28.02.2023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Katharina Habenschuss, 01.03.2023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AABD-4A35-4E16-B89F-AFC0BEB5B37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707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67BD6-C833-4DBA-9316-052012DA4030}" type="datetime1">
              <a:rPr lang="de-AT" smtClean="0"/>
              <a:t>28.02.2023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Katharina Habenschuss, 01.03.2023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AABD-4A35-4E16-B89F-AFC0BEB5B37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181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B836-FE2B-4C49-9104-B7C2B9B92B8D}" type="datetime1">
              <a:rPr lang="de-AT" smtClean="0"/>
              <a:t>28.02.2023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Katharina Habenschuss, 01.03.2023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AABD-4A35-4E16-B89F-AFC0BEB5B375}" type="slidenum">
              <a:rPr lang="de-AT" smtClean="0"/>
              <a:t>‹Nr.›</a:t>
            </a:fld>
            <a:endParaRPr lang="de-A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873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098E-4BF2-4877-81FE-FA7CCD40CD0D}" type="datetime1">
              <a:rPr lang="de-AT" smtClean="0"/>
              <a:t>28.02.2023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Katharina Habenschuss, 01.03.2023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AABD-4A35-4E16-B89F-AFC0BEB5B37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829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C868-B32D-4BE6-9861-F553E75DB876}" type="datetime1">
              <a:rPr lang="de-AT" smtClean="0"/>
              <a:t>28.02.2023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Katharina Habenschuss, 01.03.2023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AABD-4A35-4E16-B89F-AFC0BEB5B37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34633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5D5E-920C-4C7C-A124-9A9E3E0E7A27}" type="datetime1">
              <a:rPr lang="de-AT" smtClean="0"/>
              <a:t>28.02.2023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Katharina Habenschuss, 01.03.2023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AABD-4A35-4E16-B89F-AFC0BEB5B37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0938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6701F-4673-42EC-B4FC-D58C380F0520}" type="datetime1">
              <a:rPr lang="de-AT" smtClean="0"/>
              <a:t>28.02.2023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AT"/>
              <a:t>Katharina Habenschuss, 01.03.2023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AABD-4A35-4E16-B89F-AFC0BEB5B37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79523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02FA04B-224C-4DC9-B31F-74026F87FDA6}" type="datetime1">
              <a:rPr lang="de-AT" smtClean="0"/>
              <a:t>28.02.2023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e-AT"/>
              <a:t>Katharina Habenschuss, 01.03.2023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8CAABD-4A35-4E16-B89F-AFC0BEB5B37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7820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F01D-CB95-42B2-886A-9147012043C3}" type="datetime1">
              <a:rPr lang="de-AT" smtClean="0"/>
              <a:t>28.02.2023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Katharina Habenschuss, 01.03.2023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AABD-4A35-4E16-B89F-AFC0BEB5B37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16530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A770E81-596D-4CCA-B5AE-44A801759334}" type="datetime1">
              <a:rPr lang="de-AT" smtClean="0"/>
              <a:t>28.02.2023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de-AT"/>
              <a:t>Katharina Habenschuss, 01.03.2023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B8CAABD-4A35-4E16-B89F-AFC0BEB5B375}" type="slidenum">
              <a:rPr lang="de-AT" smtClean="0"/>
              <a:t>‹Nr.›</a:t>
            </a:fld>
            <a:endParaRPr lang="de-A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28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%2Fs15006-020-0492-x" TargetMode="External"/><Relationship Id="rId2" Type="http://schemas.openxmlformats.org/officeDocument/2006/relationships/hyperlink" Target="https://www.ncbi.nlm.nih.gov/pmc/articles/PMC7245174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179DC-45BE-F10D-8461-AB1D986653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Dyspnoe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0E40571-A534-1219-AF56-FBAA7C7240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Ein Patient kommt in die ZNA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9B3D82-8E6F-D287-F20B-BDEFE3641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Katharina Habenschuss, 01.03.2023</a:t>
            </a:r>
          </a:p>
        </p:txBody>
      </p:sp>
    </p:spTree>
    <p:extLst>
      <p:ext uri="{BB962C8B-B14F-4D97-AF65-F5344CB8AC3E}">
        <p14:creationId xmlns:p14="http://schemas.microsoft.com/office/powerpoint/2010/main" val="1840553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A48E30-4BD5-3D56-E8D8-017F4CCA4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Entlassung nach 7 Tagen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6C6845-3909-B3EF-A7FC-1D5B46A0F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Labor: CRP 20 mg/L</a:t>
            </a:r>
          </a:p>
          <a:p>
            <a:r>
              <a:rPr lang="de-AT" dirty="0"/>
              <a:t>Klinische Besserung, kein Sauerstoffbedarf, Mobilisation erfolgreich</a:t>
            </a:r>
          </a:p>
          <a:p>
            <a:r>
              <a:rPr lang="de-AT" dirty="0"/>
              <a:t>Entlassungsgewicht: 117 kg, Beinödeme deutlich reduziert</a:t>
            </a:r>
          </a:p>
          <a:p>
            <a:r>
              <a:rPr lang="de-AT" dirty="0"/>
              <a:t>Adaptierung der kardiovaskulären Therapie: Lasix morgens, Steigerung der antihypertensiven Therapie (Herzinsuffizienz), Candesartan 8 mg morgens und Kombination mit 5 mg </a:t>
            </a:r>
            <a:r>
              <a:rPr lang="de-AT" dirty="0" err="1"/>
              <a:t>Amlodipin</a:t>
            </a:r>
            <a:r>
              <a:rPr lang="de-AT" dirty="0"/>
              <a:t> abends</a:t>
            </a:r>
          </a:p>
          <a:p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92F011C-25BA-293D-CC3D-BEE0F7B85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Katharina Habenschuss, 01.03.2023</a:t>
            </a:r>
          </a:p>
        </p:txBody>
      </p:sp>
    </p:spTree>
    <p:extLst>
      <p:ext uri="{BB962C8B-B14F-4D97-AF65-F5344CB8AC3E}">
        <p14:creationId xmlns:p14="http://schemas.microsoft.com/office/powerpoint/2010/main" val="916352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A1DC4D-EC9E-D9C5-E972-4D36D2B44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D5C396-AD88-6066-AE7D-1FEE86DA0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/>
              <a:t>Herold Innere Medizin, Ausgabe im Jahr 2018</a:t>
            </a:r>
          </a:p>
          <a:p>
            <a:pPr algn="l"/>
            <a:r>
              <a:rPr lang="de-AT" dirty="0"/>
              <a:t>CRB65 Score: </a:t>
            </a:r>
            <a:r>
              <a:rPr lang="de-DE" dirty="0"/>
              <a:t>Pneumonie: CRB-65-Score mit neuem „Plus“, Springer Medizin,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MMW </a:t>
            </a:r>
            <a:r>
              <a:rPr lang="en-US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Fortschr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Med.</a:t>
            </a:r>
            <a:r>
              <a:rPr lang="en-US" dirty="0"/>
              <a:t> 2020; 162(10): 3.</a:t>
            </a:r>
          </a:p>
          <a:p>
            <a:pPr algn="l"/>
            <a:r>
              <a:rPr lang="en-US" dirty="0"/>
              <a:t>Published online 2020 May 28. German. </a:t>
            </a:r>
            <a:r>
              <a:rPr lang="en-US" dirty="0" err="1"/>
              <a:t>doi</a:t>
            </a:r>
            <a:r>
              <a:rPr lang="en-US" dirty="0"/>
              <a:t>: 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10.1007/s15006-020-0492-x</a:t>
            </a:r>
            <a:endParaRPr lang="en-US" dirty="0"/>
          </a:p>
          <a:p>
            <a:pPr algn="l"/>
            <a:r>
              <a:rPr lang="en-US" dirty="0" err="1"/>
              <a:t>Kurzlehrbuch</a:t>
            </a:r>
            <a:r>
              <a:rPr lang="en-US" dirty="0"/>
              <a:t> </a:t>
            </a:r>
            <a:r>
              <a:rPr lang="en-US" dirty="0" err="1"/>
              <a:t>Medizinische</a:t>
            </a:r>
            <a:r>
              <a:rPr lang="en-US" dirty="0"/>
              <a:t> </a:t>
            </a:r>
            <a:r>
              <a:rPr lang="en-US" dirty="0" err="1"/>
              <a:t>Mikrobiologie</a:t>
            </a:r>
            <a:r>
              <a:rPr lang="en-US" dirty="0"/>
              <a:t> und </a:t>
            </a:r>
            <a:r>
              <a:rPr lang="en-US" dirty="0" err="1"/>
              <a:t>Infektiologie</a:t>
            </a:r>
            <a:r>
              <a:rPr lang="en-US" dirty="0"/>
              <a:t>, Uwe </a:t>
            </a:r>
            <a:r>
              <a:rPr lang="en-US" dirty="0" err="1"/>
              <a:t>Groß</a:t>
            </a:r>
            <a:r>
              <a:rPr lang="en-US" dirty="0"/>
              <a:t>, 3. </a:t>
            </a:r>
            <a:r>
              <a:rPr lang="en-US" dirty="0" err="1"/>
              <a:t>Auflage</a:t>
            </a:r>
            <a:endParaRPr lang="en-US" dirty="0"/>
          </a:p>
          <a:p>
            <a:r>
              <a:rPr lang="de-AT" dirty="0"/>
              <a:t>Update ambulant erworbene Pneumonie</a:t>
            </a:r>
          </a:p>
          <a:p>
            <a:pPr marL="0" indent="0">
              <a:buNone/>
            </a:pPr>
            <a:r>
              <a:rPr lang="de-AT" dirty="0"/>
              <a:t>Bernd Schmeck, Regina </a:t>
            </a:r>
            <a:r>
              <a:rPr lang="de-AT" dirty="0" err="1"/>
              <a:t>Steuder</a:t>
            </a:r>
            <a:r>
              <a:rPr lang="de-AT" dirty="0"/>
              <a:t>, Hendrik Pott &amp; Michael </a:t>
            </a:r>
            <a:r>
              <a:rPr lang="de-AT" dirty="0" err="1"/>
              <a:t>Maxheim</a:t>
            </a:r>
            <a:r>
              <a:rPr lang="de-AT" dirty="0"/>
              <a:t> </a:t>
            </a:r>
          </a:p>
          <a:p>
            <a:r>
              <a:rPr lang="de-AT" dirty="0"/>
              <a:t>ÖGIT Fortbildung</a:t>
            </a:r>
          </a:p>
          <a:p>
            <a:pPr marL="0" indent="0">
              <a:buNone/>
            </a:pPr>
            <a:r>
              <a:rPr lang="de-AT" dirty="0"/>
              <a:t>15.4.2021: Schwer behandelbare Infektionen (Gattringer)</a:t>
            </a:r>
          </a:p>
          <a:p>
            <a:pPr marL="0" indent="0">
              <a:buNone/>
            </a:pPr>
            <a:r>
              <a:rPr lang="de-AT" dirty="0"/>
              <a:t>6.4.2021: Optimale Antibiotikatherapie (Thalhammer)</a:t>
            </a:r>
          </a:p>
          <a:p>
            <a:pPr algn="l"/>
            <a:endParaRPr lang="en-US" dirty="0"/>
          </a:p>
          <a:p>
            <a:pPr algn="l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</a:pPr>
            <a:endParaRPr lang="de-DE" dirty="0"/>
          </a:p>
          <a:p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4BDAB28-6AFF-4A55-C6E3-0326A0D4C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Katharina Habenschuss, 01.03.2023</a:t>
            </a:r>
          </a:p>
        </p:txBody>
      </p:sp>
    </p:spTree>
    <p:extLst>
      <p:ext uri="{BB962C8B-B14F-4D97-AF65-F5344CB8AC3E}">
        <p14:creationId xmlns:p14="http://schemas.microsoft.com/office/powerpoint/2010/main" val="266470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1725B6-A159-8679-367D-6D52D9A62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Patient: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14E3CD-0815-8BB9-41BB-EF0B07F28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Herr K. 72a</a:t>
            </a:r>
          </a:p>
          <a:p>
            <a:r>
              <a:rPr lang="de-AT" dirty="0">
                <a:sym typeface="Wingdings" panose="05000000000000000000" pitchFamily="2" charset="2"/>
              </a:rPr>
              <a:t>Einweisung vom Lungenfacharzt: </a:t>
            </a:r>
            <a:r>
              <a:rPr lang="de-AT" dirty="0"/>
              <a:t>Kurzatmigkeit, kein Fieber </a:t>
            </a:r>
            <a:endParaRPr lang="de-AT" dirty="0">
              <a:sym typeface="Wingdings" panose="05000000000000000000" pitchFamily="2" charset="2"/>
            </a:endParaRPr>
          </a:p>
          <a:p>
            <a:r>
              <a:rPr lang="de-AT" dirty="0">
                <a:sym typeface="Wingdings" panose="05000000000000000000" pitchFamily="2" charset="2"/>
              </a:rPr>
              <a:t>Relevante Vorerkrankungen:</a:t>
            </a:r>
          </a:p>
          <a:p>
            <a:pPr lvl="1"/>
            <a:r>
              <a:rPr lang="de-AT" dirty="0">
                <a:sym typeface="Wingdings" panose="05000000000000000000" pitchFamily="2" charset="2"/>
              </a:rPr>
              <a:t>Asthma bronchiale</a:t>
            </a:r>
          </a:p>
          <a:p>
            <a:pPr lvl="1"/>
            <a:r>
              <a:rPr lang="de-AT" dirty="0" err="1">
                <a:sym typeface="Wingdings" panose="05000000000000000000" pitchFamily="2" charset="2"/>
              </a:rPr>
              <a:t>Z.n</a:t>
            </a:r>
            <a:r>
              <a:rPr lang="de-AT" dirty="0">
                <a:sym typeface="Wingdings" panose="05000000000000000000" pitchFamily="2" charset="2"/>
              </a:rPr>
              <a:t>. kardialer Dekompensation</a:t>
            </a:r>
          </a:p>
          <a:p>
            <a:pPr lvl="1"/>
            <a:r>
              <a:rPr lang="de-AT" dirty="0">
                <a:sym typeface="Wingdings" panose="05000000000000000000" pitchFamily="2" charset="2"/>
              </a:rPr>
              <a:t>Permanentes Vorhofflimmern</a:t>
            </a:r>
          </a:p>
          <a:p>
            <a:pPr lvl="1"/>
            <a:r>
              <a:rPr lang="de-AT" dirty="0">
                <a:sym typeface="Wingdings" panose="05000000000000000000" pitchFamily="2" charset="2"/>
              </a:rPr>
              <a:t>Arterielle Hypertonie</a:t>
            </a:r>
          </a:p>
          <a:p>
            <a:pPr lvl="1"/>
            <a:r>
              <a:rPr lang="de-AT" dirty="0">
                <a:sym typeface="Wingdings" panose="05000000000000000000" pitchFamily="2" charset="2"/>
              </a:rPr>
              <a:t>OSAS – nächtliche CPAP Therapie</a:t>
            </a:r>
          </a:p>
          <a:p>
            <a:pPr lvl="1"/>
            <a:r>
              <a:rPr lang="de-AT" dirty="0" err="1">
                <a:sym typeface="Wingdings" panose="05000000000000000000" pitchFamily="2" charset="2"/>
              </a:rPr>
              <a:t>Z.n</a:t>
            </a:r>
            <a:r>
              <a:rPr lang="de-AT" dirty="0">
                <a:sym typeface="Wingdings" panose="05000000000000000000" pitchFamily="2" charset="2"/>
              </a:rPr>
              <a:t>. Pneumonie vor 6 Monaten – im Krankenhaus behandlungsbedürftig</a:t>
            </a:r>
          </a:p>
          <a:p>
            <a:pPr lvl="1"/>
            <a:r>
              <a:rPr lang="de-AT" dirty="0">
                <a:sym typeface="Wingdings" panose="05000000000000000000" pitchFamily="2" charset="2"/>
              </a:rPr>
              <a:t>Adipositas Grad </a:t>
            </a:r>
            <a:r>
              <a:rPr lang="de-AT" dirty="0" err="1">
                <a:sym typeface="Wingdings" panose="05000000000000000000" pitchFamily="2" charset="2"/>
              </a:rPr>
              <a:t>lll</a:t>
            </a:r>
            <a:r>
              <a:rPr lang="de-AT" dirty="0">
                <a:sym typeface="Wingdings" panose="05000000000000000000" pitchFamily="2" charset="2"/>
              </a:rPr>
              <a:t>  BMI 45 kg/m</a:t>
            </a:r>
            <a:r>
              <a:rPr lang="de-AT" baseline="30000" dirty="0">
                <a:sym typeface="Wingdings" panose="05000000000000000000" pitchFamily="2" charset="2"/>
              </a:rPr>
              <a:t>2</a:t>
            </a:r>
            <a:endParaRPr lang="de-AT" baseline="300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5A3B2D-B746-7C41-CB0D-D0D71F507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Katharina Habenschuss, 01.03.2023</a:t>
            </a:r>
          </a:p>
        </p:txBody>
      </p:sp>
    </p:spTree>
    <p:extLst>
      <p:ext uri="{BB962C8B-B14F-4D97-AF65-F5344CB8AC3E}">
        <p14:creationId xmlns:p14="http://schemas.microsoft.com/office/powerpoint/2010/main" val="324972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EA3E26-3493-DD8E-50FF-C64DEB428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Patient: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C892B4-9EF1-9B84-7DD9-325A76548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Relevante Dauermedikation</a:t>
            </a:r>
          </a:p>
          <a:p>
            <a:pPr lvl="1"/>
            <a:r>
              <a:rPr lang="de-AT" dirty="0" err="1"/>
              <a:t>Berodual</a:t>
            </a:r>
            <a:r>
              <a:rPr lang="de-AT" dirty="0"/>
              <a:t> </a:t>
            </a:r>
            <a:r>
              <a:rPr lang="de-AT" dirty="0" err="1"/>
              <a:t>b.B</a:t>
            </a:r>
            <a:r>
              <a:rPr lang="de-AT" dirty="0"/>
              <a:t>.</a:t>
            </a:r>
          </a:p>
          <a:p>
            <a:pPr lvl="1"/>
            <a:r>
              <a:rPr lang="de-AT" dirty="0"/>
              <a:t>Foster 2-0-2</a:t>
            </a:r>
          </a:p>
          <a:p>
            <a:pPr lvl="1"/>
            <a:r>
              <a:rPr lang="de-AT" dirty="0" err="1"/>
              <a:t>Bisporolol</a:t>
            </a:r>
            <a:r>
              <a:rPr lang="de-AT" dirty="0"/>
              <a:t> 5 mg 0-1-0</a:t>
            </a:r>
          </a:p>
          <a:p>
            <a:pPr lvl="1"/>
            <a:r>
              <a:rPr lang="de-AT" dirty="0"/>
              <a:t>Lasix 40mg 0-0-1 (!)</a:t>
            </a:r>
          </a:p>
          <a:p>
            <a:pPr lvl="1"/>
            <a:r>
              <a:rPr lang="de-AT" dirty="0"/>
              <a:t>Marcoumar 3 mg lt. Schema</a:t>
            </a:r>
          </a:p>
          <a:p>
            <a:pPr lvl="1"/>
            <a:r>
              <a:rPr lang="de-AT" dirty="0"/>
              <a:t>Candesartan/</a:t>
            </a:r>
            <a:r>
              <a:rPr lang="de-AT" dirty="0" err="1"/>
              <a:t>Amlodipin</a:t>
            </a:r>
            <a:r>
              <a:rPr lang="de-AT" dirty="0"/>
              <a:t> 8/5mg 0-0-0-1</a:t>
            </a:r>
          </a:p>
          <a:p>
            <a:pPr lvl="1"/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31E5EBE-4357-8116-9433-971CF3149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Katharina Habenschuss, 01.03.2023</a:t>
            </a:r>
          </a:p>
        </p:txBody>
      </p:sp>
    </p:spTree>
    <p:extLst>
      <p:ext uri="{BB962C8B-B14F-4D97-AF65-F5344CB8AC3E}">
        <p14:creationId xmlns:p14="http://schemas.microsoft.com/office/powerpoint/2010/main" val="297013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26F073-A127-3D3B-549C-C69CAB2C2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Vitalparameter und Status: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0C0C33-471A-0397-C76E-93CBB0E70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Vitalparameter: SPO2 92% bei Raumluft, RR 140/90 </a:t>
            </a:r>
            <a:r>
              <a:rPr lang="de-AT" dirty="0" err="1"/>
              <a:t>mmHg</a:t>
            </a:r>
            <a:r>
              <a:rPr lang="de-AT" dirty="0"/>
              <a:t>, HF arrhythmisch 110/min, Temperatur: 36,5 °C, Atemfrequenz 25/min</a:t>
            </a:r>
          </a:p>
          <a:p>
            <a:r>
              <a:rPr lang="de-AT" dirty="0"/>
              <a:t>AZ etwas reduziert, EZ adipös</a:t>
            </a:r>
          </a:p>
          <a:p>
            <a:r>
              <a:rPr lang="de-AT" dirty="0"/>
              <a:t>Haut: rosig</a:t>
            </a:r>
          </a:p>
          <a:p>
            <a:r>
              <a:rPr lang="de-AT" dirty="0" err="1"/>
              <a:t>Cor</a:t>
            </a:r>
            <a:r>
              <a:rPr lang="de-AT" dirty="0"/>
              <a:t>: rein, arrhythmisch, tachykard</a:t>
            </a:r>
          </a:p>
          <a:p>
            <a:r>
              <a:rPr lang="de-AT" dirty="0"/>
              <a:t>Pulmo: Rasselgeräusche über rechter Lunge hörbar</a:t>
            </a:r>
          </a:p>
          <a:p>
            <a:r>
              <a:rPr lang="de-AT" dirty="0"/>
              <a:t>Abdomen: ausgeladen, adäquate Darmgeräusche hörbar</a:t>
            </a:r>
          </a:p>
          <a:p>
            <a:r>
              <a:rPr lang="de-AT" dirty="0"/>
              <a:t>peripher deutliche Ödeme tastbar</a:t>
            </a:r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0AAA06D-8CB4-5CF3-58DF-63B659683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Katharina Habenschuss, 01.03.2023</a:t>
            </a:r>
          </a:p>
        </p:txBody>
      </p:sp>
    </p:spTree>
    <p:extLst>
      <p:ext uri="{BB962C8B-B14F-4D97-AF65-F5344CB8AC3E}">
        <p14:creationId xmlns:p14="http://schemas.microsoft.com/office/powerpoint/2010/main" val="82734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90A11-1F77-3F36-E36B-B5D40CB63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Thoraxröntgen</a:t>
            </a:r>
            <a:r>
              <a:rPr lang="de-AT" dirty="0"/>
              <a:t> Aufnahmetag  vs. Letztaufenthalt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B14538-079E-4777-CC4A-03D129E96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BF1D2607-191C-8B6A-3973-FA133F5D7F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5" t="25328" b="17529"/>
          <a:stretch/>
        </p:blipFill>
        <p:spPr>
          <a:xfrm>
            <a:off x="838200" y="1825625"/>
            <a:ext cx="9172074" cy="4549412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BBF08A-B30A-DC5F-7109-A76A0E9BA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Katharina Habenschuss, 01.03.2023</a:t>
            </a:r>
          </a:p>
        </p:txBody>
      </p:sp>
    </p:spTree>
    <p:extLst>
      <p:ext uri="{BB962C8B-B14F-4D97-AF65-F5344CB8AC3E}">
        <p14:creationId xmlns:p14="http://schemas.microsoft.com/office/powerpoint/2010/main" val="1828161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5A0D58-8853-5258-11F3-0CB06A25C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Labor + Mikrobiologie bei Aufnahme: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28CEEB-00EC-CC88-7430-0FBEEA7B5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/>
              <a:t>Leukozyten 12,9 x 1000 G/l</a:t>
            </a:r>
          </a:p>
          <a:p>
            <a:r>
              <a:rPr lang="de-AT" dirty="0"/>
              <a:t>CRP 130 mg/L</a:t>
            </a:r>
          </a:p>
          <a:p>
            <a:r>
              <a:rPr lang="de-AT" dirty="0"/>
              <a:t>BNP 3000 </a:t>
            </a:r>
            <a:r>
              <a:rPr lang="de-AT" dirty="0" err="1"/>
              <a:t>pg</a:t>
            </a:r>
            <a:r>
              <a:rPr lang="de-AT" dirty="0"/>
              <a:t>/ml</a:t>
            </a:r>
          </a:p>
          <a:p>
            <a:r>
              <a:rPr lang="de-AT" dirty="0"/>
              <a:t>pO2 68 </a:t>
            </a:r>
            <a:r>
              <a:rPr lang="de-AT" dirty="0" err="1"/>
              <a:t>mmHg</a:t>
            </a:r>
            <a:r>
              <a:rPr lang="de-AT" dirty="0"/>
              <a:t> (</a:t>
            </a:r>
            <a:r>
              <a:rPr lang="de-AT" dirty="0" err="1"/>
              <a:t>Astrup</a:t>
            </a:r>
            <a:r>
              <a:rPr lang="de-AT" dirty="0"/>
              <a:t>), ausgeglichen, pCO2 </a:t>
            </a:r>
            <a:r>
              <a:rPr lang="de-AT" dirty="0" err="1"/>
              <a:t>unauff</a:t>
            </a:r>
            <a:r>
              <a:rPr lang="de-AT" dirty="0"/>
              <a:t>.</a:t>
            </a:r>
          </a:p>
          <a:p>
            <a:r>
              <a:rPr lang="de-AT" dirty="0"/>
              <a:t>Legionellen/Pneumokokken AG im Harn negativ</a:t>
            </a:r>
          </a:p>
          <a:p>
            <a:r>
              <a:rPr lang="de-AT" dirty="0"/>
              <a:t>Sputum:</a:t>
            </a:r>
          </a:p>
          <a:p>
            <a:pPr lvl="1"/>
            <a:r>
              <a:rPr lang="de-AT" dirty="0" err="1"/>
              <a:t>Serratia</a:t>
            </a:r>
            <a:r>
              <a:rPr lang="de-AT" dirty="0"/>
              <a:t> </a:t>
            </a:r>
            <a:r>
              <a:rPr lang="de-AT" dirty="0" err="1"/>
              <a:t>marescens</a:t>
            </a:r>
            <a:r>
              <a:rPr lang="de-AT" dirty="0"/>
              <a:t> +++ </a:t>
            </a:r>
          </a:p>
          <a:p>
            <a:pPr lvl="1"/>
            <a:r>
              <a:rPr lang="de-AT" dirty="0"/>
              <a:t>Proteus </a:t>
            </a:r>
            <a:r>
              <a:rPr lang="de-AT" dirty="0" err="1"/>
              <a:t>mirabilis</a:t>
            </a:r>
            <a:r>
              <a:rPr lang="de-AT" dirty="0"/>
              <a:t> +</a:t>
            </a:r>
          </a:p>
          <a:p>
            <a:pPr lvl="1"/>
            <a:r>
              <a:rPr lang="de-AT" dirty="0" err="1"/>
              <a:t>Staphylococcus</a:t>
            </a:r>
            <a:r>
              <a:rPr lang="de-AT" dirty="0"/>
              <a:t> </a:t>
            </a:r>
            <a:r>
              <a:rPr lang="de-AT" dirty="0" err="1"/>
              <a:t>aureus</a:t>
            </a:r>
            <a:r>
              <a:rPr lang="de-AT" dirty="0"/>
              <a:t> +</a:t>
            </a:r>
          </a:p>
          <a:p>
            <a:r>
              <a:rPr lang="de-AT" dirty="0"/>
              <a:t>BK im Verlauf </a:t>
            </a:r>
            <a:r>
              <a:rPr lang="de-AT" dirty="0" err="1"/>
              <a:t>unauff</a:t>
            </a:r>
            <a:r>
              <a:rPr lang="de-AT" dirty="0"/>
              <a:t>.</a:t>
            </a:r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5B0DF1-7B0A-016E-FFE8-CFDFCE66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Katharina Habenschuss, 01.03.2023</a:t>
            </a:r>
          </a:p>
        </p:txBody>
      </p:sp>
    </p:spTree>
    <p:extLst>
      <p:ext uri="{BB962C8B-B14F-4D97-AF65-F5344CB8AC3E}">
        <p14:creationId xmlns:p14="http://schemas.microsoft.com/office/powerpoint/2010/main" val="2406427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35DB39-2BD5-D413-6B39-FBB481D2F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Weiteres Vorgehen: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057156-C199-C550-ECE8-EEE63BF5A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Atemphysiotherapie</a:t>
            </a:r>
          </a:p>
          <a:p>
            <a:r>
              <a:rPr lang="de-AT" dirty="0"/>
              <a:t>Laborkontrolle nach 3 Tagen</a:t>
            </a:r>
          </a:p>
          <a:p>
            <a:r>
              <a:rPr lang="de-AT" dirty="0"/>
              <a:t>Beginn mit einer antimikrobiellen Chemotherapie: </a:t>
            </a:r>
            <a:r>
              <a:rPr lang="de-AT" dirty="0" err="1"/>
              <a:t>Unasyn</a:t>
            </a:r>
            <a:r>
              <a:rPr lang="de-AT" dirty="0"/>
              <a:t> 3g 3x tgl.</a:t>
            </a:r>
          </a:p>
          <a:p>
            <a:r>
              <a:rPr lang="de-AT" dirty="0"/>
              <a:t>O2 2l/min über Nasenbrille </a:t>
            </a:r>
            <a:r>
              <a:rPr lang="de-AT" dirty="0">
                <a:sym typeface="Wingdings" panose="05000000000000000000" pitchFamily="2" charset="2"/>
              </a:rPr>
              <a:t> Besserung der Dyspnoe</a:t>
            </a:r>
            <a:endParaRPr lang="de-AT" dirty="0"/>
          </a:p>
          <a:p>
            <a:r>
              <a:rPr lang="de-AT" dirty="0"/>
              <a:t>Therapeutische </a:t>
            </a:r>
            <a:r>
              <a:rPr lang="de-AT" dirty="0" err="1"/>
              <a:t>Fragminisierung</a:t>
            </a:r>
            <a:r>
              <a:rPr lang="de-AT" dirty="0"/>
              <a:t> nach Normalisierung der INR</a:t>
            </a:r>
          </a:p>
          <a:p>
            <a:r>
              <a:rPr lang="de-AT" dirty="0"/>
              <a:t>Inhalationen mit </a:t>
            </a:r>
            <a:r>
              <a:rPr lang="de-AT" dirty="0" err="1"/>
              <a:t>Combivent</a:t>
            </a:r>
            <a:r>
              <a:rPr lang="de-AT" dirty="0"/>
              <a:t> und Pulmicort (3x tgl.)</a:t>
            </a:r>
          </a:p>
          <a:p>
            <a:r>
              <a:rPr lang="de-AT" dirty="0"/>
              <a:t>Lasix 40mg zur kardialen Rekompensation</a:t>
            </a:r>
          </a:p>
          <a:p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B159B00-E297-E216-C4D6-C3A775EDA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Katharina Habenschuss, 01.03.2023</a:t>
            </a:r>
          </a:p>
        </p:txBody>
      </p:sp>
    </p:spTree>
    <p:extLst>
      <p:ext uri="{BB962C8B-B14F-4D97-AF65-F5344CB8AC3E}">
        <p14:creationId xmlns:p14="http://schemas.microsoft.com/office/powerpoint/2010/main" val="53988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7A495F-5621-84DF-2386-83268CB99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Zu beachten bei einer Pneumonie: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307280-0B60-DD0A-A6ED-830B47382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Funktionsgruppe und Schweregrad: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r>
              <a:rPr lang="de-AT" dirty="0"/>
              <a:t>CRB65- Score:</a:t>
            </a:r>
          </a:p>
          <a:p>
            <a:pPr lvl="1"/>
            <a:r>
              <a:rPr lang="de-AT" dirty="0"/>
              <a:t>C </a:t>
            </a:r>
            <a:r>
              <a:rPr lang="de-AT" dirty="0" err="1"/>
              <a:t>onfusion</a:t>
            </a:r>
            <a:endParaRPr lang="de-AT" dirty="0"/>
          </a:p>
          <a:p>
            <a:pPr lvl="1"/>
            <a:r>
              <a:rPr lang="de-AT" dirty="0"/>
              <a:t>R </a:t>
            </a:r>
            <a:r>
              <a:rPr lang="de-AT" dirty="0" err="1"/>
              <a:t>espiratory</a:t>
            </a:r>
            <a:r>
              <a:rPr lang="de-AT" dirty="0"/>
              <a:t> rate ≥ 30/min</a:t>
            </a:r>
          </a:p>
          <a:p>
            <a:pPr lvl="1"/>
            <a:r>
              <a:rPr lang="de-DE" dirty="0"/>
              <a:t>B </a:t>
            </a:r>
            <a:r>
              <a:rPr lang="de-DE" dirty="0" err="1"/>
              <a:t>lutdruck</a:t>
            </a:r>
            <a:r>
              <a:rPr lang="de-DE" dirty="0"/>
              <a:t> diastolisch ≤ 60 </a:t>
            </a:r>
            <a:r>
              <a:rPr lang="de-DE" dirty="0" err="1"/>
              <a:t>mmHg</a:t>
            </a:r>
            <a:r>
              <a:rPr lang="de-DE" dirty="0"/>
              <a:t> oder systolisch &lt; 90 </a:t>
            </a:r>
            <a:r>
              <a:rPr lang="de-DE" dirty="0" err="1"/>
              <a:t>mmHg</a:t>
            </a:r>
            <a:endParaRPr lang="de-DE" dirty="0"/>
          </a:p>
          <a:p>
            <a:pPr lvl="1"/>
            <a:r>
              <a:rPr lang="de-DE" dirty="0"/>
              <a:t>65 ≥ Jahre</a:t>
            </a:r>
          </a:p>
          <a:p>
            <a:pPr marL="457200" lvl="1" indent="0">
              <a:buNone/>
            </a:pPr>
            <a:r>
              <a:rPr lang="de-AT" dirty="0"/>
              <a:t>(0 Punkte: ambulant, 1-2 Punkte Normalstation, 3-4 Punkte Intensivpflicht)</a:t>
            </a:r>
          </a:p>
          <a:p>
            <a:endParaRPr lang="de-AT" dirty="0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774A1A2F-C0CA-883C-E9CC-BBD2B3A300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847812"/>
              </p:ext>
            </p:extLst>
          </p:nvPr>
        </p:nvGraphicFramePr>
        <p:xfrm>
          <a:off x="1125415" y="2520330"/>
          <a:ext cx="807798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911">
                  <a:extLst>
                    <a:ext uri="{9D8B030D-6E8A-4147-A177-3AD203B41FA5}">
                      <a16:colId xmlns:a16="http://schemas.microsoft.com/office/drawing/2014/main" val="1362183660"/>
                    </a:ext>
                  </a:extLst>
                </a:gridCol>
                <a:gridCol w="7473071">
                  <a:extLst>
                    <a:ext uri="{9D8B030D-6E8A-4147-A177-3AD203B41FA5}">
                      <a16:colId xmlns:a16="http://schemas.microsoft.com/office/drawing/2014/main" val="1358742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AT" b="0" dirty="0">
                          <a:solidFill>
                            <a:schemeClr val="tx1"/>
                          </a:solidFill>
                        </a:rPr>
                        <a:t>1a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b="0" dirty="0">
                          <a:solidFill>
                            <a:schemeClr val="tx1"/>
                          </a:solidFill>
                        </a:rPr>
                        <a:t>&lt;50% </a:t>
                      </a:r>
                      <a:r>
                        <a:rPr lang="de-AT" b="0" dirty="0" err="1">
                          <a:solidFill>
                            <a:schemeClr val="tx1"/>
                          </a:solidFill>
                        </a:rPr>
                        <a:t>Bettlägrigkeit</a:t>
                      </a:r>
                      <a:r>
                        <a:rPr lang="de-AT" b="0" dirty="0">
                          <a:solidFill>
                            <a:schemeClr val="tx1"/>
                          </a:solidFill>
                        </a:rPr>
                        <a:t> des Tages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449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b="0" dirty="0">
                          <a:solidFill>
                            <a:schemeClr val="tx1"/>
                          </a:solidFill>
                        </a:rPr>
                        <a:t>1b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b="0" dirty="0">
                          <a:solidFill>
                            <a:schemeClr val="tx1"/>
                          </a:solidFill>
                        </a:rPr>
                        <a:t>&gt;50% </a:t>
                      </a:r>
                      <a:r>
                        <a:rPr lang="de-AT" b="0" dirty="0" err="1">
                          <a:solidFill>
                            <a:schemeClr val="tx1"/>
                          </a:solidFill>
                        </a:rPr>
                        <a:t>Bettlägrigkeit</a:t>
                      </a:r>
                      <a:r>
                        <a:rPr lang="de-AT" b="0" dirty="0">
                          <a:solidFill>
                            <a:schemeClr val="tx1"/>
                          </a:solidFill>
                        </a:rPr>
                        <a:t> des Tages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4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b="0" dirty="0">
                          <a:solidFill>
                            <a:schemeClr val="tx1"/>
                          </a:solidFill>
                        </a:rPr>
                        <a:t>Palliative Situation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589983"/>
                  </a:ext>
                </a:extLst>
              </a:tr>
            </a:tbl>
          </a:graphicData>
        </a:graphic>
      </p:graphicFrame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B9B431-807E-5C57-4230-8CB0CE709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Katharina Habenschuss, 01.03.2023</a:t>
            </a:r>
          </a:p>
        </p:txBody>
      </p:sp>
    </p:spTree>
    <p:extLst>
      <p:ext uri="{BB962C8B-B14F-4D97-AF65-F5344CB8AC3E}">
        <p14:creationId xmlns:p14="http://schemas.microsoft.com/office/powerpoint/2010/main" val="486412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E259A-FD90-A6FD-E5F5-10C1D50BB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Erreger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D9B37D-B33D-D4B9-9C27-DF9205494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dirty="0"/>
              <a:t>Ambulant erworben: (Pneumokokken, </a:t>
            </a:r>
            <a:r>
              <a:rPr lang="de-AT" dirty="0" err="1"/>
              <a:t>Hämophilus</a:t>
            </a:r>
            <a:r>
              <a:rPr lang="de-AT" dirty="0"/>
              <a:t> influenzae, Chlamydien, Mykoplasmen)</a:t>
            </a:r>
            <a:br>
              <a:rPr lang="de-AT" dirty="0"/>
            </a:br>
            <a:r>
              <a:rPr lang="de-AT" dirty="0"/>
              <a:t>Aminopenicilline, Tetrazykline, Makrolide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Nosokomial: Enterobakterien, Pseudomonas aeruginosa, </a:t>
            </a:r>
            <a:r>
              <a:rPr lang="de-AT" dirty="0" err="1"/>
              <a:t>Staphylococcus</a:t>
            </a:r>
            <a:r>
              <a:rPr lang="de-AT" dirty="0"/>
              <a:t> </a:t>
            </a:r>
            <a:r>
              <a:rPr lang="de-AT" dirty="0" err="1"/>
              <a:t>aureus</a:t>
            </a:r>
            <a:br>
              <a:rPr lang="de-AT" dirty="0"/>
            </a:br>
            <a:r>
              <a:rPr lang="de-AT" dirty="0"/>
              <a:t>Makrolide, </a:t>
            </a:r>
            <a:r>
              <a:rPr lang="de-AT" dirty="0" err="1"/>
              <a:t>Acylaminopenicilline</a:t>
            </a:r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1CAE7CB-BA30-52B3-5C08-573BF0D0E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Katharina Habenschuss, 01.03.2023</a:t>
            </a:r>
          </a:p>
        </p:txBody>
      </p:sp>
    </p:spTree>
    <p:extLst>
      <p:ext uri="{BB962C8B-B14F-4D97-AF65-F5344CB8AC3E}">
        <p14:creationId xmlns:p14="http://schemas.microsoft.com/office/powerpoint/2010/main" val="3796969461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556</Words>
  <Application>Microsoft Office PowerPoint</Application>
  <PresentationFormat>Breitbild</PresentationFormat>
  <Paragraphs>98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Rückblick</vt:lpstr>
      <vt:lpstr>Dyspnoe</vt:lpstr>
      <vt:lpstr>Patient:</vt:lpstr>
      <vt:lpstr>Patient:</vt:lpstr>
      <vt:lpstr>Vitalparameter und Status:</vt:lpstr>
      <vt:lpstr>Thoraxröntgen Aufnahmetag  vs. Letztaufenthalt</vt:lpstr>
      <vt:lpstr>Labor + Mikrobiologie bei Aufnahme:</vt:lpstr>
      <vt:lpstr>Weiteres Vorgehen:</vt:lpstr>
      <vt:lpstr>Zu beachten bei einer Pneumonie:</vt:lpstr>
      <vt:lpstr>Erreger</vt:lpstr>
      <vt:lpstr>Entlassung nach 7 Tagen</vt:lpstr>
      <vt:lpstr>Quellen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Dyspnoe</dc:title>
  <dc:creator>Katharina Giefing</dc:creator>
  <cp:lastModifiedBy>Katharina Giefing</cp:lastModifiedBy>
  <cp:revision>7</cp:revision>
  <cp:lastPrinted>2023-02-27T17:38:54Z</cp:lastPrinted>
  <dcterms:created xsi:type="dcterms:W3CDTF">2023-02-23T17:52:36Z</dcterms:created>
  <dcterms:modified xsi:type="dcterms:W3CDTF">2023-02-28T19:03:59Z</dcterms:modified>
</cp:coreProperties>
</file>