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5" r:id="rId5"/>
    <p:sldId id="272" r:id="rId6"/>
    <p:sldId id="267" r:id="rId7"/>
    <p:sldId id="280" r:id="rId8"/>
    <p:sldId id="281" r:id="rId9"/>
    <p:sldId id="27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662A-D6EA-4273-8759-65683282695F}" type="datetimeFigureOut">
              <a:rPr lang="de-DE" smtClean="0"/>
              <a:t>26.02.2023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7CE6-2D13-4BE4-8E78-4CFFBACA58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2546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662A-D6EA-4273-8759-65683282695F}" type="datetimeFigureOut">
              <a:rPr lang="de-DE" smtClean="0"/>
              <a:t>26.02.2023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7CE6-2D13-4BE4-8E78-4CFFBACA58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970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662A-D6EA-4273-8759-65683282695F}" type="datetimeFigureOut">
              <a:rPr lang="de-DE" smtClean="0"/>
              <a:t>26.02.2023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7CE6-2D13-4BE4-8E78-4CFFBACA58A9}" type="slidenum">
              <a:rPr lang="de-DE" smtClean="0"/>
              <a:t>‹Nr.›</a:t>
            </a:fld>
            <a:endParaRPr lang="de-D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955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662A-D6EA-4273-8759-65683282695F}" type="datetimeFigureOut">
              <a:rPr lang="de-DE" smtClean="0"/>
              <a:t>26.02.2023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7CE6-2D13-4BE4-8E78-4CFFBACA58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8730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662A-D6EA-4273-8759-65683282695F}" type="datetimeFigureOut">
              <a:rPr lang="de-DE" smtClean="0"/>
              <a:t>26.02.2023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7CE6-2D13-4BE4-8E78-4CFFBACA58A9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3405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662A-D6EA-4273-8759-65683282695F}" type="datetimeFigureOut">
              <a:rPr lang="de-DE" smtClean="0"/>
              <a:t>26.02.2023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7CE6-2D13-4BE4-8E78-4CFFBACA58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8376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662A-D6EA-4273-8759-65683282695F}" type="datetimeFigureOut">
              <a:rPr lang="de-DE" smtClean="0"/>
              <a:t>26.02.2023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7CE6-2D13-4BE4-8E78-4CFFBACA58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9067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662A-D6EA-4273-8759-65683282695F}" type="datetimeFigureOut">
              <a:rPr lang="de-DE" smtClean="0"/>
              <a:t>26.02.2023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7CE6-2D13-4BE4-8E78-4CFFBACA58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955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662A-D6EA-4273-8759-65683282695F}" type="datetimeFigureOut">
              <a:rPr lang="de-DE" smtClean="0"/>
              <a:t>26.02.2023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7CE6-2D13-4BE4-8E78-4CFFBACA58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700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662A-D6EA-4273-8759-65683282695F}" type="datetimeFigureOut">
              <a:rPr lang="de-DE" smtClean="0"/>
              <a:t>26.02.2023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7CE6-2D13-4BE4-8E78-4CFFBACA58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509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662A-D6EA-4273-8759-65683282695F}" type="datetimeFigureOut">
              <a:rPr lang="de-DE" smtClean="0"/>
              <a:t>26.02.2023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7CE6-2D13-4BE4-8E78-4CFFBACA58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656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662A-D6EA-4273-8759-65683282695F}" type="datetimeFigureOut">
              <a:rPr lang="de-DE" smtClean="0"/>
              <a:t>26.02.2023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7CE6-2D13-4BE4-8E78-4CFFBACA58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3794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662A-D6EA-4273-8759-65683282695F}" type="datetimeFigureOut">
              <a:rPr lang="de-DE" smtClean="0"/>
              <a:t>26.02.2023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7CE6-2D13-4BE4-8E78-4CFFBACA58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673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662A-D6EA-4273-8759-65683282695F}" type="datetimeFigureOut">
              <a:rPr lang="de-DE" smtClean="0"/>
              <a:t>26.02.2023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7CE6-2D13-4BE4-8E78-4CFFBACA58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260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662A-D6EA-4273-8759-65683282695F}" type="datetimeFigureOut">
              <a:rPr lang="de-DE" smtClean="0"/>
              <a:t>26.02.2023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7CE6-2D13-4BE4-8E78-4CFFBACA58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328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662A-D6EA-4273-8759-65683282695F}" type="datetimeFigureOut">
              <a:rPr lang="de-DE" smtClean="0"/>
              <a:t>26.02.2023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7CE6-2D13-4BE4-8E78-4CFFBACA58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8316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3662A-D6EA-4273-8759-65683282695F}" type="datetimeFigureOut">
              <a:rPr lang="de-DE" smtClean="0"/>
              <a:t>26.02.2023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6077CE6-2D13-4BE4-8E78-4CFFBACA58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721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051495-79B2-FFFA-BB58-FC83BFD26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3180" y="2325950"/>
            <a:ext cx="8714710" cy="1644986"/>
          </a:xfrm>
        </p:spPr>
        <p:txBody>
          <a:bodyPr/>
          <a:lstStyle/>
          <a:p>
            <a:pPr algn="ctr"/>
            <a:r>
              <a:rPr lang="de-DE" dirty="0"/>
              <a:t>Eine Patientin mit Anämie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D917D92-BACD-10FB-809C-BC9C0E371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102968" y="4352674"/>
            <a:ext cx="7766936" cy="1096899"/>
          </a:xfrm>
        </p:spPr>
        <p:txBody>
          <a:bodyPr/>
          <a:lstStyle/>
          <a:p>
            <a:r>
              <a:rPr lang="de-DE" dirty="0">
                <a:solidFill>
                  <a:schemeClr val="tx1"/>
                </a:solidFill>
              </a:rPr>
              <a:t>Dr. Maximilian Schömig</a:t>
            </a:r>
          </a:p>
        </p:txBody>
      </p:sp>
    </p:spTree>
    <p:extLst>
      <p:ext uri="{BB962C8B-B14F-4D97-AF65-F5344CB8AC3E}">
        <p14:creationId xmlns:p14="http://schemas.microsoft.com/office/powerpoint/2010/main" val="1774084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151FFD-2B98-2CE8-EDC9-9F9F34219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Fallvignette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59A4EC-33DF-E2F3-E606-DCE9606D0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2268"/>
            <a:ext cx="9354433" cy="4847207"/>
          </a:xfrm>
        </p:spPr>
        <p:txBody>
          <a:bodyPr>
            <a:normAutofit/>
          </a:bodyPr>
          <a:lstStyle/>
          <a:p>
            <a:r>
              <a:rPr lang="de-DE" dirty="0"/>
              <a:t>46-jährige Patientin </a:t>
            </a:r>
          </a:p>
          <a:p>
            <a:r>
              <a:rPr lang="de-DE" dirty="0"/>
              <a:t>Primäre Vorstellung auf der Unfallambulanz</a:t>
            </a:r>
          </a:p>
          <a:p>
            <a:r>
              <a:rPr lang="de-DE" dirty="0"/>
              <a:t>Anamnese: </a:t>
            </a:r>
          </a:p>
          <a:p>
            <a:pPr lvl="1"/>
            <a:r>
              <a:rPr lang="de-DE" dirty="0"/>
              <a:t>Seit einigen Tagen zunehmende Kopfschmerzen </a:t>
            </a:r>
          </a:p>
          <a:p>
            <a:pPr lvl="1"/>
            <a:r>
              <a:rPr lang="de-DE" dirty="0"/>
              <a:t>Seit 2 Wochen respiratorischer Infekt (Medikation mit Augmentin und Schmerzmittel)</a:t>
            </a:r>
          </a:p>
          <a:p>
            <a:pPr lvl="1"/>
            <a:r>
              <a:rPr lang="de-DE" dirty="0"/>
              <a:t>Seit einer Woche Tinnitus links</a:t>
            </a:r>
          </a:p>
          <a:p>
            <a:pPr lvl="1"/>
            <a:r>
              <a:rPr lang="de-DE" dirty="0"/>
              <a:t>Seit 2-3 Wochen Ikterus, dunklen Harn und hellen Stuhl</a:t>
            </a:r>
          </a:p>
          <a:p>
            <a:pPr lvl="1"/>
            <a:r>
              <a:rPr lang="de-DE" dirty="0"/>
              <a:t>zunehmende Schwäche, Abgeschlagenheit und Kraftlosigkeit</a:t>
            </a:r>
          </a:p>
          <a:p>
            <a:r>
              <a:rPr lang="de-DE" dirty="0"/>
              <a:t>MRT-Cerebrum + MRA der Hirnarterien und –</a:t>
            </a:r>
            <a:r>
              <a:rPr lang="de-DE" dirty="0" err="1"/>
              <a:t>venen</a:t>
            </a:r>
            <a:r>
              <a:rPr lang="de-DE" dirty="0"/>
              <a:t>: unauffällig</a:t>
            </a:r>
          </a:p>
          <a:p>
            <a:r>
              <a:rPr lang="de-DE" dirty="0"/>
              <a:t>Labor: …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7610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E9AF64-0D97-D461-F9F9-A634C8F2E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Aufnahmelabor: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668A67-E326-E2B1-BC1B-0F6F7E6B3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356" y="1713391"/>
            <a:ext cx="8501645" cy="48205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u="sng" dirty="0"/>
              <a:t>Blutbild:</a:t>
            </a:r>
          </a:p>
          <a:p>
            <a:r>
              <a:rPr lang="de-DE" dirty="0"/>
              <a:t>Leukozyten </a:t>
            </a:r>
            <a:r>
              <a:rPr lang="de-DE" dirty="0">
                <a:solidFill>
                  <a:srgbClr val="FF0000"/>
                </a:solidFill>
              </a:rPr>
              <a:t>15</a:t>
            </a:r>
            <a:r>
              <a:rPr lang="de-DE" dirty="0"/>
              <a:t> G/l (normal 3,9-10,2)</a:t>
            </a:r>
          </a:p>
          <a:p>
            <a:r>
              <a:rPr lang="de-DE" dirty="0"/>
              <a:t>Erythrozyten </a:t>
            </a:r>
            <a:r>
              <a:rPr lang="de-DE" dirty="0">
                <a:solidFill>
                  <a:srgbClr val="FF0000"/>
                </a:solidFill>
              </a:rPr>
              <a:t>1,67</a:t>
            </a:r>
            <a:r>
              <a:rPr lang="de-DE" dirty="0"/>
              <a:t> T/l (normal 3,9-5,15)</a:t>
            </a:r>
          </a:p>
          <a:p>
            <a:r>
              <a:rPr lang="de-DE" dirty="0"/>
              <a:t>Hb </a:t>
            </a:r>
            <a:r>
              <a:rPr lang="de-DE" dirty="0">
                <a:solidFill>
                  <a:srgbClr val="FF0000"/>
                </a:solidFill>
              </a:rPr>
              <a:t>5,8</a:t>
            </a:r>
            <a:r>
              <a:rPr lang="de-DE" dirty="0"/>
              <a:t> g/dl (normal 12,0 -15,4)</a:t>
            </a:r>
          </a:p>
          <a:p>
            <a:r>
              <a:rPr lang="de-DE" dirty="0" err="1"/>
              <a:t>Hkt</a:t>
            </a:r>
            <a:r>
              <a:rPr lang="de-DE" dirty="0"/>
              <a:t> </a:t>
            </a:r>
            <a:r>
              <a:rPr lang="de-DE" dirty="0">
                <a:solidFill>
                  <a:srgbClr val="FF0000"/>
                </a:solidFill>
              </a:rPr>
              <a:t>18,3 </a:t>
            </a:r>
            <a:r>
              <a:rPr lang="de-DE" dirty="0"/>
              <a:t>% (normal 35,5-45)</a:t>
            </a:r>
          </a:p>
          <a:p>
            <a:r>
              <a:rPr lang="de-DE" dirty="0"/>
              <a:t>MCV </a:t>
            </a:r>
            <a:r>
              <a:rPr lang="de-DE" dirty="0">
                <a:solidFill>
                  <a:srgbClr val="FF0000"/>
                </a:solidFill>
              </a:rPr>
              <a:t>109,6</a:t>
            </a:r>
            <a:r>
              <a:rPr lang="de-DE" dirty="0"/>
              <a:t> </a:t>
            </a:r>
            <a:r>
              <a:rPr lang="de-DE" dirty="0" err="1"/>
              <a:t>fl</a:t>
            </a:r>
            <a:r>
              <a:rPr lang="de-DE" dirty="0"/>
              <a:t> (normal 80-99)</a:t>
            </a:r>
          </a:p>
          <a:p>
            <a:r>
              <a:rPr lang="de-DE" dirty="0"/>
              <a:t>MCH </a:t>
            </a:r>
            <a:r>
              <a:rPr lang="de-DE" dirty="0">
                <a:solidFill>
                  <a:srgbClr val="FF0000"/>
                </a:solidFill>
              </a:rPr>
              <a:t>34,7</a:t>
            </a:r>
            <a:r>
              <a:rPr lang="de-DE" dirty="0"/>
              <a:t> </a:t>
            </a:r>
            <a:r>
              <a:rPr lang="de-DE" dirty="0" err="1"/>
              <a:t>pg</a:t>
            </a:r>
            <a:r>
              <a:rPr lang="de-DE" dirty="0"/>
              <a:t> (normal 27-33,5)</a:t>
            </a:r>
          </a:p>
          <a:p>
            <a:r>
              <a:rPr lang="de-DE" dirty="0"/>
              <a:t>Thrombozyten 280 G/l (normal 150-370)</a:t>
            </a:r>
          </a:p>
          <a:p>
            <a:r>
              <a:rPr lang="de-DE" dirty="0"/>
              <a:t>Abs. Neutrophile </a:t>
            </a:r>
            <a:r>
              <a:rPr lang="de-DE" dirty="0">
                <a:solidFill>
                  <a:srgbClr val="FF0000"/>
                </a:solidFill>
              </a:rPr>
              <a:t>10,3</a:t>
            </a:r>
            <a:r>
              <a:rPr lang="de-DE" dirty="0"/>
              <a:t> G/l (normal 1,5-7,7)</a:t>
            </a:r>
          </a:p>
          <a:p>
            <a:r>
              <a:rPr lang="de-DE" dirty="0"/>
              <a:t>Retikulozyten absolut </a:t>
            </a:r>
            <a:r>
              <a:rPr lang="de-DE" dirty="0">
                <a:solidFill>
                  <a:srgbClr val="FF0000"/>
                </a:solidFill>
              </a:rPr>
              <a:t>446</a:t>
            </a:r>
            <a:r>
              <a:rPr lang="de-DE" dirty="0"/>
              <a:t> G/l (normal 25-105)</a:t>
            </a:r>
          </a:p>
          <a:p>
            <a:r>
              <a:rPr lang="de-DE" dirty="0"/>
              <a:t>Retikulozyten prozentual </a:t>
            </a:r>
            <a:r>
              <a:rPr lang="de-DE" dirty="0">
                <a:solidFill>
                  <a:srgbClr val="FF0000"/>
                </a:solidFill>
              </a:rPr>
              <a:t>27,6</a:t>
            </a:r>
            <a:r>
              <a:rPr lang="de-DE" dirty="0"/>
              <a:t> % (normal 0,5-2)</a:t>
            </a:r>
          </a:p>
          <a:p>
            <a:r>
              <a:rPr lang="de-DE" dirty="0"/>
              <a:t>RPI 4,8 (hyperregeneratorische Anämie) </a:t>
            </a:r>
          </a:p>
          <a:p>
            <a:pPr marL="0" indent="0">
              <a:buNone/>
            </a:pPr>
            <a:r>
              <a:rPr lang="de-DE" u="sng" dirty="0"/>
              <a:t>Mikroskopisches Differentialblutbild:</a:t>
            </a:r>
          </a:p>
          <a:p>
            <a:pPr marL="0" indent="0">
              <a:buNone/>
            </a:pPr>
            <a:r>
              <a:rPr lang="de-DE" dirty="0"/>
              <a:t>unauffällig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4726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85F844-3D9C-55E8-D8A3-AA66DB96E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Aufnahmelabor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84F9D9-69A2-7AAA-8D39-02548D122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379" y="1797235"/>
            <a:ext cx="8430623" cy="4802819"/>
          </a:xfrm>
        </p:spPr>
        <p:txBody>
          <a:bodyPr>
            <a:normAutofit fontScale="92500" lnSpcReduction="10000"/>
          </a:bodyPr>
          <a:lstStyle/>
          <a:p>
            <a:r>
              <a:rPr lang="de-DE" dirty="0"/>
              <a:t>Vitamin B12 600 </a:t>
            </a:r>
            <a:r>
              <a:rPr lang="de-DE" dirty="0" err="1"/>
              <a:t>pg</a:t>
            </a:r>
            <a:r>
              <a:rPr lang="de-DE" dirty="0"/>
              <a:t>/ml (normal 197-771)</a:t>
            </a:r>
          </a:p>
          <a:p>
            <a:r>
              <a:rPr lang="de-DE" dirty="0"/>
              <a:t>Folsäure 5,6 </a:t>
            </a:r>
            <a:r>
              <a:rPr lang="de-DE" dirty="0" err="1"/>
              <a:t>ng</a:t>
            </a:r>
            <a:r>
              <a:rPr lang="de-DE" dirty="0"/>
              <a:t>/ml (normal 3,9-26,8)</a:t>
            </a:r>
          </a:p>
          <a:p>
            <a:r>
              <a:rPr lang="de-DE" dirty="0"/>
              <a:t>CRP 2 mg/L (normal &lt;5)</a:t>
            </a:r>
          </a:p>
          <a:p>
            <a:r>
              <a:rPr lang="de-DE" dirty="0"/>
              <a:t>BSG 13 mm/h (normal 2-37)</a:t>
            </a:r>
          </a:p>
          <a:p>
            <a:r>
              <a:rPr lang="de-DE" dirty="0"/>
              <a:t>LFP (AST, ALT, </a:t>
            </a:r>
            <a:r>
              <a:rPr lang="de-DE" dirty="0" err="1"/>
              <a:t>gGT</a:t>
            </a:r>
            <a:r>
              <a:rPr lang="de-DE" dirty="0"/>
              <a:t>, AP) normal</a:t>
            </a:r>
          </a:p>
          <a:p>
            <a:r>
              <a:rPr lang="de-DE" dirty="0"/>
              <a:t>Bilirubin ges. </a:t>
            </a:r>
            <a:r>
              <a:rPr lang="de-DE" dirty="0">
                <a:solidFill>
                  <a:srgbClr val="FF0000"/>
                </a:solidFill>
              </a:rPr>
              <a:t>1,7</a:t>
            </a:r>
            <a:r>
              <a:rPr lang="de-DE" dirty="0"/>
              <a:t> mg/dl (normal &lt;1,2)</a:t>
            </a:r>
          </a:p>
          <a:p>
            <a:r>
              <a:rPr lang="de-DE" dirty="0"/>
              <a:t>Bilirubin dir. </a:t>
            </a:r>
            <a:r>
              <a:rPr lang="de-DE" dirty="0">
                <a:solidFill>
                  <a:srgbClr val="FF0000"/>
                </a:solidFill>
              </a:rPr>
              <a:t>0,5</a:t>
            </a:r>
            <a:r>
              <a:rPr lang="de-DE" dirty="0"/>
              <a:t> mg/dl (normal &lt;0,3)</a:t>
            </a:r>
          </a:p>
          <a:p>
            <a:r>
              <a:rPr lang="de-DE" dirty="0"/>
              <a:t>NFP (Kreatinin, </a:t>
            </a:r>
            <a:r>
              <a:rPr lang="de-DE" dirty="0" err="1"/>
              <a:t>eGFR</a:t>
            </a:r>
            <a:r>
              <a:rPr lang="de-DE" dirty="0"/>
              <a:t>, Harnsäure, BUN) normal</a:t>
            </a:r>
          </a:p>
          <a:p>
            <a:r>
              <a:rPr lang="de-DE" dirty="0"/>
              <a:t>Elektrolyte normal</a:t>
            </a:r>
          </a:p>
          <a:p>
            <a:r>
              <a:rPr lang="de-DE" dirty="0"/>
              <a:t>LDH 242 U/l (normal &lt;250)</a:t>
            </a:r>
          </a:p>
          <a:p>
            <a:r>
              <a:rPr lang="de-DE" dirty="0"/>
              <a:t>Ferritin </a:t>
            </a:r>
            <a:r>
              <a:rPr lang="de-DE" dirty="0">
                <a:solidFill>
                  <a:srgbClr val="FF0000"/>
                </a:solidFill>
              </a:rPr>
              <a:t>1669</a:t>
            </a:r>
            <a:r>
              <a:rPr lang="de-DE" dirty="0"/>
              <a:t> </a:t>
            </a:r>
            <a:r>
              <a:rPr lang="de-DE" dirty="0" err="1"/>
              <a:t>mcg</a:t>
            </a:r>
            <a:r>
              <a:rPr lang="de-DE" dirty="0"/>
              <a:t>/l (normal 15-150)</a:t>
            </a:r>
          </a:p>
          <a:p>
            <a:r>
              <a:rPr lang="de-DE" dirty="0"/>
              <a:t>Serumeisen </a:t>
            </a:r>
            <a:r>
              <a:rPr lang="de-DE" dirty="0">
                <a:solidFill>
                  <a:srgbClr val="FF0000"/>
                </a:solidFill>
              </a:rPr>
              <a:t>276</a:t>
            </a:r>
            <a:r>
              <a:rPr lang="de-DE" dirty="0"/>
              <a:t> </a:t>
            </a:r>
            <a:r>
              <a:rPr lang="de-DE" dirty="0" err="1"/>
              <a:t>mcg</a:t>
            </a:r>
            <a:r>
              <a:rPr lang="de-DE" dirty="0"/>
              <a:t>/dl (normal 33-193)</a:t>
            </a:r>
          </a:p>
          <a:p>
            <a:r>
              <a:rPr lang="de-DE" dirty="0" err="1"/>
              <a:t>Transferrinsättigung</a:t>
            </a:r>
            <a:r>
              <a:rPr lang="de-DE" dirty="0"/>
              <a:t> </a:t>
            </a:r>
            <a:r>
              <a:rPr lang="de-DE" dirty="0">
                <a:solidFill>
                  <a:srgbClr val="FF0000"/>
                </a:solidFill>
              </a:rPr>
              <a:t>84</a:t>
            </a:r>
            <a:r>
              <a:rPr lang="de-DE" dirty="0"/>
              <a:t> % (normal 16-45 %)</a:t>
            </a:r>
          </a:p>
        </p:txBody>
      </p:sp>
    </p:spTree>
    <p:extLst>
      <p:ext uri="{BB962C8B-B14F-4D97-AF65-F5344CB8AC3E}">
        <p14:creationId xmlns:p14="http://schemas.microsoft.com/office/powerpoint/2010/main" val="1771943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389433-9D92-D7E1-49D9-E916D5BE6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Aufnahmelabor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B2331C-06ED-B01E-B215-35EC4BA3B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Gesamteiweiß und Glukose normal</a:t>
            </a:r>
          </a:p>
          <a:p>
            <a:r>
              <a:rPr lang="de-DE" dirty="0" err="1"/>
              <a:t>Haptoglobin</a:t>
            </a:r>
            <a:r>
              <a:rPr lang="de-DE" dirty="0"/>
              <a:t> 1,4 g/L (normal 0,3-2)</a:t>
            </a:r>
          </a:p>
          <a:p>
            <a:pPr marL="0" indent="0">
              <a:buNone/>
            </a:pPr>
            <a:r>
              <a:rPr lang="de-DE" u="sng" dirty="0"/>
              <a:t>Gerinnung: </a:t>
            </a:r>
            <a:r>
              <a:rPr lang="de-DE" dirty="0"/>
              <a:t>normal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3306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6960F4-3775-B672-69CC-BC5499648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Hämolytische Anämie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428D4E-74A6-4C40-DEFB-87D9A1903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49871"/>
            <a:ext cx="8596668" cy="44710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r>
              <a:rPr lang="de-DE" dirty="0" err="1"/>
              <a:t>Korpuskuläre</a:t>
            </a:r>
            <a:r>
              <a:rPr lang="de-DE" dirty="0"/>
              <a:t> hämolytische Anämien</a:t>
            </a:r>
          </a:p>
          <a:p>
            <a:pPr lvl="1"/>
            <a:r>
              <a:rPr lang="de-DE" dirty="0"/>
              <a:t>Angeboren: Membrandefekt, Enzymdefekt, Störung der Hb-Synthese</a:t>
            </a:r>
          </a:p>
          <a:p>
            <a:pPr lvl="1"/>
            <a:r>
              <a:rPr lang="de-DE" dirty="0">
                <a:solidFill>
                  <a:srgbClr val="FF0000"/>
                </a:solidFill>
              </a:rPr>
              <a:t>Erworben: Membrandefekt (PNH)</a:t>
            </a:r>
          </a:p>
          <a:p>
            <a:r>
              <a:rPr lang="de-DE" dirty="0" err="1"/>
              <a:t>Extrakorpuskuläre</a:t>
            </a:r>
            <a:r>
              <a:rPr lang="de-DE" dirty="0"/>
              <a:t> hämolytische Anämien</a:t>
            </a:r>
          </a:p>
          <a:p>
            <a:pPr lvl="1"/>
            <a:r>
              <a:rPr lang="de-DE" dirty="0" err="1"/>
              <a:t>Alloimmunhämolytische</a:t>
            </a:r>
            <a:r>
              <a:rPr lang="de-DE" dirty="0"/>
              <a:t> Anämie z.B. Antikörpervermittelte Transfusionsreaktion</a:t>
            </a:r>
          </a:p>
          <a:p>
            <a:pPr lvl="1"/>
            <a:r>
              <a:rPr lang="de-DE" dirty="0"/>
              <a:t>Hämolyse durch mechanische, chemische und </a:t>
            </a:r>
            <a:r>
              <a:rPr lang="de-DE"/>
              <a:t>physikalische Noxen </a:t>
            </a:r>
            <a:endParaRPr lang="de-DE" dirty="0"/>
          </a:p>
          <a:p>
            <a:pPr lvl="1"/>
            <a:r>
              <a:rPr lang="de-DE" dirty="0">
                <a:solidFill>
                  <a:srgbClr val="FF0000"/>
                </a:solidFill>
              </a:rPr>
              <a:t>Hämolyse durch Infektionskrankheiten</a:t>
            </a:r>
            <a:endParaRPr lang="de-DE" dirty="0"/>
          </a:p>
          <a:p>
            <a:pPr lvl="1"/>
            <a:r>
              <a:rPr lang="de-DE" dirty="0">
                <a:solidFill>
                  <a:srgbClr val="FF0000"/>
                </a:solidFill>
              </a:rPr>
              <a:t>Hämolyse bei </a:t>
            </a:r>
            <a:r>
              <a:rPr lang="de-DE" dirty="0" err="1">
                <a:solidFill>
                  <a:srgbClr val="FF0000"/>
                </a:solidFill>
              </a:rPr>
              <a:t>Hypersplenismus</a:t>
            </a:r>
            <a:endParaRPr lang="de-DE" dirty="0"/>
          </a:p>
          <a:p>
            <a:pPr lvl="1"/>
            <a:r>
              <a:rPr lang="de-DE" dirty="0" err="1">
                <a:solidFill>
                  <a:srgbClr val="FF0000"/>
                </a:solidFill>
              </a:rPr>
              <a:t>Autoimmunhämolytische</a:t>
            </a:r>
            <a:r>
              <a:rPr lang="de-DE" dirty="0">
                <a:solidFill>
                  <a:srgbClr val="FF0000"/>
                </a:solidFill>
              </a:rPr>
              <a:t> Anämie</a:t>
            </a:r>
            <a:r>
              <a:rPr lang="de-DE" dirty="0"/>
              <a:t>: z.B. Wärme- und Kälteantikörper, Medikamente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9005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DC4125-DB7D-9538-CE0E-52F88C24E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Weiterführende Untersuchungen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5B510E-B9A9-28B9-2EEB-EC4FB5A80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55621"/>
          </a:xfrm>
        </p:spPr>
        <p:txBody>
          <a:bodyPr>
            <a:normAutofit/>
          </a:bodyPr>
          <a:lstStyle/>
          <a:p>
            <a:r>
              <a:rPr lang="de-DE" dirty="0"/>
              <a:t>EKG normal</a:t>
            </a:r>
          </a:p>
          <a:p>
            <a:r>
              <a:rPr lang="de-DE" dirty="0"/>
              <a:t>Echokardiographie normal</a:t>
            </a:r>
          </a:p>
          <a:p>
            <a:r>
              <a:rPr lang="de-DE" dirty="0" err="1"/>
              <a:t>Thoraxröntgen</a:t>
            </a:r>
            <a:r>
              <a:rPr lang="de-DE" dirty="0"/>
              <a:t> normal</a:t>
            </a:r>
          </a:p>
          <a:p>
            <a:r>
              <a:rPr lang="de-DE" dirty="0"/>
              <a:t>Harnteststreifen: Urobilinogenurie</a:t>
            </a:r>
          </a:p>
          <a:p>
            <a:r>
              <a:rPr lang="de-DE" dirty="0"/>
              <a:t>US Abdomen + Lymphknotenstationen: keine Splenomegalie, keine freie Flüssigkeit, Gallenblase und Gallenwege unauffällig, keine suspekten Herdläsionen, Pankreas unauffällig, Nieren unauffällig, keine suspekten Lymphknoten, geringe Steatosis hepatis</a:t>
            </a:r>
          </a:p>
          <a:p>
            <a:r>
              <a:rPr lang="de-DE" dirty="0"/>
              <a:t>Serumelektrophorese, Immunglobuline im Serum, freie Leichtketten im Serum, C3, C4 unauffällig</a:t>
            </a:r>
          </a:p>
          <a:p>
            <a:r>
              <a:rPr lang="de-DE" dirty="0"/>
              <a:t>Kälteantikörper, Kryoglobuline unauffällig</a:t>
            </a:r>
          </a:p>
          <a:p>
            <a:r>
              <a:rPr lang="de-DE" dirty="0"/>
              <a:t>Tumormarker unauffällig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3272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3211F6-8FBA-A43C-0052-F5D7833A7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Weiterführende Untersuchungen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E22DC5-4C95-084D-96E1-242EFAC2B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NGS unauffällig</a:t>
            </a:r>
          </a:p>
          <a:p>
            <a:r>
              <a:rPr lang="de-DE" dirty="0"/>
              <a:t>Knochenmarkspunktion: Hyperzelluläres Knochenmark mit gesteigerter </a:t>
            </a:r>
            <a:r>
              <a:rPr lang="de-DE" dirty="0" err="1"/>
              <a:t>Erythrozytopoese</a:t>
            </a:r>
            <a:endParaRPr lang="de-DE" dirty="0"/>
          </a:p>
          <a:p>
            <a:r>
              <a:rPr lang="de-DE" dirty="0"/>
              <a:t>Direkter Coombs-Test negativ</a:t>
            </a:r>
          </a:p>
        </p:txBody>
      </p:sp>
    </p:spTree>
    <p:extLst>
      <p:ext uri="{BB962C8B-B14F-4D97-AF65-F5344CB8AC3E}">
        <p14:creationId xmlns:p14="http://schemas.microsoft.com/office/powerpoint/2010/main" val="2604638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3E8B6E-729A-1D26-81FA-931CC4981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Zusammenfassung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963466-FF20-3494-4C5E-0B3120577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Junge Patientin mit V.a. Coombs-negative </a:t>
            </a:r>
            <a:r>
              <a:rPr lang="de-DE" dirty="0" err="1"/>
              <a:t>autoimmunhämolytische</a:t>
            </a:r>
            <a:r>
              <a:rPr lang="de-DE" dirty="0"/>
              <a:t> Anämie</a:t>
            </a:r>
          </a:p>
          <a:p>
            <a:r>
              <a:rPr lang="de-DE" dirty="0"/>
              <a:t>Therapie: </a:t>
            </a:r>
            <a:r>
              <a:rPr lang="de-DE" dirty="0" err="1"/>
              <a:t>Prednisolon</a:t>
            </a:r>
            <a:r>
              <a:rPr lang="de-DE" dirty="0"/>
              <a:t> gewichtsadaptiert </a:t>
            </a:r>
          </a:p>
        </p:txBody>
      </p:sp>
    </p:spTree>
    <p:extLst>
      <p:ext uri="{BB962C8B-B14F-4D97-AF65-F5344CB8AC3E}">
        <p14:creationId xmlns:p14="http://schemas.microsoft.com/office/powerpoint/2010/main" val="341250124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462</Words>
  <Application>Microsoft Office PowerPoint</Application>
  <PresentationFormat>Breitbild</PresentationFormat>
  <Paragraphs>76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Facette</vt:lpstr>
      <vt:lpstr>Eine Patientin mit Anämie</vt:lpstr>
      <vt:lpstr>Fallvignette</vt:lpstr>
      <vt:lpstr>Aufnahmelabor:</vt:lpstr>
      <vt:lpstr>Aufnahmelabor</vt:lpstr>
      <vt:lpstr>Aufnahmelabor</vt:lpstr>
      <vt:lpstr>Hämolytische Anämie </vt:lpstr>
      <vt:lpstr>Weiterführende Untersuchungen</vt:lpstr>
      <vt:lpstr>Weiterführende Untersuchungen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Eine Patientin mit Anämie</dc:title>
  <dc:creator>Max Schömig</dc:creator>
  <cp:lastModifiedBy>Max Schömig</cp:lastModifiedBy>
  <cp:revision>134</cp:revision>
  <dcterms:created xsi:type="dcterms:W3CDTF">2023-02-03T11:07:31Z</dcterms:created>
  <dcterms:modified xsi:type="dcterms:W3CDTF">2023-02-26T15:55:38Z</dcterms:modified>
</cp:coreProperties>
</file>