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74" r:id="rId4"/>
    <p:sldId id="275" r:id="rId5"/>
    <p:sldId id="276" r:id="rId6"/>
    <p:sldId id="278" r:id="rId7"/>
    <p:sldId id="319" r:id="rId8"/>
    <p:sldId id="312" r:id="rId9"/>
    <p:sldId id="279" r:id="rId10"/>
    <p:sldId id="303" r:id="rId11"/>
    <p:sldId id="289" r:id="rId12"/>
    <p:sldId id="313" r:id="rId13"/>
    <p:sldId id="315" r:id="rId14"/>
    <p:sldId id="314" r:id="rId15"/>
    <p:sldId id="285" r:id="rId16"/>
    <p:sldId id="288" r:id="rId17"/>
    <p:sldId id="292" r:id="rId18"/>
    <p:sldId id="293" r:id="rId19"/>
    <p:sldId id="316" r:id="rId20"/>
    <p:sldId id="306" r:id="rId21"/>
    <p:sldId id="308" r:id="rId22"/>
    <p:sldId id="311" r:id="rId23"/>
    <p:sldId id="296" r:id="rId24"/>
    <p:sldId id="309" r:id="rId25"/>
    <p:sldId id="294" r:id="rId26"/>
    <p:sldId id="295" r:id="rId27"/>
    <p:sldId id="300" r:id="rId28"/>
    <p:sldId id="317" r:id="rId29"/>
    <p:sldId id="301" r:id="rId30"/>
    <p:sldId id="307" r:id="rId31"/>
    <p:sldId id="277" r:id="rId32"/>
    <p:sldId id="280" r:id="rId33"/>
    <p:sldId id="282" r:id="rId34"/>
    <p:sldId id="283" r:id="rId35"/>
    <p:sldId id="281" r:id="rId36"/>
    <p:sldId id="284" r:id="rId37"/>
    <p:sldId id="302" r:id="rId38"/>
    <p:sldId id="310" r:id="rId39"/>
    <p:sldId id="320" r:id="rId40"/>
    <p:sldId id="298" r:id="rId41"/>
    <p:sldId id="297" r:id="rId42"/>
    <p:sldId id="304" r:id="rId43"/>
    <p:sldId id="318" r:id="rId4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838"/>
    <a:srgbClr val="004E90"/>
    <a:srgbClr val="922C32"/>
    <a:srgbClr val="003865"/>
    <a:srgbClr val="144E88"/>
    <a:srgbClr val="073F79"/>
    <a:srgbClr val="0E3876"/>
    <a:srgbClr val="264B89"/>
    <a:srgbClr val="325582"/>
    <a:srgbClr val="19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6146" autoAdjust="0"/>
  </p:normalViewPr>
  <p:slideViewPr>
    <p:cSldViewPr snapToGrid="0" snapToObjects="1">
      <p:cViewPr>
        <p:scale>
          <a:sx n="66" d="100"/>
          <a:sy n="66" d="100"/>
        </p:scale>
        <p:origin x="1372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922C32"/>
            </a:solidFill>
          </c:spPr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FCF-83EE-110994AE194B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7-4FCF-83EE-110994AE194B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7-4FCF-83EE-110994AE1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08000"/>
        <c:axId val="77809536"/>
      </c:barChart>
      <c:catAx>
        <c:axId val="77808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77809536"/>
        <c:crosses val="autoZero"/>
        <c:auto val="1"/>
        <c:lblAlgn val="ctr"/>
        <c:lblOffset val="100"/>
        <c:noMultiLvlLbl val="0"/>
      </c:catAx>
      <c:valAx>
        <c:axId val="77809536"/>
        <c:scaling>
          <c:orientation val="minMax"/>
        </c:scaling>
        <c:delete val="0"/>
        <c:axPos val="b"/>
        <c:majorGridlines>
          <c:spPr>
            <a:ln>
              <a:solidFill>
                <a:srgbClr val="004E90">
                  <a:alpha val="5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77808000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lang="de-DE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4E90"/>
          </a:solidFill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E9B2A-F148-6049-AFA8-2778433591D9}" type="datetimeFigureOut">
              <a:rPr lang="de-DE" smtClean="0"/>
              <a:pPr/>
              <a:t>01.03.2023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CC92-9475-6848-B871-4CBDDDA830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6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7140-C6DC-BF4D-8DB9-C8CB7F43A72A}" type="datetimeFigureOut">
              <a:rPr lang="de-DE" smtClean="0"/>
              <a:pPr/>
              <a:t>01.03.2023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93CF-F64A-284C-8095-E4EE1285F3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7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22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2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66461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2672634"/>
            <a:ext cx="6400800" cy="697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6439"/>
            <a:ext cx="4403290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99" y="3466439"/>
            <a:ext cx="4403290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5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855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84400"/>
            <a:ext cx="8229600" cy="3926275"/>
          </a:xfrm>
          <a:prstGeom prst="rect">
            <a:avLst/>
          </a:prstGeom>
        </p:spPr>
        <p:txBody>
          <a:bodyPr>
            <a:noAutofit/>
          </a:bodyPr>
          <a:lstStyle>
            <a:lvl1pPr marL="0" indent="-21600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4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129924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47913"/>
            <a:ext cx="8229600" cy="3535387"/>
          </a:xfrm>
          <a:prstGeom prst="rect">
            <a:avLst/>
          </a:prstGeom>
        </p:spPr>
        <p:txBody>
          <a:bodyPr vert="horz"/>
          <a:lstStyle>
            <a:lvl1pPr marL="176213" indent="-176213">
              <a:defRPr sz="2400">
                <a:solidFill>
                  <a:schemeClr val="tx1"/>
                </a:solidFill>
              </a:defRPr>
            </a:lvl1pPr>
            <a:lvl2pPr marL="180975" indent="127000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66284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20900"/>
            <a:ext cx="4038600" cy="3989775"/>
          </a:xfrm>
          <a:prstGeom prst="rect">
            <a:avLst/>
          </a:prstGeom>
        </p:spPr>
        <p:txBody>
          <a:bodyPr>
            <a:noAutofit/>
          </a:bodyPr>
          <a:lstStyle>
            <a:lvl1pPr marL="0" indent="180975" algn="l" defTabSz="5400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120900"/>
            <a:ext cx="4038600" cy="4005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 pitchFamily="34" charset="0"/>
              <a:buChar char="•"/>
              <a:defRPr sz="1400">
                <a:solidFill>
                  <a:srgbClr val="004E90"/>
                </a:solidFill>
              </a:defRPr>
            </a:lvl2pPr>
            <a:lvl3pPr marL="361950" indent="-180975">
              <a:buFont typeface="Calibri" pitchFamily="34" charset="0"/>
              <a:buChar char="-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5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095500"/>
            <a:ext cx="4038600" cy="190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95500"/>
            <a:ext cx="4038600" cy="4015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8200" y="4127501"/>
            <a:ext cx="4038600" cy="1982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47481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59000"/>
            <a:ext cx="40386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59000"/>
            <a:ext cx="3955074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50887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9753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432683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3624301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717231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6"/>
          </p:nvPr>
        </p:nvSpPr>
        <p:spPr>
          <a:xfrm>
            <a:off x="5919126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012056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2571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46300"/>
            <a:ext cx="8229600" cy="3948659"/>
          </a:xfrm>
          <a:prstGeom prst="rect">
            <a:avLst/>
          </a:prstGeom>
        </p:spPr>
        <p:txBody>
          <a:bodyPr vert="horz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446088" indent="-180975">
              <a:buSzPct val="9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07571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77075"/>
          </a:xfrm>
          <a:prstGeom prst="rect">
            <a:avLst/>
          </a:prstGeom>
        </p:spPr>
        <p:txBody>
          <a:bodyPr>
            <a:noAutofit/>
          </a:bodyPr>
          <a:lstStyle>
            <a:lvl1pPr marL="416700" indent="-285750" algn="l" defTabSz="540000" rtl="0" eaLnBrk="1" latinLnBrk="0" hangingPunct="1">
              <a:spcBef>
                <a:spcPct val="20000"/>
              </a:spcBef>
              <a:buFont typeface="Arial"/>
              <a:buNone/>
              <a:tabLst>
                <a:tab pos="216000" algn="l"/>
              </a:tabLst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/>
              <a:buNone/>
              <a:defRPr sz="1400">
                <a:solidFill>
                  <a:srgbClr val="004E9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59000"/>
            <a:ext cx="40386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59000"/>
            <a:ext cx="3955074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5578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66461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2672634"/>
            <a:ext cx="6400800" cy="644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6439"/>
            <a:ext cx="4403290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99" y="3466439"/>
            <a:ext cx="4403290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46300"/>
            <a:ext cx="3955074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57200" y="2146300"/>
            <a:ext cx="3979453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5157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57200" y="2108200"/>
            <a:ext cx="8229600" cy="4002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2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2594135"/>
            <a:ext cx="9144000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52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594135"/>
            <a:ext cx="4412274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2594135"/>
            <a:ext cx="4436653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3070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1941858853"/>
              </p:ext>
            </p:extLst>
          </p:nvPr>
        </p:nvGraphicFramePr>
        <p:xfrm>
          <a:off x="457200" y="2120900"/>
          <a:ext cx="8229600" cy="411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385637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4951332"/>
            <a:ext cx="6400800" cy="822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4897992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385637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4951332"/>
            <a:ext cx="6400800" cy="8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4897992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6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675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6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71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5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525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5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813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hteck 11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5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760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783B-BD98-BE4C-840C-BFD4805C2C83}" type="datetime1">
              <a:rPr lang="de-AT" smtClean="0"/>
              <a:pPr/>
              <a:t>01.03.2023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Bild 2" descr="logo_big.jpg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0" y="332851"/>
            <a:ext cx="1639550" cy="4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80" r:id="rId5"/>
    <p:sldLayoutId id="2147483681" r:id="rId6"/>
    <p:sldLayoutId id="2147483683" r:id="rId7"/>
    <p:sldLayoutId id="2147483684" r:id="rId8"/>
    <p:sldLayoutId id="2147483686" r:id="rId9"/>
    <p:sldLayoutId id="2147483687" r:id="rId10"/>
    <p:sldLayoutId id="2147483652" r:id="rId11"/>
    <p:sldLayoutId id="2147483672" r:id="rId12"/>
    <p:sldLayoutId id="2147483661" r:id="rId13"/>
    <p:sldLayoutId id="2147483662" r:id="rId14"/>
    <p:sldLayoutId id="2147483665" r:id="rId15"/>
    <p:sldLayoutId id="2147483663" r:id="rId16"/>
    <p:sldLayoutId id="2147483664" r:id="rId17"/>
    <p:sldLayoutId id="2147483676" r:id="rId18"/>
    <p:sldLayoutId id="2147483666" r:id="rId19"/>
    <p:sldLayoutId id="2147483667" r:id="rId20"/>
    <p:sldLayoutId id="2147483669" r:id="rId21"/>
    <p:sldLayoutId id="2147483670" r:id="rId22"/>
    <p:sldLayoutId id="2147483668" r:id="rId23"/>
    <p:sldLayoutId id="2147483671" r:id="rId2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2663" indent="-62388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32FCE2-386C-5861-3B99-06E641D14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960" y="262370"/>
            <a:ext cx="6895831" cy="2235504"/>
          </a:xfrm>
        </p:spPr>
        <p:txBody>
          <a:bodyPr/>
          <a:lstStyle/>
          <a:p>
            <a:r>
              <a:rPr lang="de-AT" dirty="0"/>
              <a:t>Impfungen</a:t>
            </a:r>
            <a:br>
              <a:rPr lang="de-AT" dirty="0"/>
            </a:br>
            <a:r>
              <a:rPr lang="de-AT" sz="1800" b="0" dirty="0" err="1"/>
              <a:t>MedCongress</a:t>
            </a:r>
            <a:r>
              <a:rPr lang="de-AT" sz="1800" b="0" dirty="0"/>
              <a:t> am 1.3.2023</a:t>
            </a:r>
            <a:br>
              <a:rPr lang="de-AT" dirty="0"/>
            </a:br>
            <a:endParaRPr lang="de-AT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471960" y="2350272"/>
            <a:ext cx="6315924" cy="644724"/>
          </a:xfrm>
        </p:spPr>
        <p:txBody>
          <a:bodyPr/>
          <a:lstStyle/>
          <a:p>
            <a:r>
              <a:rPr lang="de-AT" sz="2000" dirty="0"/>
              <a:t>Andreas </a:t>
            </a:r>
            <a:r>
              <a:rPr lang="de-AT" sz="2000" dirty="0" err="1"/>
              <a:t>Viechtbauer</a:t>
            </a:r>
            <a:endParaRPr lang="de-AT" sz="2000" dirty="0"/>
          </a:p>
          <a:p>
            <a:r>
              <a:rPr lang="de-AT" sz="2000" dirty="0"/>
              <a:t>Kinder- und Jugendheilkunde</a:t>
            </a:r>
          </a:p>
        </p:txBody>
      </p:sp>
    </p:spTree>
    <p:extLst>
      <p:ext uri="{BB962C8B-B14F-4D97-AF65-F5344CB8AC3E}">
        <p14:creationId xmlns:p14="http://schemas.microsoft.com/office/powerpoint/2010/main" val="134769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3B29A-81CE-0D74-64B3-D4A47F7D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768551"/>
          </a:xfrm>
        </p:spPr>
        <p:txBody>
          <a:bodyPr/>
          <a:lstStyle/>
          <a:p>
            <a:r>
              <a:rPr lang="de-DE" dirty="0"/>
              <a:t>Warum impfen?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01414C-EDF5-E72F-DF0E-B46E2969A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65054"/>
            <a:ext cx="8229600" cy="37339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 dirty="0"/>
              <a:t>Information über und Durchführung der empfohlenen Impfungen zum rechten Zeitpunkt (Grundimmunisierung, Auffrischung) ist </a:t>
            </a:r>
            <a:r>
              <a:rPr lang="de-DE" altLang="de-DE" sz="2400" b="1" dirty="0"/>
              <a:t>ärztliche Verpflichtung</a:t>
            </a:r>
          </a:p>
          <a:p>
            <a:pPr>
              <a:lnSpc>
                <a:spcPct val="90000"/>
              </a:lnSpc>
            </a:pPr>
            <a:endParaRPr lang="de-DE" altLang="de-DE" b="1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Ärztlicher Kontakte müssen genutzt werden um auf fehlende Impfungen hinzuweisen und diese nachzuholen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Abraten von Impfungen ohne Kontraindikation bedeutet Verstoß gegen evidenzbasierte Medizin. 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943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CA5B1-F33B-50A9-DD0D-8A5E7C3B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129924"/>
          </a:xfrm>
        </p:spPr>
        <p:txBody>
          <a:bodyPr>
            <a:normAutofit fontScale="90000"/>
          </a:bodyPr>
          <a:lstStyle/>
          <a:p>
            <a:r>
              <a:rPr lang="de-AT" dirty="0"/>
              <a:t>Impfskepsis - Gründe nicht zu impfen</a:t>
            </a:r>
            <a:br>
              <a:rPr lang="de-AT" dirty="0"/>
            </a:br>
            <a:r>
              <a:rPr lang="de-AT" dirty="0"/>
              <a:t>von Impfkritikern verwendete Argumente</a:t>
            </a:r>
            <a:br>
              <a:rPr lang="de-AT" dirty="0"/>
            </a:br>
            <a:r>
              <a:rPr lang="de-DE" sz="1600" dirty="0"/>
              <a:t>C. Meyer · S. Reiter · Robert Koch-Institut, Berlin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426C4-EAB2-3732-77CA-B1C621ACE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65502"/>
            <a:ext cx="8229600" cy="323602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Impfungen sind überflüssig </a:t>
            </a:r>
          </a:p>
          <a:p>
            <a:r>
              <a:rPr lang="de-DE" sz="2000" dirty="0"/>
              <a:t>Der epidemische Verlauf von Infektionskrankheiten ist selbst begrenzend. </a:t>
            </a:r>
          </a:p>
          <a:p>
            <a:r>
              <a:rPr lang="de-DE" sz="2000" dirty="0"/>
              <a:t>Allein die Verbesserung der Hygiene und des Lebensstandards haben zum Rückgang der Infektionskrankheiten geführt. </a:t>
            </a:r>
          </a:p>
          <a:p>
            <a:r>
              <a:rPr lang="de-DE" sz="2000" dirty="0"/>
              <a:t>Der Nachweis über die Existenz von Viren fehlt. </a:t>
            </a:r>
          </a:p>
          <a:p>
            <a:r>
              <a:rPr lang="de-DE" sz="2000" dirty="0"/>
              <a:t>Die Erreger lösen keine Erkrankung aus. </a:t>
            </a:r>
          </a:p>
          <a:p>
            <a:r>
              <a:rPr lang="de-DE" sz="2000" dirty="0"/>
              <a:t>Impfungen sind wirkungslos, da Geimpfte erkranken. </a:t>
            </a:r>
          </a:p>
        </p:txBody>
      </p:sp>
    </p:spTree>
    <p:extLst>
      <p:ext uri="{BB962C8B-B14F-4D97-AF65-F5344CB8AC3E}">
        <p14:creationId xmlns:p14="http://schemas.microsoft.com/office/powerpoint/2010/main" val="2146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CA5B1-F33B-50A9-DD0D-8A5E7C3B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Impfskepsis - Gründe nicht zu impfen</a:t>
            </a:r>
            <a:br>
              <a:rPr lang="de-AT" dirty="0"/>
            </a:br>
            <a:r>
              <a:rPr lang="de-AT" dirty="0"/>
              <a:t>von Impfkritikern verwendete Argumente</a:t>
            </a:r>
            <a:br>
              <a:rPr lang="de-AT" dirty="0"/>
            </a:br>
            <a:r>
              <a:rPr lang="de-DE" sz="1600" dirty="0"/>
              <a:t>C. Meyer · S. Reiter · Robert Koch-Institut, Berlin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426C4-EAB2-3732-77CA-B1C621ACE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376693"/>
            <a:ext cx="8229600" cy="4269435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Impfungen sind schädlich </a:t>
            </a:r>
          </a:p>
          <a:p>
            <a:r>
              <a:rPr lang="de-DE" sz="2000" dirty="0"/>
              <a:t>Sie überfordern, stressen, schwächen das Immunsystem.</a:t>
            </a:r>
          </a:p>
          <a:p>
            <a:r>
              <a:rPr lang="de-DE" sz="2000" dirty="0"/>
              <a:t>Sie sind für das Auftreten oder die Zunahme anderer, auch chronischer Erkrankungen verantwortlich (u. a. AIDS, Autismus, Diabetes, Krebs, multiple Sklerose, plötzlicher Kindstod usw.). </a:t>
            </a:r>
          </a:p>
          <a:p>
            <a:r>
              <a:rPr lang="de-DE" sz="2000" dirty="0"/>
              <a:t>Geimpfte erkranken oder sterben häufiger als nicht Geimpfte.</a:t>
            </a:r>
          </a:p>
          <a:p>
            <a:r>
              <a:rPr lang="de-DE" sz="2000" dirty="0"/>
              <a:t>Sie nehmen dem Organismus die Chance zur natürlichen Auseinandersetzung mit der Erkrankung.</a:t>
            </a:r>
          </a:p>
          <a:p>
            <a:r>
              <a:rPr lang="de-DE" sz="2000" dirty="0"/>
              <a:t>Die natürliche Auseinandersetzung fördert die persönliche Entwicklung.</a:t>
            </a:r>
          </a:p>
          <a:p>
            <a:r>
              <a:rPr lang="de-DE" sz="2000" dirty="0"/>
              <a:t>Die Immunität nach Impfung ist geringer als nach Erkrankung.</a:t>
            </a:r>
          </a:p>
        </p:txBody>
      </p:sp>
    </p:spTree>
    <p:extLst>
      <p:ext uri="{BB962C8B-B14F-4D97-AF65-F5344CB8AC3E}">
        <p14:creationId xmlns:p14="http://schemas.microsoft.com/office/powerpoint/2010/main" val="390043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CA5B1-F33B-50A9-DD0D-8A5E7C3B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Impfskepsis - Gründe nicht zu impfen</a:t>
            </a:r>
            <a:br>
              <a:rPr lang="de-AT" dirty="0"/>
            </a:br>
            <a:r>
              <a:rPr lang="de-AT" dirty="0"/>
              <a:t>von Impfkritikern verwendete Argumente</a:t>
            </a:r>
            <a:br>
              <a:rPr lang="de-AT" dirty="0"/>
            </a:br>
            <a:r>
              <a:rPr lang="de-DE" sz="1600" dirty="0"/>
              <a:t>C. Meyer · S. Reiter · Robert Koch-Institut, Berlin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426C4-EAB2-3732-77CA-B1C621ACE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209424"/>
            <a:ext cx="8229600" cy="418170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Impfungen sind schädlich </a:t>
            </a:r>
          </a:p>
          <a:p>
            <a:r>
              <a:rPr lang="de-DE" sz="2000" dirty="0"/>
              <a:t>Reaktivierung verschiedenster Erkrankungen durch Lebendimpfungen sind möglich.</a:t>
            </a:r>
          </a:p>
          <a:p>
            <a:r>
              <a:rPr lang="de-DE" sz="2000" dirty="0"/>
              <a:t>Bei der Impfstoffherstellung kommt es zu Verunreinigungen, die für Erkrankungen wie BSE und AIDS verantwortlich sind.</a:t>
            </a:r>
          </a:p>
          <a:p>
            <a:r>
              <a:rPr lang="de-DE" sz="2000" dirty="0"/>
              <a:t>Impfungen stören die „gesunde Einheit des Individuums“.</a:t>
            </a:r>
          </a:p>
          <a:p>
            <a:r>
              <a:rPr lang="de-DE" sz="2000" dirty="0"/>
              <a:t>Virale Impfstoffe verändern das Erbgut.</a:t>
            </a:r>
          </a:p>
          <a:p>
            <a:r>
              <a:rPr lang="de-DE" sz="2000" dirty="0"/>
              <a:t>Der Gesamtnutzen von Impfungen ist nicht erwiesen. Impfungen verringern nicht die Gesamtlast an Gesundheitsschädigungen.</a:t>
            </a:r>
          </a:p>
          <a:p>
            <a:r>
              <a:rPr lang="de-DE" sz="2000" dirty="0"/>
              <a:t>Die Verhältnismäßigkeit von Nutzen und Schaden ist nicht bewiesen.</a:t>
            </a:r>
          </a:p>
          <a:p>
            <a:r>
              <a:rPr lang="de-DE" sz="2000" dirty="0"/>
              <a:t>Die in Impfungen enthaltenen Konservierungsmittel schädigen den Organismus. 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8064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CA5B1-F33B-50A9-DD0D-8A5E7C3B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Impfskepsis - Gründe nicht zu impfen</a:t>
            </a:r>
            <a:br>
              <a:rPr lang="de-AT" dirty="0"/>
            </a:br>
            <a:r>
              <a:rPr lang="de-AT" dirty="0"/>
              <a:t>von Impfkritikern verwendete Argumente</a:t>
            </a:r>
            <a:br>
              <a:rPr lang="de-AT" dirty="0"/>
            </a:br>
            <a:r>
              <a:rPr lang="de-DE" sz="1600" dirty="0"/>
              <a:t>C. Meyer · S. Reiter · Robert Koch-Institut, Berlin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426C4-EAB2-3732-77CA-B1C621ACE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98595"/>
            <a:ext cx="8229600" cy="2797564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Impfungen dienen anderen Interessen </a:t>
            </a:r>
          </a:p>
          <a:p>
            <a:r>
              <a:rPr lang="de-DE" sz="2000" dirty="0"/>
              <a:t>Sie sind ausschließlich vom Interesse der Pharmaindustrie gesteuert.</a:t>
            </a:r>
          </a:p>
          <a:p>
            <a:r>
              <a:rPr lang="de-DE" sz="2000" dirty="0"/>
              <a:t>Sie werden gegen Andersdenkende eingesetzt.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2956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F680A3-7D2D-E212-06BE-864B85A42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0139" y="5957216"/>
            <a:ext cx="7423720" cy="471772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Chen RT (1999) Vaccine risks: real </a:t>
            </a:r>
            <a:r>
              <a:rPr lang="en-US" sz="1400" dirty="0" err="1"/>
              <a:t>percieved</a:t>
            </a:r>
            <a:r>
              <a:rPr lang="en-US" sz="1400" dirty="0"/>
              <a:t> and unknown. Vaccine 17:41–46</a:t>
            </a:r>
            <a:endParaRPr lang="de-AT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9A7B1F-FACE-6C1B-9C2D-00CC61167F1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4" y="1295364"/>
            <a:ext cx="7119392" cy="45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92B9A-7E4D-43AC-67B7-20462DA7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585671"/>
          </a:xfrm>
        </p:spPr>
        <p:txBody>
          <a:bodyPr/>
          <a:lstStyle/>
          <a:p>
            <a:r>
              <a:rPr lang="de-DE" dirty="0"/>
              <a:t>Zu viele Impfungen?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4132CA-C97A-D64B-0154-CFCCF1BE9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037774"/>
            <a:ext cx="8229600" cy="4276399"/>
          </a:xfrm>
        </p:spPr>
        <p:txBody>
          <a:bodyPr/>
          <a:lstStyle/>
          <a:p>
            <a:r>
              <a:rPr lang="de-DE" sz="2000" dirty="0"/>
              <a:t>Nach Geburt Säugling einer Vielzahl von Antigenen ausgesetzt (Mikrobiom ca. 39 Billionen Bakterien)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 err="1"/>
              <a:t>Tonegawa</a:t>
            </a:r>
            <a:r>
              <a:rPr lang="de-DE" sz="2000" dirty="0"/>
              <a:t> </a:t>
            </a:r>
            <a:r>
              <a:rPr lang="de-DE" sz="2000" dirty="0" err="1"/>
              <a:t>Susuma</a:t>
            </a:r>
            <a:r>
              <a:rPr lang="de-DE" sz="2000" dirty="0"/>
              <a:t> (1987 Nobelpreis für Medizin): Mensch in der Lage, 10 Milliarden verschiedene Antikörper zu produzieren - theoretisch könnten Antikörper gegen 10.000  gleichzeitig verabreichte Impfungen produziert werden</a:t>
            </a:r>
          </a:p>
          <a:p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dirty="0"/>
              <a:t>Pertussis-Ganzkeim-Impfstoffe 1960: 3000 Antigene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   6-fach-Impfstoff heute: 15 Antigene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/>
          </a:p>
          <a:p>
            <a:r>
              <a:rPr lang="de-DE" sz="2000" dirty="0"/>
              <a:t>Impfungen trennen: mehr Stiche, mehr Konservierungsstoffe </a:t>
            </a:r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25267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91144-44ED-089C-1ECB-DD35536E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Impfen und Autismus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1755-98F3-8326-4974-6CD2C6B68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18733"/>
            <a:ext cx="8229600" cy="3964568"/>
          </a:xfrm>
        </p:spPr>
        <p:txBody>
          <a:bodyPr/>
          <a:lstStyle/>
          <a:p>
            <a:r>
              <a:rPr lang="de-DE" sz="2400" dirty="0"/>
              <a:t>Andrew Wakefield - britischer Arzt</a:t>
            </a:r>
          </a:p>
          <a:p>
            <a:r>
              <a:rPr lang="de-DE" sz="2400" dirty="0"/>
              <a:t>1998 Studie publiziert - Zusammenhang zwischen MMR-Impfung und Autismus </a:t>
            </a:r>
          </a:p>
          <a:p>
            <a:r>
              <a:rPr lang="de-DE" sz="2400" dirty="0"/>
              <a:t>Manipulationen, Fälschungen, geringe Fallzahl (12 Kinder)</a:t>
            </a:r>
          </a:p>
          <a:p>
            <a:r>
              <a:rPr lang="de-DE" sz="2400" dirty="0"/>
              <a:t>2010 vom Lancet zurückgezogen</a:t>
            </a:r>
            <a:endParaRPr lang="de-AT" sz="2400" dirty="0"/>
          </a:p>
          <a:p>
            <a:r>
              <a:rPr lang="de-DE" sz="2400" dirty="0"/>
              <a:t>Ä</a:t>
            </a:r>
            <a:r>
              <a:rPr lang="de-AT" sz="2400" dirty="0" err="1"/>
              <a:t>rztliche</a:t>
            </a:r>
            <a:r>
              <a:rPr lang="de-AT" sz="2400" dirty="0"/>
              <a:t> Zulassung in GB entzogen</a:t>
            </a:r>
          </a:p>
          <a:p>
            <a:r>
              <a:rPr lang="de-DE" sz="2400" dirty="0"/>
              <a:t>R</a:t>
            </a:r>
            <a:r>
              <a:rPr lang="de-AT" sz="2400" dirty="0" err="1"/>
              <a:t>ückgang</a:t>
            </a:r>
            <a:r>
              <a:rPr lang="de-AT" sz="2400" dirty="0"/>
              <a:t> der Durchimpfungsrate z.B. in Großbritannien von 92% (1995–96) auf 80% (2004). </a:t>
            </a:r>
          </a:p>
          <a:p>
            <a:r>
              <a:rPr lang="de-AT" sz="2400" dirty="0"/>
              <a:t>Film </a:t>
            </a:r>
            <a:r>
              <a:rPr lang="de-AT" sz="2400" dirty="0" err="1"/>
              <a:t>Vaxxed</a:t>
            </a:r>
            <a:r>
              <a:rPr lang="de-AT" sz="2400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760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22C4E-69F8-21EB-EADD-65D30860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Impfen und Autismus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3F78E9-6923-2669-5AAA-D972CD69B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78839"/>
            <a:ext cx="8229600" cy="4577717"/>
          </a:xfrm>
        </p:spPr>
        <p:txBody>
          <a:bodyPr/>
          <a:lstStyle/>
          <a:p>
            <a:r>
              <a:rPr lang="de-DE" sz="2000" dirty="0"/>
              <a:t>Reihe</a:t>
            </a:r>
            <a:r>
              <a:rPr lang="de-AT" sz="2000" dirty="0"/>
              <a:t> von qualitativ hochwertigen Studien, die Zusammenhang zwischen MMR-Impfung und Autismus widerlegten</a:t>
            </a:r>
            <a:endParaRPr lang="de-DE" sz="2000" dirty="0"/>
          </a:p>
          <a:p>
            <a:pPr marL="0" indent="0">
              <a:buNone/>
            </a:pPr>
            <a:endParaRPr lang="de-AT" sz="2000" dirty="0"/>
          </a:p>
          <a:p>
            <a:r>
              <a:rPr lang="de-AT" sz="2000" dirty="0"/>
              <a:t>Auswertung aller publizierten Studien - keine Assoziation zwischen MMR-Impfung und Autismus </a:t>
            </a:r>
          </a:p>
          <a:p>
            <a:pPr lvl="1" indent="0">
              <a:buNone/>
            </a:pPr>
            <a:r>
              <a:rPr lang="de-AT" sz="2000" dirty="0"/>
              <a:t>- 10 Studien mit mehr als 1 Million eingeschlossenen Kindern</a:t>
            </a:r>
          </a:p>
          <a:p>
            <a:pPr lvl="1" indent="0">
              <a:buNone/>
            </a:pPr>
            <a:r>
              <a:rPr lang="de-AT" sz="2000" dirty="0"/>
              <a:t>- Autismus-Fälle in gleicher Anzahl bei MMR-geimpften und nicht MMR-geimpften Kindern</a:t>
            </a:r>
          </a:p>
          <a:p>
            <a:pPr marL="457200" lvl="1" indent="0">
              <a:buNone/>
            </a:pPr>
            <a:endParaRPr lang="de-AT" sz="2000" dirty="0"/>
          </a:p>
          <a:p>
            <a:r>
              <a:rPr lang="de-AT" sz="2000" dirty="0"/>
              <a:t>Manifestation des frühkindlichen Autismus i.d.R. zwischen 1. und 2. Lebensjahr (zeitlich somit nach MMR-Impfung)</a:t>
            </a:r>
          </a:p>
          <a:p>
            <a:pPr marL="457200" lvl="1" indent="0">
              <a:buNone/>
            </a:pPr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34539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F9981-BA85-58B1-BE8D-998BEFEA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4515"/>
            <a:ext cx="8229600" cy="1129924"/>
          </a:xfrm>
        </p:spPr>
        <p:txBody>
          <a:bodyPr/>
          <a:lstStyle/>
          <a:p>
            <a:pPr algn="ctr"/>
            <a:r>
              <a:rPr lang="de-AT" dirty="0"/>
              <a:t>Ausgewählte Impfungen</a:t>
            </a:r>
          </a:p>
        </p:txBody>
      </p:sp>
    </p:spTree>
    <p:extLst>
      <p:ext uri="{BB962C8B-B14F-4D97-AF65-F5344CB8AC3E}">
        <p14:creationId xmlns:p14="http://schemas.microsoft.com/office/powerpoint/2010/main" val="35703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140" y="665728"/>
            <a:ext cx="7589520" cy="924064"/>
          </a:xfrm>
        </p:spPr>
        <p:txBody>
          <a:bodyPr>
            <a:normAutofit/>
          </a:bodyPr>
          <a:lstStyle/>
          <a:p>
            <a:r>
              <a:rPr lang="de-AT" dirty="0"/>
              <a:t>Geschichte der Impfungen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483111"/>
            <a:ext cx="7391400" cy="5185317"/>
          </a:xfrm>
        </p:spPr>
        <p:txBody>
          <a:bodyPr/>
          <a:lstStyle/>
          <a:p>
            <a:r>
              <a:rPr lang="de-AT" b="1" dirty="0"/>
              <a:t>16. </a:t>
            </a:r>
            <a:r>
              <a:rPr lang="de-AT" b="1" dirty="0" err="1"/>
              <a:t>Jhdt</a:t>
            </a:r>
            <a:r>
              <a:rPr lang="de-AT" b="1" dirty="0"/>
              <a:t> </a:t>
            </a:r>
            <a:r>
              <a:rPr lang="de-AT" dirty="0"/>
              <a:t>China Inokulation mit getrocknetem zerriebenem Schorf von Pocken-Inhalt</a:t>
            </a:r>
            <a:br>
              <a:rPr lang="de-AT" dirty="0"/>
            </a:br>
            <a:endParaRPr lang="de-AT" dirty="0"/>
          </a:p>
          <a:p>
            <a:r>
              <a:rPr lang="de-DE" b="1" i="0" dirty="0">
                <a:effectLst/>
                <a:latin typeface="Maven Pro"/>
              </a:rPr>
              <a:t>1796</a:t>
            </a:r>
            <a:r>
              <a:rPr lang="de-DE" b="0" i="0" dirty="0">
                <a:effectLst/>
                <a:latin typeface="Maven Pro"/>
              </a:rPr>
              <a:t> Edward Jenner führte Impfversuch durch (Kuhpocken auf Oberarm übertragen) </a:t>
            </a:r>
          </a:p>
          <a:p>
            <a:pPr lvl="1" indent="0">
              <a:buNone/>
            </a:pPr>
            <a:r>
              <a:rPr lang="de-DE" dirty="0">
                <a:latin typeface="Maven Pro"/>
              </a:rPr>
              <a:t>Namensgebend für </a:t>
            </a:r>
            <a:r>
              <a:rPr lang="de-DE" dirty="0" err="1">
                <a:latin typeface="Maven Pro"/>
              </a:rPr>
              <a:t>Vaccination</a:t>
            </a:r>
            <a:r>
              <a:rPr lang="de-DE" dirty="0">
                <a:latin typeface="Maven Pro"/>
              </a:rPr>
              <a:t> (lat. </a:t>
            </a:r>
            <a:r>
              <a:rPr lang="de-DE" dirty="0" err="1">
                <a:latin typeface="Maven Pro"/>
              </a:rPr>
              <a:t>Vacca</a:t>
            </a:r>
            <a:r>
              <a:rPr lang="de-DE" dirty="0">
                <a:latin typeface="Maven Pro"/>
              </a:rPr>
              <a:t> = Kuh)</a:t>
            </a:r>
          </a:p>
          <a:p>
            <a:pPr lvl="1" indent="0">
              <a:buNone/>
            </a:pPr>
            <a:endParaRPr lang="de-AT" dirty="0"/>
          </a:p>
          <a:p>
            <a:r>
              <a:rPr lang="de-DE" b="1" dirty="0"/>
              <a:t>1</a:t>
            </a:r>
            <a:r>
              <a:rPr lang="de-AT" b="1" dirty="0"/>
              <a:t>980 </a:t>
            </a:r>
            <a:r>
              <a:rPr lang="de-DE" dirty="0"/>
              <a:t>Welt von der WHO für pockenfrei erklärt. Der weltweit letzte Fall wurde im Jahr 1977 in (Somalia) dokumentiert.</a:t>
            </a:r>
            <a:br>
              <a:rPr lang="de-DE" dirty="0"/>
            </a:br>
            <a:endParaRPr lang="de-DE" dirty="0"/>
          </a:p>
          <a:p>
            <a:r>
              <a:rPr lang="de-DE" dirty="0"/>
              <a:t>Weitere Ziele wären bspw. Poli oder Masern auszurotten</a:t>
            </a:r>
            <a:endParaRPr lang="de-AT" dirty="0"/>
          </a:p>
          <a:p>
            <a:endParaRPr lang="de-AT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de-A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3D29277-D327-705F-61A1-95435DC48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37"/>
          <a:stretch/>
        </p:blipFill>
        <p:spPr>
          <a:xfrm rot="21109604">
            <a:off x="156771" y="436545"/>
            <a:ext cx="6286500" cy="20325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674642-A011-913D-E210-BA880EDF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9462">
            <a:off x="-715756" y="3455540"/>
            <a:ext cx="9144000" cy="29115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F499C9-0D71-2891-DF32-B316D3DB2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07324">
            <a:off x="1336171" y="1331417"/>
            <a:ext cx="9144000" cy="31483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7DA748B-C622-81F3-5178-096A06E9E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2474">
            <a:off x="3689997" y="1775781"/>
            <a:ext cx="7131373" cy="2259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12B5D8-AD7F-14AC-F305-2C7512460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1503">
            <a:off x="1150516" y="5021919"/>
            <a:ext cx="80581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0F3FC-DF76-56C4-F7DB-A60AA9D0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Masern - Infektion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02577A-1C25-E9EA-B946-DC497D0B8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23444"/>
            <a:ext cx="8229600" cy="4388146"/>
          </a:xfrm>
        </p:spPr>
        <p:txBody>
          <a:bodyPr/>
          <a:lstStyle/>
          <a:p>
            <a:r>
              <a:rPr lang="de-AT" sz="2400" dirty="0"/>
              <a:t>Tröpfcheninfektion</a:t>
            </a:r>
          </a:p>
          <a:p>
            <a:r>
              <a:rPr lang="de-AT" sz="2400" dirty="0"/>
              <a:t>Hochinfektiös mit hoher Komplikationsrate (20%)</a:t>
            </a:r>
          </a:p>
          <a:p>
            <a:r>
              <a:rPr lang="de-AT" dirty="0"/>
              <a:t>Fieber, Rhinitis, Konjunktivitis, Laryngitis, Exanthem</a:t>
            </a:r>
            <a:endParaRPr lang="de-AT" sz="2400" dirty="0"/>
          </a:p>
          <a:p>
            <a:r>
              <a:rPr lang="de-AT" sz="2400" dirty="0"/>
              <a:t>Häufigkeit einer Masernenzephalitis beträgt etwa 1-2 pro 1.000 gemeldeter Maserninfektionen</a:t>
            </a:r>
          </a:p>
          <a:p>
            <a:r>
              <a:rPr lang="de-DE" sz="2400" dirty="0"/>
              <a:t>anhaltende Immunsuppression – Depletion von T- und B-Gedächtniszellen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Risiko für andere Infektionskrankheiten</a:t>
            </a:r>
          </a:p>
          <a:p>
            <a:r>
              <a:rPr lang="de-DE" dirty="0"/>
              <a:t>SSPE – Spätkomplikation, v.a. kleine Kinder, immer tödlich</a:t>
            </a:r>
            <a:br>
              <a:rPr lang="de-DE" sz="2400" dirty="0"/>
            </a:br>
            <a:endParaRPr lang="de-DE" sz="2400" dirty="0"/>
          </a:p>
          <a:p>
            <a:r>
              <a:rPr lang="de-AT" sz="2400" dirty="0"/>
              <a:t>Keine </a:t>
            </a:r>
            <a:r>
              <a:rPr lang="de-AT" dirty="0"/>
              <a:t>antivirale Therapie</a:t>
            </a:r>
          </a:p>
          <a:p>
            <a:r>
              <a:rPr lang="de-AT" dirty="0"/>
              <a:t>P</a:t>
            </a:r>
            <a:r>
              <a:rPr lang="de-AT" sz="2400" dirty="0"/>
              <a:t>ostexpositions</a:t>
            </a:r>
            <a:r>
              <a:rPr lang="de-AT" dirty="0"/>
              <a:t>p</a:t>
            </a:r>
            <a:r>
              <a:rPr lang="de-AT" sz="2400" dirty="0"/>
              <a:t>rophylaxe: MMR-Impfdosis </a:t>
            </a:r>
            <a:r>
              <a:rPr lang="de-AT" dirty="0"/>
              <a:t>72h Kontakt</a:t>
            </a:r>
            <a:endParaRPr lang="de-AT" sz="24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379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B47DEA-BCD8-B0B2-596A-275D7120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8856"/>
          <a:stretch/>
        </p:blipFill>
        <p:spPr>
          <a:xfrm>
            <a:off x="743112" y="1148576"/>
            <a:ext cx="7657776" cy="4931569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2C34726A-154A-61E9-A38F-266ABD04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244683"/>
            <a:ext cx="6400800" cy="400734"/>
          </a:xfrm>
        </p:spPr>
        <p:txBody>
          <a:bodyPr>
            <a:normAutofit/>
          </a:bodyPr>
          <a:lstStyle/>
          <a:p>
            <a:pPr algn="ctr"/>
            <a:r>
              <a:rPr lang="de-DE" sz="1200" b="0" dirty="0"/>
              <a:t>Quast U, Stück B (2002) Ärztemerkblatt </a:t>
            </a:r>
            <a:r>
              <a:rPr lang="de-DE" sz="1200" b="0" dirty="0" err="1"/>
              <a:t>MaserMumps</a:t>
            </a:r>
            <a:r>
              <a:rPr lang="de-DE" sz="1200" b="0" dirty="0"/>
              <a:t>-Röteln. Deutsches Grünes Kreuz, Marburg</a:t>
            </a:r>
            <a:endParaRPr lang="de-AT" sz="1200" b="0" dirty="0"/>
          </a:p>
        </p:txBody>
      </p:sp>
    </p:spTree>
    <p:extLst>
      <p:ext uri="{BB962C8B-B14F-4D97-AF65-F5344CB8AC3E}">
        <p14:creationId xmlns:p14="http://schemas.microsoft.com/office/powerpoint/2010/main" val="352102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82B88-84BE-EC4C-EFC9-60FF3D0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022"/>
            <a:ext cx="8229600" cy="827359"/>
          </a:xfrm>
        </p:spPr>
        <p:txBody>
          <a:bodyPr/>
          <a:lstStyle/>
          <a:p>
            <a:r>
              <a:rPr lang="de-DE" dirty="0"/>
              <a:t>Masern - Impfung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519A77-3C43-EAA1-13CA-3BBCA6034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522000"/>
            <a:ext cx="8229600" cy="4878799"/>
          </a:xfrm>
        </p:spPr>
        <p:txBody>
          <a:bodyPr/>
          <a:lstStyle/>
          <a:p>
            <a:r>
              <a:rPr lang="de-AT" sz="2400" dirty="0"/>
              <a:t>Lebendimpfung</a:t>
            </a:r>
          </a:p>
          <a:p>
            <a:endParaRPr lang="de-AT" dirty="0"/>
          </a:p>
          <a:p>
            <a:r>
              <a:rPr lang="de-AT" sz="2400" dirty="0"/>
              <a:t>Im kostenfreien Impfprogramm enthalten</a:t>
            </a:r>
          </a:p>
          <a:p>
            <a:endParaRPr lang="de-AT" sz="2400" dirty="0"/>
          </a:p>
          <a:p>
            <a:r>
              <a:rPr lang="de-AT" sz="2400" dirty="0"/>
              <a:t>Kombinationsimpfstoff MMR seit 1963</a:t>
            </a:r>
          </a:p>
          <a:p>
            <a:endParaRPr lang="de-AT" dirty="0"/>
          </a:p>
          <a:p>
            <a:r>
              <a:rPr lang="de-AT" sz="2400" dirty="0"/>
              <a:t>ab dem vollendeten </a:t>
            </a:r>
            <a:r>
              <a:rPr lang="de-AT" sz="2400" b="1" dirty="0"/>
              <a:t>9. Lebensmonat </a:t>
            </a:r>
            <a:r>
              <a:rPr lang="de-AT" sz="2400" dirty="0"/>
              <a:t>(2 Impfungen im Abstand von 4 Wochen)</a:t>
            </a:r>
          </a:p>
          <a:p>
            <a:endParaRPr lang="de-AT" dirty="0"/>
          </a:p>
          <a:p>
            <a:r>
              <a:rPr lang="de-AT" sz="2400" dirty="0"/>
              <a:t>Bis 7 Tage nach Applikation Abgeschlagenheit, erhöhte Temperatur, selten Fieber, bis 5 % entwickeln Impfmasern (nicht ansteckend!)</a:t>
            </a:r>
          </a:p>
          <a:p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535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91602-45C7-A2C2-D45B-BBC0E4F5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Pertussis - Erkrankung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76242-F148-10B8-86A9-4D7188C9B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Tröpfcheninfektion, hoch ansteckend</a:t>
            </a:r>
          </a:p>
          <a:p>
            <a:endParaRPr lang="de-DE" dirty="0"/>
          </a:p>
          <a:p>
            <a:r>
              <a:rPr lang="de-DE" dirty="0"/>
              <a:t>Inkubationszeit 3-12 Tage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Hustenanfälle oft monatelang</a:t>
            </a:r>
          </a:p>
          <a:p>
            <a:endParaRPr lang="de-DE" dirty="0"/>
          </a:p>
          <a:p>
            <a:r>
              <a:rPr lang="de-DE" dirty="0"/>
              <a:t>Komplikationen: Apnoe, bakt. Pneumonie, ARDS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4331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94284-A03D-8D2B-BD7E-510D49E1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Pertussis - Impfung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A0CE21-36EE-72BA-0EF9-606390528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89630"/>
            <a:ext cx="8229600" cy="4410448"/>
          </a:xfrm>
        </p:spPr>
        <p:txBody>
          <a:bodyPr/>
          <a:lstStyle/>
          <a:p>
            <a:pPr>
              <a:defRPr/>
            </a:pPr>
            <a:r>
              <a:rPr lang="de-DE" altLang="de-DE" sz="2400" dirty="0"/>
              <a:t>im Rahmen der 6-fach Impfung - </a:t>
            </a:r>
            <a:r>
              <a:rPr lang="de-DE" altLang="de-DE" sz="2400" dirty="0" err="1"/>
              <a:t>Hexyon</a:t>
            </a:r>
            <a:r>
              <a:rPr lang="de-DE" altLang="de-DE" sz="2400" dirty="0"/>
              <a:t>/</a:t>
            </a:r>
            <a:r>
              <a:rPr lang="de-DE" altLang="de-DE" sz="2400" dirty="0" err="1"/>
              <a:t>InfanrixHexa</a:t>
            </a:r>
            <a:endParaRPr lang="de-DE" altLang="de-DE" sz="2400" dirty="0"/>
          </a:p>
          <a:p>
            <a:pPr>
              <a:defRPr/>
            </a:pPr>
            <a:endParaRPr lang="de-DE" altLang="de-DE" sz="2400" b="1" dirty="0"/>
          </a:p>
          <a:p>
            <a:pPr>
              <a:defRPr/>
            </a:pPr>
            <a:r>
              <a:rPr lang="de-DE" altLang="de-DE" sz="2400" dirty="0" err="1"/>
              <a:t>Azellulärer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Pertussisimpfstoff</a:t>
            </a:r>
            <a:r>
              <a:rPr lang="de-DE" altLang="de-DE" sz="2400" dirty="0"/>
              <a:t>  (seit Mitte 1990er)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Früher verwendete Ganzkeim-</a:t>
            </a:r>
            <a:r>
              <a:rPr lang="de-DE" altLang="de-DE" sz="2400" dirty="0" err="1"/>
              <a:t>Pertussisimpfstoffe</a:t>
            </a:r>
            <a:r>
              <a:rPr lang="de-DE" altLang="de-DE" sz="2400" dirty="0"/>
              <a:t> (mehr NW)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Wirksamkeit für typischen Keuchhusten: 80-90%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Schutzdauer beginnt nach </a:t>
            </a:r>
            <a:r>
              <a:rPr lang="de-DE" altLang="de-DE" sz="2400" b="1" dirty="0"/>
              <a:t>3-5 Jahren </a:t>
            </a:r>
            <a:r>
              <a:rPr lang="de-DE" altLang="de-DE" sz="2400" dirty="0"/>
              <a:t>abzunehmen </a:t>
            </a:r>
            <a:br>
              <a:rPr lang="de-DE" altLang="de-DE" sz="2400" dirty="0"/>
            </a:br>
            <a:r>
              <a:rPr lang="de-DE" altLang="de-DE" sz="2400" dirty="0">
                <a:sym typeface="Wingdings" panose="05000000000000000000" pitchFamily="2" charset="2"/>
              </a:rPr>
              <a:t> </a:t>
            </a:r>
            <a:r>
              <a:rPr lang="de-DE" altLang="de-DE" dirty="0"/>
              <a:t>Auffrischung alle 10 Jahre (Kombinationsimpfstoff </a:t>
            </a:r>
            <a:r>
              <a:rPr lang="de-DE" altLang="de-DE" dirty="0" err="1"/>
              <a:t>Boostrix</a:t>
            </a:r>
            <a:r>
              <a:rPr lang="de-DE" altLang="de-DE" dirty="0"/>
              <a:t>/</a:t>
            </a:r>
            <a:r>
              <a:rPr lang="de-DE" altLang="de-DE" dirty="0" err="1"/>
              <a:t>Repavax</a:t>
            </a:r>
            <a:r>
              <a:rPr lang="de-DE" altLang="de-DE" dirty="0"/>
              <a:t>)</a:t>
            </a:r>
            <a:endParaRPr lang="de-AT" altLang="de-DE" sz="2400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863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C8303-DA05-8D5B-E939-5134AAD2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Pertussis 	– Schwangerschaft, Neugeborenes</a:t>
            </a:r>
            <a:br>
              <a:rPr lang="de-DE" dirty="0"/>
            </a:br>
            <a:r>
              <a:rPr lang="de-DE" dirty="0"/>
              <a:t>				– Therapie / Prophylaxe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58DC62-6C9B-4CBA-E80D-C7A6D9875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31687"/>
            <a:ext cx="8229600" cy="3557239"/>
          </a:xfrm>
        </p:spPr>
        <p:txBody>
          <a:bodyPr/>
          <a:lstStyle/>
          <a:p>
            <a:pPr>
              <a:defRPr/>
            </a:pPr>
            <a:r>
              <a:rPr lang="de-DE" altLang="de-DE" sz="2400" dirty="0"/>
              <a:t>Maternale Impfung im 3. Trimenon (27.-36. SSW)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AT" altLang="de-DE" dirty="0"/>
              <a:t>Aufrechter Impfschutz bei engen Kontaktpersonen (Geschwister, Väter, Großeltern,…)</a:t>
            </a:r>
          </a:p>
          <a:p>
            <a:pPr>
              <a:defRPr/>
            </a:pPr>
            <a:endParaRPr lang="de-AT" altLang="de-DE" dirty="0"/>
          </a:p>
          <a:p>
            <a:pPr>
              <a:defRPr/>
            </a:pPr>
            <a:r>
              <a:rPr lang="de-AT" altLang="de-DE" dirty="0"/>
              <a:t>Therapie/PEP: </a:t>
            </a:r>
            <a:r>
              <a:rPr lang="de-AT" altLang="de-DE" dirty="0" err="1"/>
              <a:t>Makrolid</a:t>
            </a:r>
            <a:r>
              <a:rPr lang="de-AT" altLang="de-DE" dirty="0"/>
              <a:t> (</a:t>
            </a:r>
            <a:r>
              <a:rPr lang="de-AT" altLang="de-DE" dirty="0" err="1"/>
              <a:t>Azythromycin</a:t>
            </a:r>
            <a:r>
              <a:rPr lang="de-AT" altLang="de-DE" dirty="0"/>
              <a:t>) f. 5-7 Tage</a:t>
            </a:r>
            <a:br>
              <a:rPr lang="de-AT" altLang="de-DE" dirty="0"/>
            </a:br>
            <a:r>
              <a:rPr lang="de-AT" altLang="de-DE" dirty="0"/>
              <a:t>nach engem Kontakt unabhängig vom Impfstatus</a:t>
            </a:r>
            <a:br>
              <a:rPr lang="de-AT" altLang="de-DE" dirty="0"/>
            </a:br>
            <a:endParaRPr lang="de-AT" altLang="de-DE" sz="2400" i="1" dirty="0"/>
          </a:p>
          <a:p>
            <a:pPr marL="0" indent="0">
              <a:buNone/>
              <a:defRPr/>
            </a:pPr>
            <a:r>
              <a:rPr lang="de-AT" altLang="de-DE" sz="2400" dirty="0"/>
              <a:t> </a:t>
            </a:r>
            <a:endParaRPr lang="de-DE" altLang="de-DE" sz="2400" dirty="0"/>
          </a:p>
          <a:p>
            <a:pPr>
              <a:defRPr/>
            </a:pPr>
            <a:endParaRPr lang="de-DE" altLang="de-DE" sz="2400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35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8B50A-6753-1D12-B178-78945249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HPV - Impfung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68AD79-85C0-186F-6891-E0DBF8E2B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029523"/>
            <a:ext cx="8229600" cy="4053778"/>
          </a:xfrm>
        </p:spPr>
        <p:txBody>
          <a:bodyPr/>
          <a:lstStyle/>
          <a:p>
            <a:r>
              <a:rPr lang="de-AT" dirty="0"/>
              <a:t>Seit 2007 in Ö als geschlechtsneutrale Impfung empfohlen</a:t>
            </a:r>
          </a:p>
          <a:p>
            <a:r>
              <a:rPr lang="de-AT" dirty="0"/>
              <a:t>Seit 2014 kostenlos</a:t>
            </a:r>
          </a:p>
          <a:p>
            <a:r>
              <a:rPr lang="de-AT" dirty="0"/>
              <a:t>Seit 2016  9 HPV-Typen (HPV9, Gardasil9)</a:t>
            </a:r>
          </a:p>
          <a:p>
            <a:r>
              <a:rPr lang="de-AT" b="1" dirty="0"/>
              <a:t>Seit 2023 bis vollendetes 21. </a:t>
            </a:r>
            <a:r>
              <a:rPr lang="de-AT" b="1" dirty="0" err="1"/>
              <a:t>Lj</a:t>
            </a:r>
            <a:r>
              <a:rPr lang="de-AT" b="1" dirty="0"/>
              <a:t> kostenfrei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Je früher desto besser</a:t>
            </a:r>
          </a:p>
          <a:p>
            <a:pPr marL="0" indent="0">
              <a:buNone/>
            </a:pPr>
            <a:r>
              <a:rPr lang="de-AT" dirty="0"/>
              <a:t>	9 – 12 Jahre vorgesehen</a:t>
            </a:r>
          </a:p>
          <a:p>
            <a:r>
              <a:rPr lang="de-AT" dirty="0"/>
              <a:t>2 Impfungen (0/6 Monate)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86FEDF-0B18-F324-C4B2-72E3220A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56412"/>
            <a:ext cx="4344402" cy="24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8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8B50A-6753-1D12-B178-78945249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HPV - Impfung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68AD79-85C0-186F-6891-E0DBF8E2B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029523"/>
            <a:ext cx="8229600" cy="4053778"/>
          </a:xfrm>
        </p:spPr>
        <p:txBody>
          <a:bodyPr/>
          <a:lstStyle/>
          <a:p>
            <a:r>
              <a:rPr lang="de-AT" dirty="0"/>
              <a:t>80% aller Männer und Frauen infizieren sich mit HPV</a:t>
            </a:r>
          </a:p>
          <a:p>
            <a:r>
              <a:rPr lang="de-AT" dirty="0"/>
              <a:t>200 Subtypen bekannt, 14 Typen </a:t>
            </a:r>
            <a:r>
              <a:rPr lang="de-AT" dirty="0" err="1"/>
              <a:t>onkogen</a:t>
            </a:r>
            <a:endParaRPr lang="de-AT" dirty="0"/>
          </a:p>
          <a:p>
            <a:r>
              <a:rPr lang="de-AT" dirty="0"/>
              <a:t>meist spontanes Abheilen, aber auch </a:t>
            </a:r>
            <a:r>
              <a:rPr lang="de-AT" dirty="0" err="1"/>
              <a:t>intraepitheliale</a:t>
            </a:r>
            <a:r>
              <a:rPr lang="de-AT" dirty="0"/>
              <a:t> </a:t>
            </a:r>
            <a:r>
              <a:rPr lang="de-AT" dirty="0" err="1"/>
              <a:t>Neplasien</a:t>
            </a:r>
            <a:r>
              <a:rPr lang="de-AT" dirty="0"/>
              <a:t> möglich</a:t>
            </a:r>
          </a:p>
          <a:p>
            <a:r>
              <a:rPr lang="de-AT" dirty="0"/>
              <a:t>HPV Typen 6 und 11 für &gt;90% aller </a:t>
            </a:r>
            <a:r>
              <a:rPr lang="de-AT" dirty="0" err="1"/>
              <a:t>Condylome</a:t>
            </a:r>
            <a:r>
              <a:rPr lang="de-AT" dirty="0"/>
              <a:t> verantwortlich</a:t>
            </a:r>
          </a:p>
          <a:p>
            <a:endParaRPr lang="de-AT" dirty="0"/>
          </a:p>
          <a:p>
            <a:r>
              <a:rPr lang="de-AT" dirty="0"/>
              <a:t>Deutliche Reduktion von Neoplasien – Konisationen – FG, Cervixkarzinome, </a:t>
            </a:r>
            <a:r>
              <a:rPr lang="de-AT" dirty="0" err="1"/>
              <a:t>Anogenitale</a:t>
            </a:r>
            <a:r>
              <a:rPr lang="de-AT" dirty="0"/>
              <a:t> Warzen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712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65BA8-1980-BF66-3CFB-22DBE40D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Varicellen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1C76E4-8C5C-BEA5-61A1-7189770C1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6109"/>
            <a:ext cx="6177776" cy="3989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Äußerst ansteckende Tröpfchen- und Schmierinfektion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Inkubationszeit 12-21 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Juckender Hautausschlag, typ. Exanthem (Papel, Vesikel, Krusten), Fieber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Komplikationen: bakt. Sekundärinfektionen, </a:t>
            </a:r>
            <a:r>
              <a:rPr lang="de-DE" dirty="0" err="1"/>
              <a:t>Cerebellitis</a:t>
            </a:r>
            <a:r>
              <a:rPr lang="de-DE" dirty="0"/>
              <a:t>, </a:t>
            </a:r>
            <a:r>
              <a:rPr lang="de-DE" dirty="0" err="1"/>
              <a:t>Enzephalitits</a:t>
            </a:r>
            <a:r>
              <a:rPr lang="de-DE" dirty="0"/>
              <a:t>, Meningitis, Hepatitis, Pneumonie etc.</a:t>
            </a:r>
          </a:p>
          <a:p>
            <a:endParaRPr lang="de-DE" dirty="0"/>
          </a:p>
          <a:p>
            <a:r>
              <a:rPr lang="de-DE" dirty="0"/>
              <a:t>Fetales </a:t>
            </a:r>
            <a:r>
              <a:rPr lang="de-DE" dirty="0" err="1"/>
              <a:t>Varizellensyndrom</a:t>
            </a:r>
            <a:r>
              <a:rPr lang="de-DE" dirty="0"/>
              <a:t>, neonatale Varizellen</a:t>
            </a:r>
            <a:br>
              <a:rPr lang="de-DE" dirty="0"/>
            </a:b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F4868D-A0E9-91AA-4D9B-0289394A9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27"/>
          <a:stretch/>
        </p:blipFill>
        <p:spPr>
          <a:xfrm>
            <a:off x="6010508" y="2042799"/>
            <a:ext cx="2910467" cy="32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3EE03D0-DA1A-F2D8-B7D9-1321B2EF4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EC9C83C4-FC1B-A896-9ABF-1E5806A67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97" y="6055112"/>
            <a:ext cx="8463775" cy="6579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de-AT" b="0" i="1" u="none" strike="noStrike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https://ewds.strath.ac.uk/journeysthroughhealthhistory/View/Image/tabid/6227/articleType/ArticleView/articleId/1898/Historical-vaccine-development-and-introduction-of-vaccines-in-the-UK.aspx</a:t>
            </a:r>
            <a:br>
              <a:rPr lang="de-AT" dirty="0"/>
            </a:b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83C963-E3F6-DB42-36E5-0A39888B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966"/>
            <a:ext cx="82296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2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7B30-5F95-99BC-0C3C-824A2CD9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Varizellen Impfung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62DE-7F2B-BAC4-58B3-2F2396B8F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01865"/>
            <a:ext cx="8229600" cy="4332389"/>
          </a:xfrm>
        </p:spPr>
        <p:txBody>
          <a:bodyPr/>
          <a:lstStyle/>
          <a:p>
            <a:r>
              <a:rPr lang="de-DE" dirty="0"/>
              <a:t>Lebendimpfung</a:t>
            </a:r>
          </a:p>
          <a:p>
            <a:endParaRPr lang="de-DE" dirty="0"/>
          </a:p>
          <a:p>
            <a:r>
              <a:rPr lang="de-DE" dirty="0"/>
              <a:t>Nicht im kostenfreien Impfprogramm, aber empfohlen</a:t>
            </a:r>
          </a:p>
          <a:p>
            <a:endParaRPr lang="de-DE" dirty="0"/>
          </a:p>
          <a:p>
            <a:r>
              <a:rPr lang="de-DE" dirty="0"/>
              <a:t>Zweimalige Impfung ab vollendetem 1. </a:t>
            </a:r>
            <a:r>
              <a:rPr lang="de-DE" dirty="0" err="1"/>
              <a:t>Lj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Kombinationsimpstoff</a:t>
            </a:r>
            <a:r>
              <a:rPr lang="de-DE" dirty="0"/>
              <a:t> MMR-V</a:t>
            </a:r>
          </a:p>
          <a:p>
            <a:endParaRPr lang="de-DE" dirty="0"/>
          </a:p>
          <a:p>
            <a:r>
              <a:rPr lang="de-DE" dirty="0"/>
              <a:t>Catch-Up Impfung für 9-17 Jährige</a:t>
            </a:r>
          </a:p>
        </p:txBody>
      </p:sp>
    </p:spTree>
    <p:extLst>
      <p:ext uri="{BB962C8B-B14F-4D97-AF65-F5344CB8AC3E}">
        <p14:creationId xmlns:p14="http://schemas.microsoft.com/office/powerpoint/2010/main" val="235159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04E07-37DB-6A19-B710-6D92AA86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601"/>
            <a:ext cx="8229600" cy="633797"/>
          </a:xfrm>
        </p:spPr>
        <p:txBody>
          <a:bodyPr/>
          <a:lstStyle/>
          <a:p>
            <a:r>
              <a:rPr lang="de-AT" dirty="0"/>
              <a:t>Tipps für praktisches Vorgehen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935346-7137-9835-2D5F-E00BE8C9F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41493"/>
            <a:ext cx="8229600" cy="47704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200" dirty="0"/>
              <a:t>Aufklärung!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200" dirty="0"/>
              <a:t>Ruhige und entspannte Atmosphäre</a:t>
            </a:r>
            <a:endParaRPr lang="de-AT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Evtl. </a:t>
            </a:r>
            <a:r>
              <a:rPr lang="de-AT" sz="2200" i="1" dirty="0" err="1"/>
              <a:t>Emla</a:t>
            </a:r>
            <a:r>
              <a:rPr lang="de-AT" sz="2200" dirty="0"/>
              <a:t> 5% -Creme® </a:t>
            </a:r>
            <a:br>
              <a:rPr lang="de-DE" sz="2200" dirty="0"/>
            </a:br>
            <a:endParaRPr lang="de-AT" sz="2200" i="1" dirty="0"/>
          </a:p>
          <a:p>
            <a:r>
              <a:rPr lang="de-AT" sz="2200" i="1" dirty="0"/>
              <a:t>Säuglinge</a:t>
            </a:r>
            <a:r>
              <a:rPr lang="de-AT" sz="2200" dirty="0"/>
              <a:t>:</a:t>
            </a:r>
            <a:r>
              <a:rPr lang="de-AT" sz="2200" b="1" dirty="0"/>
              <a:t>  </a:t>
            </a:r>
            <a:r>
              <a:rPr lang="de-AT" sz="2200" dirty="0"/>
              <a:t>während/nach Impfung gestillt, Schnuller, Glucose-Lösung (nicht-medikamentöse Schmerztherapie)</a:t>
            </a:r>
            <a:br>
              <a:rPr lang="de-AT" sz="2200" dirty="0"/>
            </a:br>
            <a:endParaRPr lang="de-AT" sz="2200" dirty="0"/>
          </a:p>
          <a:p>
            <a:r>
              <a:rPr lang="de-AT" sz="2200" i="1" dirty="0"/>
              <a:t>Kinder ab ca. 3 Jahren</a:t>
            </a:r>
            <a:r>
              <a:rPr lang="de-AT" sz="2200" dirty="0"/>
              <a:t>:</a:t>
            </a:r>
            <a:r>
              <a:rPr lang="de-AT" sz="2200" b="1" dirty="0"/>
              <a:t> </a:t>
            </a:r>
            <a:r>
              <a:rPr lang="de-AT" sz="2200" dirty="0"/>
              <a:t>Info über geplantes Procedere, am Schoß der Eltern, Drücken der Hand von Elternteil,  </a:t>
            </a:r>
            <a:r>
              <a:rPr lang="de-AT" sz="2200" b="1" dirty="0"/>
              <a:t>NICHT</a:t>
            </a:r>
            <a:r>
              <a:rPr lang="de-AT" sz="2200" dirty="0"/>
              <a:t>: </a:t>
            </a:r>
            <a:r>
              <a:rPr lang="de-AT" sz="2200" i="1" dirty="0"/>
              <a:t>„es tut gar nicht weh“…</a:t>
            </a:r>
            <a:br>
              <a:rPr lang="de-AT" sz="2200" i="1" dirty="0"/>
            </a:br>
            <a:endParaRPr lang="de-AT" sz="2200" i="1" dirty="0"/>
          </a:p>
          <a:p>
            <a:r>
              <a:rPr lang="de-DE" sz="2200" i="1" dirty="0"/>
              <a:t>B</a:t>
            </a:r>
            <a:r>
              <a:rPr lang="de-AT" sz="2200" i="1" dirty="0"/>
              <a:t>ei älteren Kindern</a:t>
            </a:r>
            <a:r>
              <a:rPr lang="de-AT" sz="2200" dirty="0"/>
              <a:t>: Ablenkungsmanöver (Spielzeug, Video…), Husten lassen, Luftanhalten…</a:t>
            </a:r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233521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C7039-B52B-DC3E-8AB0-D01CE93D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9052"/>
            <a:ext cx="8229600" cy="717329"/>
          </a:xfrm>
        </p:spPr>
        <p:txBody>
          <a:bodyPr/>
          <a:lstStyle/>
          <a:p>
            <a:r>
              <a:rPr lang="de-AT" dirty="0"/>
              <a:t>Empfehlung zur Injektionstechnik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69FF09-009A-590C-B3CB-6F2E0E71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75571"/>
            <a:ext cx="8229600" cy="418170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AT" sz="2200" dirty="0">
                <a:latin typeface="+mj-lt"/>
              </a:rPr>
              <a:t>Die Injektionsnadel soll außen nicht mit Impfstoff benetzt sein - andernfalls ev. Schmerzen und Irritationen an der Injektionsstelle</a:t>
            </a:r>
          </a:p>
          <a:p>
            <a:pPr>
              <a:spcBef>
                <a:spcPct val="0"/>
              </a:spcBef>
            </a:pPr>
            <a:endParaRPr lang="de-AT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de-AT" sz="2200" dirty="0">
                <a:latin typeface="+mj-lt"/>
              </a:rPr>
              <a:t>Ausspritzen von Luft in Fertigspritzen nicht erforderlich - wird im Körper resorbiert </a:t>
            </a:r>
          </a:p>
          <a:p>
            <a:pPr>
              <a:spcBef>
                <a:spcPct val="0"/>
              </a:spcBef>
            </a:pPr>
            <a:endParaRPr lang="de-AT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de-AT" sz="2200" dirty="0">
                <a:latin typeface="+mj-lt"/>
              </a:rPr>
              <a:t>Nach Desinfektion der Injektionsstelle warten, bis das Desinfektionsmittel völlig aufgetrocknet ist  </a:t>
            </a:r>
          </a:p>
          <a:p>
            <a:pPr>
              <a:spcBef>
                <a:spcPct val="0"/>
              </a:spcBef>
            </a:pPr>
            <a:endParaRPr lang="de-AT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de-DE" altLang="de-DE" sz="2200" dirty="0">
                <a:latin typeface="+mj-lt"/>
              </a:rPr>
              <a:t>Nadellänge abhängig vom Alter</a:t>
            </a:r>
          </a:p>
          <a:p>
            <a:pPr>
              <a:spcBef>
                <a:spcPct val="0"/>
              </a:spcBef>
            </a:pPr>
            <a:endParaRPr lang="de-DE" altLang="de-DE" sz="2200" dirty="0">
              <a:latin typeface="+mj-lt"/>
            </a:endParaRPr>
          </a:p>
          <a:p>
            <a:endParaRPr lang="de-AT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7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2D7B3-EA11-C15E-FB65-33DB722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Empfehlung zur Injektionstechnik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2CF374-CE69-BD6C-8E27-A78BA208B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369494"/>
            <a:ext cx="8229600" cy="393094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de-DE" sz="2200" dirty="0" err="1">
                <a:latin typeface="+mj-lt"/>
              </a:rPr>
              <a:t>i.m</a:t>
            </a:r>
            <a:r>
              <a:rPr lang="de-DE" altLang="de-DE" sz="2200" dirty="0">
                <a:latin typeface="+mj-lt"/>
              </a:rPr>
              <a:t>.-Injektion bei Säuglingen in </a:t>
            </a:r>
            <a:r>
              <a:rPr lang="de-DE" altLang="de-DE" sz="2200" b="1" dirty="0">
                <a:latin typeface="+mj-lt"/>
              </a:rPr>
              <a:t>M. </a:t>
            </a:r>
            <a:r>
              <a:rPr lang="de-DE" altLang="de-DE" sz="2200" b="1" dirty="0" err="1">
                <a:latin typeface="+mj-lt"/>
              </a:rPr>
              <a:t>vastus</a:t>
            </a:r>
            <a:r>
              <a:rPr lang="de-DE" altLang="de-DE" sz="2200" b="1" dirty="0">
                <a:latin typeface="+mj-lt"/>
              </a:rPr>
              <a:t> </a:t>
            </a:r>
            <a:r>
              <a:rPr lang="de-DE" altLang="de-DE" sz="2200" b="1" dirty="0" err="1">
                <a:latin typeface="+mj-lt"/>
              </a:rPr>
              <a:t>lateralis</a:t>
            </a:r>
            <a:r>
              <a:rPr lang="de-DE" altLang="de-DE" sz="2200" dirty="0">
                <a:latin typeface="+mj-lt"/>
              </a:rPr>
              <a:t>, </a:t>
            </a:r>
            <a:br>
              <a:rPr lang="de-DE" altLang="de-DE" sz="2200" dirty="0">
                <a:latin typeface="+mj-lt"/>
              </a:rPr>
            </a:br>
            <a:r>
              <a:rPr lang="de-DE" altLang="de-DE" sz="2200" dirty="0">
                <a:latin typeface="+mj-lt"/>
              </a:rPr>
              <a:t>ab Kleinkindalter in</a:t>
            </a:r>
            <a:r>
              <a:rPr lang="de-DE" altLang="de-DE" sz="2200" b="1" dirty="0">
                <a:latin typeface="+mj-lt"/>
              </a:rPr>
              <a:t> M. deltoideus </a:t>
            </a:r>
          </a:p>
          <a:p>
            <a:pPr>
              <a:spcBef>
                <a:spcPct val="0"/>
              </a:spcBef>
            </a:pPr>
            <a:endParaRPr lang="de-DE" altLang="de-DE" sz="2200" b="1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de-DE" altLang="de-DE" sz="2200" b="1" dirty="0">
                <a:latin typeface="+mj-lt"/>
              </a:rPr>
              <a:t>Aspiration</a:t>
            </a:r>
            <a:r>
              <a:rPr lang="de-DE" altLang="de-DE" sz="2200" dirty="0">
                <a:latin typeface="+mj-lt"/>
              </a:rPr>
              <a:t> vor der Injektion </a:t>
            </a:r>
            <a:r>
              <a:rPr lang="de-DE" altLang="de-DE" sz="2200" b="1" dirty="0">
                <a:latin typeface="+mj-lt"/>
              </a:rPr>
              <a:t>nicht notwendig    </a:t>
            </a:r>
            <a:r>
              <a:rPr lang="de-DE" altLang="de-DE" sz="2200" dirty="0">
                <a:latin typeface="+mj-lt"/>
              </a:rPr>
              <a:t>(altersunabhängig) - soll vermieden werden, da Aspirieren die Schmerzhaftigkeit erhöht (längerer Kontakt und seitliche Bewegungen der Nadel)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+mj-lt"/>
              </a:rPr>
              <a:t> Keine großen Blutgefäße in Reichweite der Nadel für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200" dirty="0">
                <a:latin typeface="+mj-lt"/>
              </a:rPr>
              <a:t>     versehentliche intravenöse Gabe</a:t>
            </a:r>
          </a:p>
          <a:p>
            <a:pPr marL="0" indent="0">
              <a:spcBef>
                <a:spcPct val="0"/>
              </a:spcBef>
              <a:buNone/>
            </a:pPr>
            <a:endParaRPr lang="de-DE" altLang="de-DE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de-AT" altLang="de-DE" sz="2200" dirty="0">
                <a:latin typeface="+mj-lt"/>
              </a:rPr>
              <a:t>Schmerzreduktion durch zügige Injektion</a:t>
            </a:r>
            <a:endParaRPr lang="de-A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2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B325A-158C-35CB-57F7-7FE3EDA1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827359"/>
          </a:xfrm>
        </p:spPr>
        <p:txBody>
          <a:bodyPr/>
          <a:lstStyle/>
          <a:p>
            <a:r>
              <a:rPr lang="de-AT" dirty="0"/>
              <a:t>Zu erwartende Wirkungen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118F68-DAA1-21BC-9965-8AA9A56A0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380644"/>
            <a:ext cx="8229600" cy="4209727"/>
          </a:xfrm>
        </p:spPr>
        <p:txBody>
          <a:bodyPr/>
          <a:lstStyle/>
          <a:p>
            <a:r>
              <a:rPr lang="de-AT" sz="2000" b="1" dirty="0"/>
              <a:t>Lokalreaktionen</a:t>
            </a:r>
            <a:r>
              <a:rPr lang="de-AT" sz="2000" dirty="0"/>
              <a:t>: </a:t>
            </a:r>
            <a:r>
              <a:rPr lang="de-AT" sz="2000" b="1" dirty="0"/>
              <a:t>Rötung, Schwellung</a:t>
            </a:r>
            <a:r>
              <a:rPr lang="de-AT" sz="2000" dirty="0"/>
              <a:t> und </a:t>
            </a:r>
            <a:r>
              <a:rPr lang="de-AT" sz="2000" b="1" dirty="0"/>
              <a:t>Schmerzen</a:t>
            </a:r>
            <a:r>
              <a:rPr lang="de-AT" sz="2000" dirty="0"/>
              <a:t> an der Impfstelle (ca. 6-48 Stunden nach Injektion)</a:t>
            </a:r>
          </a:p>
          <a:p>
            <a:endParaRPr lang="de-AT" sz="2000" dirty="0"/>
          </a:p>
          <a:p>
            <a:r>
              <a:rPr lang="de-AT" sz="2000" b="1" dirty="0"/>
              <a:t>Allgemeinreaktionen</a:t>
            </a:r>
            <a:r>
              <a:rPr lang="de-AT" sz="2000" dirty="0"/>
              <a:t> wie Fieber, Kopf- und Gliederschmerzen und Unwohlsein sind möglich</a:t>
            </a:r>
          </a:p>
          <a:p>
            <a:endParaRPr lang="de-AT" sz="2000" dirty="0"/>
          </a:p>
          <a:p>
            <a:r>
              <a:rPr lang="de-AT" sz="2000" dirty="0"/>
              <a:t>Ausdruck der erwünschten Auseinandersetzung des Immunsystems mit dem Impfstoff, klingen in der Regel nach wenigen Tagen komplett ab</a:t>
            </a:r>
          </a:p>
          <a:p>
            <a:endParaRPr lang="de-DE" sz="2000" dirty="0"/>
          </a:p>
          <a:p>
            <a:r>
              <a:rPr lang="de-DE" sz="2000" dirty="0"/>
              <a:t>L</a:t>
            </a:r>
            <a:r>
              <a:rPr lang="de-AT" sz="2000" dirty="0" err="1"/>
              <a:t>ebendimpfstoffe</a:t>
            </a:r>
            <a:r>
              <a:rPr lang="de-AT" sz="2000" dirty="0"/>
              <a:t>: nach 5-12 Tagen „Impfkrankheit“ </a:t>
            </a:r>
            <a:br>
              <a:rPr lang="de-AT" sz="2000" dirty="0"/>
            </a:br>
            <a:r>
              <a:rPr lang="de-AT" sz="2000" dirty="0"/>
              <a:t>(Symptomatische Therapie)</a:t>
            </a:r>
          </a:p>
        </p:txBody>
      </p:sp>
    </p:spTree>
    <p:extLst>
      <p:ext uri="{BB962C8B-B14F-4D97-AF65-F5344CB8AC3E}">
        <p14:creationId xmlns:p14="http://schemas.microsoft.com/office/powerpoint/2010/main" val="103077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D5316-E108-A759-7E1B-0311F374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2231"/>
            <a:ext cx="8229600" cy="1129924"/>
          </a:xfrm>
        </p:spPr>
        <p:txBody>
          <a:bodyPr/>
          <a:lstStyle/>
          <a:p>
            <a:r>
              <a:rPr lang="de-AT" sz="2800" b="1" dirty="0" err="1">
                <a:solidFill>
                  <a:srgbClr val="003265"/>
                </a:solidFill>
                <a:latin typeface="+mn-lt"/>
              </a:rPr>
              <a:t>Urtikarielle</a:t>
            </a:r>
            <a:r>
              <a:rPr lang="de-AT" sz="2800" b="1" dirty="0">
                <a:solidFill>
                  <a:srgbClr val="003265"/>
                </a:solidFill>
                <a:latin typeface="+mn-lt"/>
              </a:rPr>
              <a:t> Lokalreaktion (nach </a:t>
            </a:r>
            <a:r>
              <a:rPr lang="de-AT" sz="2800" b="1" dirty="0" err="1">
                <a:solidFill>
                  <a:srgbClr val="003265"/>
                </a:solidFill>
                <a:latin typeface="+mn-lt"/>
              </a:rPr>
              <a:t>Hexavac</a:t>
            </a:r>
            <a:r>
              <a:rPr lang="de-AT" sz="2800" b="1" dirty="0">
                <a:solidFill>
                  <a:srgbClr val="003265"/>
                </a:solidFill>
                <a:latin typeface="+mn-lt"/>
              </a:rPr>
              <a:t>-Impfung)</a:t>
            </a:r>
            <a:br>
              <a:rPr lang="de-AT" sz="2800" dirty="0">
                <a:latin typeface="+mn-lt"/>
              </a:rPr>
            </a:br>
            <a:endParaRPr lang="de-AT" dirty="0"/>
          </a:p>
        </p:txBody>
      </p:sp>
      <p:pic>
        <p:nvPicPr>
          <p:cNvPr id="4" name="Inhaltsplatzhalter 1">
            <a:extLst>
              <a:ext uri="{FF2B5EF4-FFF2-40B4-BE49-F238E27FC236}">
                <a16:creationId xmlns:a16="http://schemas.microsoft.com/office/drawing/2014/main" id="{46583748-4AA9-D1D1-6BAB-83B9EE9F1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812" y="1762217"/>
            <a:ext cx="4394375" cy="4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02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8EE8D-7051-AB1F-F0BF-15D60CA6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9244"/>
            <a:ext cx="8229600" cy="754229"/>
          </a:xfrm>
        </p:spPr>
        <p:txBody>
          <a:bodyPr>
            <a:noAutofit/>
          </a:bodyPr>
          <a:lstStyle/>
          <a:p>
            <a:r>
              <a:rPr lang="de-AT" sz="2000" b="1" dirty="0">
                <a:solidFill>
                  <a:srgbClr val="003265"/>
                </a:solidFill>
                <a:latin typeface="Arial" panose="020B0604020202020204" pitchFamily="34" charset="0"/>
              </a:rPr>
              <a:t>Schwellung einer Extremität </a:t>
            </a:r>
            <a:r>
              <a:rPr lang="de-AT" sz="2000" dirty="0">
                <a:solidFill>
                  <a:srgbClr val="003265"/>
                </a:solidFill>
                <a:latin typeface="Arial" panose="020B0604020202020204" pitchFamily="34" charset="0"/>
              </a:rPr>
              <a:t>als verstärkte Lokalreaktion</a:t>
            </a:r>
            <a:br>
              <a:rPr lang="de-AT" sz="2000" dirty="0">
                <a:latin typeface="Arial" panose="020B0604020202020204" pitchFamily="34" charset="0"/>
              </a:rPr>
            </a:br>
            <a:endParaRPr lang="de-AT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BB2082-5DF8-5F8D-DEE5-D2FD923F6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19" y="1959168"/>
            <a:ext cx="6005362" cy="4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5F6A5-0BF1-355B-742A-7707147F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Impfempfehlungen und </a:t>
            </a:r>
            <a:br>
              <a:rPr lang="de-DE" dirty="0"/>
            </a:br>
            <a:r>
              <a:rPr lang="de-DE" dirty="0"/>
              <a:t>								kostenfreies Impfprogramm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EFB1C8-38A9-8426-9D69-DF905FC69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55472"/>
            <a:ext cx="8229600" cy="3535387"/>
          </a:xfrm>
        </p:spPr>
        <p:txBody>
          <a:bodyPr/>
          <a:lstStyle/>
          <a:p>
            <a:r>
              <a:rPr lang="de-DE" dirty="0"/>
              <a:t>Kosten/Nutzen-Relation</a:t>
            </a:r>
          </a:p>
          <a:p>
            <a:endParaRPr lang="de-DE" dirty="0"/>
          </a:p>
          <a:p>
            <a:r>
              <a:rPr lang="de-DE" dirty="0"/>
              <a:t>sehr häufige Krankheiten </a:t>
            </a:r>
          </a:p>
          <a:p>
            <a:endParaRPr lang="de-DE" dirty="0"/>
          </a:p>
          <a:p>
            <a:r>
              <a:rPr lang="de-DE" dirty="0"/>
              <a:t>seltene, sehr schwer verlaufende Erkrankungen</a:t>
            </a:r>
          </a:p>
          <a:p>
            <a:endParaRPr lang="de-DE" dirty="0"/>
          </a:p>
          <a:p>
            <a:r>
              <a:rPr lang="de-DE" dirty="0"/>
              <a:t>mit möglichst wenigen Stichen gegen möglichst viele Krankheiten zu schützen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2218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0F7740-A10C-F342-14F1-CE0856A87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BED06F-FF5B-A6A1-4B1B-6150476B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259"/>
            <a:ext cx="9144000" cy="48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68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16777-7AE8-DA69-51F5-EBAD8837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Kostenfreies Impfprogramm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F7A8F6-2D07-721C-C2A2-042514C3F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085900"/>
            <a:ext cx="8229600" cy="3535387"/>
          </a:xfrm>
        </p:spPr>
        <p:txBody>
          <a:bodyPr/>
          <a:lstStyle/>
          <a:p>
            <a:r>
              <a:rPr lang="de-AT" dirty="0"/>
              <a:t>Rotaviren</a:t>
            </a:r>
          </a:p>
          <a:p>
            <a:r>
              <a:rPr lang="de-AT" dirty="0"/>
              <a:t>6-fach Impfung (Diphterie, Tetanus, Pertussis, Polio, </a:t>
            </a:r>
            <a:r>
              <a:rPr lang="de-AT" dirty="0" err="1"/>
              <a:t>Hämophilus</a:t>
            </a:r>
            <a:r>
              <a:rPr lang="de-AT" dirty="0"/>
              <a:t> influenzae B, Hepatitis B)</a:t>
            </a:r>
          </a:p>
          <a:p>
            <a:r>
              <a:rPr lang="de-AT" dirty="0"/>
              <a:t>Pneumokokken</a:t>
            </a:r>
          </a:p>
          <a:p>
            <a:r>
              <a:rPr lang="de-AT" dirty="0"/>
              <a:t>Masern, Mumps Röteln</a:t>
            </a:r>
          </a:p>
          <a:p>
            <a:r>
              <a:rPr lang="de-AT" dirty="0"/>
              <a:t>Meningokokken ACWY</a:t>
            </a:r>
          </a:p>
          <a:p>
            <a:r>
              <a:rPr lang="de-AT" dirty="0"/>
              <a:t>HPV</a:t>
            </a:r>
          </a:p>
          <a:p>
            <a:r>
              <a:rPr lang="de-AT" dirty="0"/>
              <a:t>Influenza</a:t>
            </a:r>
          </a:p>
          <a:p>
            <a:r>
              <a:rPr lang="de-AT" dirty="0"/>
              <a:t>Herpes </a:t>
            </a:r>
            <a:r>
              <a:rPr lang="de-AT" dirty="0" err="1"/>
              <a:t>zoster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325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AAE56ED-6C64-EE6C-6772-9FF652D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Einführung ausgewählter Impfungen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8B73C36C-AF82-645B-0236-F33F6364DF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3966424"/>
              </p:ext>
            </p:extLst>
          </p:nvPr>
        </p:nvGraphicFramePr>
        <p:xfrm>
          <a:off x="457200" y="2133600"/>
          <a:ext cx="7738946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9473">
                  <a:extLst>
                    <a:ext uri="{9D8B030D-6E8A-4147-A177-3AD203B41FA5}">
                      <a16:colId xmlns:a16="http://schemas.microsoft.com/office/drawing/2014/main" val="751274629"/>
                    </a:ext>
                  </a:extLst>
                </a:gridCol>
                <a:gridCol w="3869473">
                  <a:extLst>
                    <a:ext uri="{9D8B030D-6E8A-4147-A177-3AD203B41FA5}">
                      <a16:colId xmlns:a16="http://schemas.microsoft.com/office/drawing/2014/main" val="266636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Infektionskrankheit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Einführung der Impfung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3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Pocken – </a:t>
                      </a:r>
                      <a:r>
                        <a:rPr lang="de-AT" dirty="0" err="1"/>
                        <a:t>Variola</a:t>
                      </a:r>
                      <a:r>
                        <a:rPr lang="de-AT" dirty="0"/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9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Tollwut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1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Typhus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2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Diphterie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2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/>
                        <a:t>Kechhusten</a:t>
                      </a:r>
                      <a:r>
                        <a:rPr lang="de-AT" dirty="0"/>
                        <a:t> – Pertussis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Mumps, Masern, Röteln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1967, 1968, 1969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Hepatitis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4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Hepatitis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9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6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77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33535-AD91-36B7-6DE5-7C50985C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929"/>
            <a:ext cx="8229600" cy="726998"/>
          </a:xfrm>
        </p:spPr>
        <p:txBody>
          <a:bodyPr/>
          <a:lstStyle/>
          <a:p>
            <a:r>
              <a:rPr lang="de-DE" dirty="0"/>
              <a:t>Kapitel im Impfplan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70207-57FE-FF60-3EEC-BC88C3254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07581"/>
            <a:ext cx="8229600" cy="3975720"/>
          </a:xfrm>
        </p:spPr>
        <p:txBody>
          <a:bodyPr/>
          <a:lstStyle/>
          <a:p>
            <a:r>
              <a:rPr lang="de-DE" dirty="0"/>
              <a:t>Alle empfohlenen Impfungen mit Kurzbeschreibung der Erkrankungen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Reise- und Indikationsimpfungen </a:t>
            </a:r>
            <a:br>
              <a:rPr lang="de-DE" dirty="0"/>
            </a:br>
            <a:endParaRPr lang="de-DE" dirty="0"/>
          </a:p>
          <a:p>
            <a:r>
              <a:rPr lang="de-DE" dirty="0"/>
              <a:t>Kontraindikationen, Zeitabstände, Allergien, Titer-Kontrollen, Adjuvantien, … </a:t>
            </a:r>
            <a:br>
              <a:rPr lang="de-DE" dirty="0"/>
            </a:br>
            <a:endParaRPr lang="de-DE" dirty="0"/>
          </a:p>
          <a:p>
            <a:r>
              <a:rPr lang="de-DE" dirty="0"/>
              <a:t>Spezielle Personengruppen bspw. Kinderwunsch, SS, Stillzeit, FG, Immundefekt, medizinisches Personal, … </a:t>
            </a:r>
          </a:p>
        </p:txBody>
      </p:sp>
    </p:spTree>
    <p:extLst>
      <p:ext uri="{BB962C8B-B14F-4D97-AF65-F5344CB8AC3E}">
        <p14:creationId xmlns:p14="http://schemas.microsoft.com/office/powerpoint/2010/main" val="1035706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95D77-2C6F-E9C2-D693-1A3CBCBD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899"/>
            <a:ext cx="8229600" cy="1129924"/>
          </a:xfrm>
        </p:spPr>
        <p:txBody>
          <a:bodyPr/>
          <a:lstStyle/>
          <a:p>
            <a:r>
              <a:rPr lang="de-DE" dirty="0"/>
              <a:t>Empfehlungen / Quellen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F397F9-6110-A92F-AF83-27AA7FEB7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44823"/>
            <a:ext cx="8229600" cy="4338478"/>
          </a:xfrm>
        </p:spPr>
        <p:txBody>
          <a:bodyPr/>
          <a:lstStyle/>
          <a:p>
            <a:r>
              <a:rPr lang="de-DE" dirty="0">
                <a:latin typeface="+mj-lt"/>
              </a:rPr>
              <a:t>Österreichischer Impfplan (erscheint jährlich)</a:t>
            </a:r>
          </a:p>
          <a:p>
            <a:r>
              <a:rPr lang="de-AT" dirty="0">
                <a:latin typeface="+mj-lt"/>
              </a:rPr>
              <a:t>Österreichischer Impfkongress </a:t>
            </a:r>
            <a:r>
              <a:rPr lang="de-DE" b="0" i="0" dirty="0">
                <a:effectLst/>
                <a:latin typeface="+mj-lt"/>
              </a:rPr>
              <a:t>26. und 27. April 2024</a:t>
            </a:r>
          </a:p>
          <a:p>
            <a:r>
              <a:rPr lang="de-DE" dirty="0">
                <a:latin typeface="+mj-lt"/>
              </a:rPr>
              <a:t>Infektiologie Kongress ÖGIT </a:t>
            </a:r>
            <a:r>
              <a:rPr lang="de-DE" b="0" i="0" dirty="0">
                <a:effectLst/>
                <a:latin typeface="+mj-lt"/>
              </a:rPr>
              <a:t>21. bis 24. März 2023 </a:t>
            </a:r>
            <a:r>
              <a:rPr lang="de-DE" dirty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in Saalfelden</a:t>
            </a:r>
          </a:p>
          <a:p>
            <a:endParaRPr lang="de-DE" sz="2000" dirty="0">
              <a:latin typeface="+mj-lt"/>
            </a:endParaRPr>
          </a:p>
          <a:p>
            <a:endParaRPr lang="de-DE" sz="2000" dirty="0">
              <a:latin typeface="+mj-lt"/>
            </a:endParaRPr>
          </a:p>
          <a:p>
            <a:r>
              <a:rPr lang="de-DE" sz="2000" dirty="0">
                <a:latin typeface="+mj-lt"/>
              </a:rPr>
              <a:t>www.sozialministerium.at/Themen/Gesundheit/Impfen</a:t>
            </a:r>
          </a:p>
          <a:p>
            <a:r>
              <a:rPr lang="de-DE" sz="2000" dirty="0">
                <a:latin typeface="+mj-lt"/>
              </a:rPr>
              <a:t>infektiologie.co.at</a:t>
            </a:r>
          </a:p>
          <a:p>
            <a:r>
              <a:rPr lang="de-DE" sz="2000" dirty="0">
                <a:latin typeface="+mj-lt"/>
              </a:rPr>
              <a:t>kinderinfektiologie.at</a:t>
            </a:r>
          </a:p>
          <a:p>
            <a:r>
              <a:rPr lang="de-DE" sz="2000" dirty="0">
                <a:latin typeface="+mj-lt"/>
              </a:rPr>
              <a:t>Deutsche Gesellschaft für Pädiatrische Infektiologie – Handbuch / dgpi.de</a:t>
            </a:r>
          </a:p>
          <a:p>
            <a:r>
              <a:rPr lang="de-DE" sz="2000" dirty="0">
                <a:latin typeface="+mj-lt"/>
              </a:rPr>
              <a:t>Robert Koch Institut - rki.de</a:t>
            </a:r>
          </a:p>
          <a:p>
            <a:r>
              <a:rPr lang="de-DE" sz="2000" dirty="0">
                <a:latin typeface="+mj-lt"/>
              </a:rPr>
              <a:t>Centers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Disease Control and </a:t>
            </a:r>
            <a:r>
              <a:rPr lang="de-DE" sz="2000" dirty="0" err="1">
                <a:latin typeface="+mj-lt"/>
              </a:rPr>
              <a:t>Prevention</a:t>
            </a:r>
            <a:r>
              <a:rPr lang="de-DE" sz="2000" dirty="0">
                <a:latin typeface="+mj-lt"/>
              </a:rPr>
              <a:t> - www.cdc.gov/vaccines</a:t>
            </a:r>
          </a:p>
          <a:p>
            <a:endParaRPr lang="de-A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714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4BB94-0239-0E80-A5F4-22B44B20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Österreichischer Impfplan – direkter Download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D9F36-47AA-47DE-8E34-E2E4FF01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42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115239-0094-6C3A-0DE8-780BCDF0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81" y="3265139"/>
            <a:ext cx="8229600" cy="1129924"/>
          </a:xfrm>
        </p:spPr>
        <p:txBody>
          <a:bodyPr>
            <a:normAutofit/>
          </a:bodyPr>
          <a:lstStyle/>
          <a:p>
            <a:pPr algn="ctr"/>
            <a:r>
              <a:rPr lang="de-AT" sz="3600" dirty="0"/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89933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AD9B60-8DC2-70A9-83FA-E72D075C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Impfung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AD8783-93A4-FFF5-00B8-53E0CF585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75484"/>
            <a:ext cx="8229600" cy="4146536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  <a:defRPr/>
            </a:pPr>
            <a:endParaRPr lang="de-DE" sz="2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ts val="1200"/>
              </a:spcBef>
              <a:defRPr/>
            </a:pPr>
            <a:r>
              <a:rPr lang="de-DE" dirty="0"/>
              <a:t>Impfstoff imitiert Pathogen und provoziert eine adaptive Immunantwort</a:t>
            </a:r>
          </a:p>
          <a:p>
            <a:pPr>
              <a:spcBef>
                <a:spcPts val="1200"/>
              </a:spcBef>
              <a:defRPr/>
            </a:pPr>
            <a:endParaRPr lang="de-DE" dirty="0"/>
          </a:p>
          <a:p>
            <a:pPr>
              <a:spcBef>
                <a:spcPts val="1200"/>
              </a:spcBef>
              <a:defRPr/>
            </a:pPr>
            <a:r>
              <a:rPr lang="de-DE" dirty="0"/>
              <a:t>Adaptive Immunantwort von B- und T-Zellen führt zum Aufbau eines Immungedächtnis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de-DE" dirty="0"/>
          </a:p>
          <a:p>
            <a:pPr>
              <a:spcBef>
                <a:spcPts val="1200"/>
              </a:spcBef>
              <a:defRPr/>
            </a:pPr>
            <a:r>
              <a:rPr lang="de-DE" dirty="0"/>
              <a:t>Vorgang prinzipiell gleich wie bei Infektion, </a:t>
            </a:r>
            <a:br>
              <a:rPr lang="de-DE" dirty="0"/>
            </a:br>
            <a:r>
              <a:rPr lang="de-DE" dirty="0"/>
              <a:t>Wirkstoff unterschiedlich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117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A2C3A-897A-AF9B-D021-A5AE660A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1149"/>
            <a:ext cx="8229600" cy="1129924"/>
          </a:xfrm>
        </p:spPr>
        <p:txBody>
          <a:bodyPr/>
          <a:lstStyle/>
          <a:p>
            <a:r>
              <a:rPr lang="de-DE" dirty="0"/>
              <a:t>Welche Arten von Impfstoffe gibt es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BF577-236B-562C-3559-EB6FE57F1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5776"/>
            <a:ext cx="8229600" cy="49176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200" b="1" dirty="0"/>
              <a:t>Aktive Immunisierung: </a:t>
            </a:r>
            <a:r>
              <a:rPr lang="de-DE" sz="2200" dirty="0"/>
              <a:t>Körper selbst zur Bildung von Antikörpern bzw. Gedächtniszellen angeregt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Attenuierte (abgeschwächte) Lebendimpfstoffe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Totimpfstoffe</a:t>
            </a:r>
            <a:r>
              <a:rPr lang="de-DE" sz="2200" b="1" dirty="0"/>
              <a:t> - </a:t>
            </a:r>
            <a:r>
              <a:rPr lang="de-DE" sz="2200" dirty="0"/>
              <a:t>inaktivierte Erreger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Rekombinante Proteinimpfstoffe </a:t>
            </a:r>
            <a:br>
              <a:rPr lang="de-DE" sz="2200" dirty="0"/>
            </a:br>
            <a:r>
              <a:rPr lang="de-DE" sz="2200" dirty="0"/>
              <a:t>	- Virusähnliche Partikel (VLPs)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2200" dirty="0"/>
              <a:t>Vektorimpfstoff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200" dirty="0"/>
              <a:t>RNA-Impfstoffe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200" dirty="0"/>
              <a:t>DNA-Impfstoffe</a:t>
            </a:r>
          </a:p>
          <a:p>
            <a:pPr lvl="1" indent="0">
              <a:buNone/>
            </a:pPr>
            <a:endParaRPr lang="de-DE" sz="2200" b="1" dirty="0"/>
          </a:p>
          <a:p>
            <a:r>
              <a:rPr lang="de-DE" sz="2200" b="1" dirty="0"/>
              <a:t>Passive Immunisierung: </a:t>
            </a:r>
            <a:r>
              <a:rPr lang="de-AT" sz="2200" dirty="0"/>
              <a:t>die gegen die jeweilige Erkrankung benötigten Antikörper (Immunglobuline) zugeführt</a:t>
            </a:r>
            <a:endParaRPr lang="de-DE" sz="2200" b="1" dirty="0"/>
          </a:p>
          <a:p>
            <a:endParaRPr lang="de-DE" b="1" dirty="0"/>
          </a:p>
          <a:p>
            <a:pPr marL="0" indent="0">
              <a:buNone/>
            </a:pPr>
            <a:r>
              <a:rPr lang="de-AT" dirty="0"/>
              <a:t>    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897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E0DFB-5EBD-62E0-9948-34673F78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Art der Impfstoff-Verabreichung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B4A3C7-7EFC-2D16-F638-49E00A02C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21259"/>
            <a:ext cx="8229600" cy="3262041"/>
          </a:xfrm>
        </p:spPr>
        <p:txBody>
          <a:bodyPr/>
          <a:lstStyle/>
          <a:p>
            <a:r>
              <a:rPr lang="de-AT" dirty="0"/>
              <a:t>Intramuskulär</a:t>
            </a:r>
          </a:p>
          <a:p>
            <a:r>
              <a:rPr lang="de-AT" dirty="0"/>
              <a:t>Oral (Rotaviren, Cholera)</a:t>
            </a:r>
          </a:p>
          <a:p>
            <a:r>
              <a:rPr lang="de-AT" dirty="0"/>
              <a:t>Nasal (Influenza f. Kinder)</a:t>
            </a:r>
          </a:p>
          <a:p>
            <a:r>
              <a:rPr lang="de-AT" dirty="0"/>
              <a:t>Subkutan</a:t>
            </a:r>
          </a:p>
          <a:p>
            <a:r>
              <a:rPr lang="de-AT" dirty="0"/>
              <a:t>Intradermal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27E3A5-1E4A-DF7A-4D2E-915EC11C9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5816" b="-281"/>
          <a:stretch/>
        </p:blipFill>
        <p:spPr>
          <a:xfrm>
            <a:off x="4572000" y="2376692"/>
            <a:ext cx="3969834" cy="34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3F7E9-EAD6-045E-FE29-1DD76EF2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Adjuvantien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1F4CC1-71BD-41E9-1078-D3E63F060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73405"/>
            <a:ext cx="8229600" cy="4382429"/>
          </a:xfrm>
        </p:spPr>
        <p:txBody>
          <a:bodyPr/>
          <a:lstStyle/>
          <a:p>
            <a:r>
              <a:rPr lang="de-DE" sz="2400" dirty="0"/>
              <a:t>Notwendig für ausreichende Immunantwort bei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inaktivierten Totimpfstoffen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Rekombinanten Proteinimpfstoffen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VLP Impfstoffen</a:t>
            </a:r>
          </a:p>
          <a:p>
            <a:pPr lvl="1" indent="0">
              <a:buNone/>
            </a:pPr>
            <a:endParaRPr lang="de-DE" dirty="0"/>
          </a:p>
          <a:p>
            <a:r>
              <a:rPr lang="de-DE" dirty="0"/>
              <a:t>Eingesetzt werden </a:t>
            </a:r>
            <a:r>
              <a:rPr lang="de-DE" dirty="0" err="1"/>
              <a:t>zB</a:t>
            </a:r>
            <a:r>
              <a:rPr lang="de-DE" dirty="0"/>
              <a:t> Aluminiumhydroxid, Öl-Wasser Emulsionen</a:t>
            </a:r>
          </a:p>
          <a:p>
            <a:endParaRPr lang="de-DE" dirty="0"/>
          </a:p>
          <a:p>
            <a:r>
              <a:rPr lang="de-DE" dirty="0"/>
              <a:t>Schnellere, bessere Immunantwort, lang anhaltendere Antwort, weniger Dosis notwendig</a:t>
            </a:r>
          </a:p>
        </p:txBody>
      </p:sp>
    </p:spTree>
    <p:extLst>
      <p:ext uri="{BB962C8B-B14F-4D97-AF65-F5344CB8AC3E}">
        <p14:creationId xmlns:p14="http://schemas.microsoft.com/office/powerpoint/2010/main" val="33856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D391A-761C-861C-9712-17E960E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impfen?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A4D1EE-04B9-9131-6B44-41176647D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327194"/>
            <a:ext cx="8229600" cy="353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400" b="1" dirty="0"/>
              <a:t>Impfungen</a:t>
            </a:r>
            <a:r>
              <a:rPr lang="de-DE" altLang="de-DE" sz="2400" dirty="0"/>
              <a:t> gehören zu den wichtigsten und wirksamsten präventiven Maßnahmen in der Medizin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Bei entsprechender Durchimpfungsrate - Ausrottung von Krankheiten</a:t>
            </a:r>
            <a:r>
              <a:rPr lang="de-DE" altLang="de-DE" dirty="0"/>
              <a:t> möglich </a:t>
            </a:r>
            <a:r>
              <a:rPr lang="de-DE" altLang="de-DE" sz="2400" dirty="0"/>
              <a:t>(z. B. Polio, Masern, Hepatitis B, …)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Laut UN-Konvention der Kinderrechte (1989) haben Kinder das Recht auf beste Gesundheitsversorgung - dazu gehören Impfungen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795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WG-Farbpalette">
      <a:dk1>
        <a:srgbClr val="1E5492"/>
      </a:dk1>
      <a:lt1>
        <a:sysClr val="window" lastClr="FFFFFF"/>
      </a:lt1>
      <a:dk2>
        <a:srgbClr val="CCD8F0"/>
      </a:dk2>
      <a:lt2>
        <a:srgbClr val="000000"/>
      </a:lt2>
      <a:accent1>
        <a:srgbClr val="B83838"/>
      </a:accent1>
      <a:accent2>
        <a:srgbClr val="ED6A5A"/>
      </a:accent2>
      <a:accent3>
        <a:srgbClr val="E08700"/>
      </a:accent3>
      <a:accent4>
        <a:srgbClr val="EAC053"/>
      </a:accent4>
      <a:accent5>
        <a:srgbClr val="5F8F50"/>
      </a:accent5>
      <a:accent6>
        <a:srgbClr val="C4CC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1863</Words>
  <Application>Microsoft Office PowerPoint</Application>
  <PresentationFormat>Bildschirmpräsentation (4:3)</PresentationFormat>
  <Paragraphs>288</Paragraphs>
  <Slides>43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Maven Pro</vt:lpstr>
      <vt:lpstr>Montserrat</vt:lpstr>
      <vt:lpstr>Palatino Linotype</vt:lpstr>
      <vt:lpstr>Symbol</vt:lpstr>
      <vt:lpstr>Wingdings</vt:lpstr>
      <vt:lpstr>Office-Design</vt:lpstr>
      <vt:lpstr>Impfungen MedCongress am 1.3.2023 </vt:lpstr>
      <vt:lpstr>Geschichte der Impfungen</vt:lpstr>
      <vt:lpstr>PowerPoint-Präsentation</vt:lpstr>
      <vt:lpstr>Einführung ausgewählter Impfungen</vt:lpstr>
      <vt:lpstr>Impfung</vt:lpstr>
      <vt:lpstr>Welche Arten von Impfstoffe gibt es</vt:lpstr>
      <vt:lpstr>Art der Impfstoff-Verabreichung</vt:lpstr>
      <vt:lpstr>Adjuvantien</vt:lpstr>
      <vt:lpstr>Warum impfen?</vt:lpstr>
      <vt:lpstr>Warum impfen?</vt:lpstr>
      <vt:lpstr>Impfskepsis - Gründe nicht zu impfen von Impfkritikern verwendete Argumente C. Meyer · S. Reiter · Robert Koch-Institut, Berlin</vt:lpstr>
      <vt:lpstr>Impfskepsis - Gründe nicht zu impfen von Impfkritikern verwendete Argumente C. Meyer · S. Reiter · Robert Koch-Institut, Berlin</vt:lpstr>
      <vt:lpstr>Impfskepsis - Gründe nicht zu impfen von Impfkritikern verwendete Argumente C. Meyer · S. Reiter · Robert Koch-Institut, Berlin</vt:lpstr>
      <vt:lpstr>Impfskepsis - Gründe nicht zu impfen von Impfkritikern verwendete Argumente C. Meyer · S. Reiter · Robert Koch-Institut, Berlin</vt:lpstr>
      <vt:lpstr>PowerPoint-Präsentation</vt:lpstr>
      <vt:lpstr>Zu viele Impfungen?</vt:lpstr>
      <vt:lpstr>Impfen und Autismus</vt:lpstr>
      <vt:lpstr>Impfen und Autismus</vt:lpstr>
      <vt:lpstr>Ausgewählte Impfungen</vt:lpstr>
      <vt:lpstr>PowerPoint-Präsentation</vt:lpstr>
      <vt:lpstr>Masern - Infektion</vt:lpstr>
      <vt:lpstr>PowerPoint-Präsentation</vt:lpstr>
      <vt:lpstr>Masern - Impfung</vt:lpstr>
      <vt:lpstr>Pertussis - Erkrankung </vt:lpstr>
      <vt:lpstr>Pertussis - Impfung</vt:lpstr>
      <vt:lpstr>Pertussis  – Schwangerschaft, Neugeborenes     – Therapie / Prophylaxe</vt:lpstr>
      <vt:lpstr>HPV - Impfung</vt:lpstr>
      <vt:lpstr>HPV - Impfung</vt:lpstr>
      <vt:lpstr>Varicellen</vt:lpstr>
      <vt:lpstr>Varizellen Impfung</vt:lpstr>
      <vt:lpstr>Tipps für praktisches Vorgehen</vt:lpstr>
      <vt:lpstr>Empfehlung zur Injektionstechnik</vt:lpstr>
      <vt:lpstr>Empfehlung zur Injektionstechnik</vt:lpstr>
      <vt:lpstr>Zu erwartende Wirkungen</vt:lpstr>
      <vt:lpstr>Urtikarielle Lokalreaktion (nach Hexavac-Impfung) </vt:lpstr>
      <vt:lpstr>Schwellung einer Extremität als verstärkte Lokalreaktion </vt:lpstr>
      <vt:lpstr>Impfempfehlungen und          kostenfreies Impfprogramm</vt:lpstr>
      <vt:lpstr>PowerPoint-Präsentation</vt:lpstr>
      <vt:lpstr>Kostenfreies Impfprogramm</vt:lpstr>
      <vt:lpstr>Kapitel im Impfplan</vt:lpstr>
      <vt:lpstr>Empfehlungen / Quellen</vt:lpstr>
      <vt:lpstr>Österreichischer Impfplan – direkter Download</vt:lpstr>
      <vt:lpstr>Danke für die Aufmerksamkeit!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xxxx x</dc:creator>
  <cp:lastModifiedBy>andreas_viechtbauer andreas_viechtbauer</cp:lastModifiedBy>
  <cp:revision>94</cp:revision>
  <cp:lastPrinted>2015-10-12T09:52:18Z</cp:lastPrinted>
  <dcterms:created xsi:type="dcterms:W3CDTF">2015-06-09T12:07:02Z</dcterms:created>
  <dcterms:modified xsi:type="dcterms:W3CDTF">2023-03-01T11:28:26Z</dcterms:modified>
</cp:coreProperties>
</file>