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95" r:id="rId12"/>
    <p:sldId id="296" r:id="rId13"/>
    <p:sldId id="297" r:id="rId14"/>
    <p:sldId id="298" r:id="rId15"/>
    <p:sldId id="292" r:id="rId16"/>
    <p:sldId id="293" r:id="rId17"/>
    <p:sldId id="270" r:id="rId18"/>
    <p:sldId id="287" r:id="rId19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C151C9-563D-43E1-A976-60D833D1E51C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7BA10ED-207F-4F69-9AE1-381FF83ADDA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289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B9AD371E-E4F5-1746-83A7-8014EE197543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1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050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10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315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A10ED-207F-4F69-9AE1-381FF83ADDA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747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A10ED-207F-4F69-9AE1-381FF83ADDA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794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A10ED-207F-4F69-9AE1-381FF83ADDA4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669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A10ED-207F-4F69-9AE1-381FF83ADDA4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3108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A10ED-207F-4F69-9AE1-381FF83ADDA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807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A10ED-207F-4F69-9AE1-381FF83ADDA4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3184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17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522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18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078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2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444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3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80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B9AD371E-E4F5-1746-83A7-8014EE197543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4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684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5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812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6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651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7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068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8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768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/>
            <a:fld id="{1679500C-9A70-4156-AC2B-BEFFAC0D7EFC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966155"/>
              <a:t>9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850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9D7B4-6DA4-8931-ECA7-435A1E077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D892FA-73D6-2773-F6BD-DE4FEB027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A4F1FA-6B7C-6753-27AF-1092C353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2F445-F42F-CE75-3CF0-45CC586F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7ED917-B8A2-EEE5-8BA5-8136326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817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F39EB-6DEC-A71C-A17A-66DC3F0A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96E342-80F2-18D0-6D5F-CB0D63110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A0051-1B30-D2DF-22E6-89C229CE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1A695F-F57A-02CF-2FC3-D6667B04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65683F-6EE1-F40E-1A8C-1D93C767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28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A8E38F-BA1E-64E2-B355-E779ED0F7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6CB49D-A9E1-6FDD-A140-F062AFF5C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297299-3649-DF69-7F66-C24D6286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24EEE5-DB33-5C94-358C-3C37ADB1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7F19B8-5B70-18BD-1469-554C5A6D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482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6240000" y="3665538"/>
            <a:ext cx="5952000" cy="28249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3665538"/>
            <a:ext cx="5952000" cy="28249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34586" y="1547789"/>
            <a:ext cx="9842497" cy="110799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400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Demenz – Abklärung aus Sicht der Psychologin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34586" y="2832698"/>
            <a:ext cx="9842497" cy="50207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ct val="60000"/>
              </a:lnSpc>
              <a:buFontTx/>
              <a:buNone/>
              <a:defRPr sz="1000" b="1" baseline="0">
                <a:solidFill>
                  <a:srgbClr val="1E5492"/>
                </a:solidFill>
                <a:latin typeface="+mj-lt"/>
                <a:cs typeface="Palatino"/>
              </a:defRPr>
            </a:lvl1pPr>
          </a:lstStyle>
          <a:p>
            <a:pPr lvl="0"/>
            <a:r>
              <a:rPr lang="de-DE" dirty="0"/>
              <a:t>Elisabeth </a:t>
            </a:r>
            <a:r>
              <a:rPr lang="de-DE" dirty="0" err="1"/>
              <a:t>Voraberger</a:t>
            </a:r>
            <a:r>
              <a:rPr lang="de-DE" dirty="0"/>
              <a:t>                                                               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congress</a:t>
            </a:r>
            <a:r>
              <a:rPr lang="de-DE" dirty="0"/>
              <a:t> VII                                                                15. Nov. 2017</a:t>
            </a: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7034" y="384255"/>
            <a:ext cx="1248833" cy="5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76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824088" y="1464733"/>
            <a:ext cx="10561461" cy="4969934"/>
          </a:xfrm>
          <a:custGeom>
            <a:avLst/>
            <a:gdLst>
              <a:gd name="connsiteX0" fmla="*/ 0 w 7700963"/>
              <a:gd name="connsiteY0" fmla="*/ 0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0 w 7700963"/>
              <a:gd name="connsiteY4" fmla="*/ 0 h 4617665"/>
              <a:gd name="connsiteX0" fmla="*/ 143934 w 7700963"/>
              <a:gd name="connsiteY0" fmla="*/ 16933 h 4617665"/>
              <a:gd name="connsiteX1" fmla="*/ 7700963 w 7700963"/>
              <a:gd name="connsiteY1" fmla="*/ 0 h 4617665"/>
              <a:gd name="connsiteX2" fmla="*/ 7700963 w 7700963"/>
              <a:gd name="connsiteY2" fmla="*/ 4617665 h 4617665"/>
              <a:gd name="connsiteX3" fmla="*/ 0 w 7700963"/>
              <a:gd name="connsiteY3" fmla="*/ 4617665 h 4617665"/>
              <a:gd name="connsiteX4" fmla="*/ 143934 w 7700963"/>
              <a:gd name="connsiteY4" fmla="*/ 16933 h 4617665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17665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  <a:gd name="connsiteX0" fmla="*/ 364067 w 7921096"/>
              <a:gd name="connsiteY0" fmla="*/ 16933 h 5032532"/>
              <a:gd name="connsiteX1" fmla="*/ 7921096 w 7921096"/>
              <a:gd name="connsiteY1" fmla="*/ 0 h 5032532"/>
              <a:gd name="connsiteX2" fmla="*/ 7921096 w 7921096"/>
              <a:gd name="connsiteY2" fmla="*/ 4634598 h 5032532"/>
              <a:gd name="connsiteX3" fmla="*/ 0 w 7921096"/>
              <a:gd name="connsiteY3" fmla="*/ 5032532 h 5032532"/>
              <a:gd name="connsiteX4" fmla="*/ 364067 w 7921096"/>
              <a:gd name="connsiteY4" fmla="*/ 16933 h 503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096" h="5032532">
                <a:moveTo>
                  <a:pt x="364067" y="16933"/>
                </a:moveTo>
                <a:lnTo>
                  <a:pt x="7921096" y="0"/>
                </a:lnTo>
                <a:lnTo>
                  <a:pt x="7921096" y="4634598"/>
                </a:lnTo>
                <a:lnTo>
                  <a:pt x="0" y="5032532"/>
                </a:lnTo>
                <a:lnTo>
                  <a:pt x="364067" y="16933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228645" y="2725280"/>
            <a:ext cx="8422423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4000" baseline="0">
                <a:solidFill>
                  <a:schemeClr val="bg1"/>
                </a:solidFill>
                <a:latin typeface="Palatino Linotype Fett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3" name="Bild 2" descr="kwg_berufung leben_wei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899" y="5058336"/>
            <a:ext cx="1584960" cy="6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iste Aufzählung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534584" y="1916114"/>
            <a:ext cx="9116483" cy="4124325"/>
          </a:xfrm>
          <a:prstGeom prst="rect">
            <a:avLst/>
          </a:prstGeom>
        </p:spPr>
        <p:txBody>
          <a:bodyPr vert="horz" lIns="0" tIns="0" rIns="0" bIns="0"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E5492"/>
              </a:buClr>
              <a:buSzTx/>
              <a:buFont typeface="+mj-lt"/>
              <a:buAutoNum type="arabicPeriod"/>
              <a:tabLst/>
              <a:defRPr sz="1400" baseline="0">
                <a:solidFill>
                  <a:srgbClr val="1E5492"/>
                </a:solidFill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532466" y="1274829"/>
            <a:ext cx="9118601" cy="3127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2400"/>
              </a:lnSpc>
              <a:defRPr sz="2400" b="1" i="0" baseline="0">
                <a:solidFill>
                  <a:srgbClr val="1E5492"/>
                </a:solidFill>
                <a:latin typeface="Palatino Linotype Fett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1487488" y="6356351"/>
            <a:ext cx="921702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AT" dirty="0">
                <a:ea typeface="ＭＳ Ｐゴシック" charset="0"/>
              </a:rPr>
              <a:t>Demenz- Abklärung aus Sicht der Psychologin     	</a:t>
            </a:r>
            <a:r>
              <a:rPr lang="de-AT" dirty="0" err="1">
                <a:ea typeface="ＭＳ Ｐゴシック" charset="0"/>
              </a:rPr>
              <a:t>med</a:t>
            </a:r>
            <a:r>
              <a:rPr lang="de-AT" dirty="0">
                <a:ea typeface="ＭＳ Ｐゴシック" charset="0"/>
              </a:rPr>
              <a:t> </a:t>
            </a:r>
            <a:r>
              <a:rPr lang="de-AT" dirty="0" err="1">
                <a:ea typeface="ＭＳ Ｐゴシック" charset="0"/>
              </a:rPr>
              <a:t>congress</a:t>
            </a:r>
            <a:r>
              <a:rPr lang="de-AT" dirty="0">
                <a:ea typeface="ＭＳ Ｐゴシック" charset="0"/>
              </a:rPr>
              <a:t> VII  	 4.3.2020</a:t>
            </a:r>
          </a:p>
        </p:txBody>
      </p:sp>
    </p:spTree>
    <p:extLst>
      <p:ext uri="{BB962C8B-B14F-4D97-AF65-F5344CB8AC3E}">
        <p14:creationId xmlns:p14="http://schemas.microsoft.com/office/powerpoint/2010/main" val="20862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DF248-845E-CAAB-5CCF-C4151369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56A518-9882-3346-E919-0CB372B1F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4EAFDA-6CEF-5D1B-99EE-1F4C03AB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6DDA0-1258-0BAA-B2EF-C0CCBF2D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5D55F5-F58E-DF27-9A9F-F5F48FFD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6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B3AA7-2DE3-6470-ED51-039E6F24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7403FA-F661-02BC-7887-46D5A0DAD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2BF3CC-1AEC-688C-9D1E-2DEA7BB6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37357-47B6-5AE2-88C4-A15C0D9C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687290-1958-5716-F280-05051DCA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38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CB173-C7DA-772B-FC40-2AAB010E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B0AA2-A2F5-BAA2-7BBD-43C5F98AB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910CFC-CBAD-F60D-FDDA-796C314A7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8C50E3-7678-4F45-2837-D433CD73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B9371B-B5B9-C6FE-897D-8E33A45A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9E915E-A48D-6A8F-719C-7389A26D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091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1655A-61F6-C71C-4B85-AF2B938D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C4801B-A2DA-09F9-470B-1B59CD53E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6F517E-BFEA-1D73-A131-BE2D79421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935EBC-9245-2BD5-D4A1-908B97A83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BD6FA9-A359-1BDA-D246-7C77ED463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61AADB-9D35-CB2A-38D7-FC109773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2D5B32-FA1F-F637-BB39-E8623B4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A28305B-FB99-7D3F-46DD-666893D7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82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87224-A18F-17AF-0A82-8AA14E4D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1BDB18-E8F5-58E3-DF41-2BF18CED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17FA61-FCD2-8EC4-1E26-C89AE0AB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93518D-B1D0-FB42-4D2A-BD7E3EA0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316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2CC967-84E0-9C3D-4726-7487F9E2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637EA6-E7E7-93CB-09BC-087B685B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50FB36-6FDB-B4A9-0E20-B79C28D6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69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EBE3F-226F-AD2E-473E-6FA6DC7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4DB0E-E07A-D2E0-D490-50B70DBD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35CADE-C873-AD26-B6E6-1E97E8058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FD97E3-9DDD-CCE9-5199-589642C0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215168-71AC-BC78-4248-11E8B062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E1771B-39CA-7409-CD4A-370FB3CA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9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A72B3-600C-360E-9E4A-F3C60EB5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A9B4540-310A-0C80-ED37-A011EC1ED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18ADE4-E9F0-8D76-507E-2B72884C0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B90B90-4BC5-ED0F-67AD-4533ED4C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EF9337-C0EE-0CC5-6B6E-926996AA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F02686-98B7-C842-5B1A-E2B8E094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112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57096A-711F-8CDE-4203-F7C50217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253641-C072-FA2F-F9D0-58545344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B1E666-121E-B9E8-5988-5458852B0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087D0-910B-4151-9AD7-520B664B24CA}" type="datetimeFigureOut">
              <a:rPr lang="de-AT" smtClean="0"/>
              <a:t>28.02.2023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110B77-EA2B-B0AB-D036-5F4499AD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03F4D-0164-63AC-B988-42EB075CF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50A3-C746-4722-A041-A3D52501B7F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74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" r="67"/>
          <a:stretch>
            <a:fillRect/>
          </a:stretch>
        </p:blipFill>
        <p:spPr/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" r="175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4940" y="1567709"/>
            <a:ext cx="7381873" cy="997196"/>
          </a:xfrm>
        </p:spPr>
        <p:txBody>
          <a:bodyPr/>
          <a:lstStyle/>
          <a:p>
            <a:pPr algn="ctr"/>
            <a:r>
              <a:rPr lang="de-DE" sz="3600" dirty="0"/>
              <a:t>Demenz – Abklärung aus </a:t>
            </a:r>
            <a:br>
              <a:rPr lang="de-DE" sz="3600" dirty="0"/>
            </a:br>
            <a:r>
              <a:rPr lang="de-DE" sz="3600" dirty="0"/>
              <a:t>Sicht der Psychologin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674940" y="2636914"/>
            <a:ext cx="7381873" cy="792087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endParaRPr lang="de-DE" sz="2000" dirty="0"/>
          </a:p>
          <a:p>
            <a:pPr algn="ctr">
              <a:defRPr/>
            </a:pPr>
            <a:r>
              <a:rPr lang="de-DE" sz="2000" dirty="0"/>
              <a:t>Elisabeth </a:t>
            </a:r>
            <a:r>
              <a:rPr lang="de-DE" sz="2000" dirty="0" err="1"/>
              <a:t>Voraberger</a:t>
            </a:r>
            <a:endParaRPr lang="de-DE" sz="2000" b="0" dirty="0"/>
          </a:p>
          <a:p>
            <a:pPr algn="ctr">
              <a:defRPr/>
            </a:pPr>
            <a:r>
              <a:rPr lang="de-DE" sz="2000" b="0" dirty="0" err="1"/>
              <a:t>med</a:t>
            </a:r>
            <a:r>
              <a:rPr lang="de-DE" sz="2000" b="0" dirty="0"/>
              <a:t> </a:t>
            </a:r>
            <a:r>
              <a:rPr lang="de-DE" sz="2000" b="0" dirty="0" err="1"/>
              <a:t>congress</a:t>
            </a:r>
            <a:r>
              <a:rPr lang="de-DE" sz="2000" b="0" dirty="0"/>
              <a:t> 7 -  1.3.2023</a:t>
            </a:r>
          </a:p>
        </p:txBody>
      </p:sp>
    </p:spTree>
    <p:extLst>
      <p:ext uri="{BB962C8B-B14F-4D97-AF65-F5344CB8AC3E}">
        <p14:creationId xmlns:p14="http://schemas.microsoft.com/office/powerpoint/2010/main" val="265221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Verhaltensbeobachtung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Sozialkontakt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freundlich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sehr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redselig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etwas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umständlich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tw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Faden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verlieren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Orientierung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zur</a:t>
            </a:r>
            <a:r>
              <a:rPr lang="en-US" sz="2200" dirty="0">
                <a:solidFill>
                  <a:schemeClr val="tx1"/>
                </a:solidFill>
              </a:rPr>
              <a:t> Zeit, Ort, Person und Situation </a:t>
            </a:r>
            <a:r>
              <a:rPr lang="en-US" sz="2200" dirty="0" err="1">
                <a:solidFill>
                  <a:schemeClr val="tx1"/>
                </a:solidFill>
              </a:rPr>
              <a:t>gegeben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Räumliche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Orientierung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jedoch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schwierig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Gedächtnisprobleme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z.B.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Voruntersuchungen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Sprachproduktion</a:t>
            </a:r>
            <a:r>
              <a:rPr lang="en-US" sz="2200" dirty="0">
                <a:solidFill>
                  <a:schemeClr val="tx1"/>
                </a:solidFill>
              </a:rPr>
              <a:t> und </a:t>
            </a:r>
            <a:r>
              <a:rPr lang="en-US" sz="2200" dirty="0" err="1">
                <a:solidFill>
                  <a:schemeClr val="tx1"/>
                </a:solidFill>
              </a:rPr>
              <a:t>Sprachverständnis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intakt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Hinweise</a:t>
            </a:r>
            <a:r>
              <a:rPr lang="en-US" sz="2200" dirty="0">
                <a:solidFill>
                  <a:schemeClr val="tx1"/>
                </a:solidFill>
              </a:rPr>
              <a:t> auf </a:t>
            </a:r>
            <a:r>
              <a:rPr lang="en-US" sz="2200" dirty="0" err="1">
                <a:solidFill>
                  <a:schemeClr val="tx1"/>
                </a:solidFill>
              </a:rPr>
              <a:t>beginnende</a:t>
            </a:r>
            <a:r>
              <a:rPr lang="en-US" sz="2200" dirty="0">
                <a:solidFill>
                  <a:schemeClr val="tx1"/>
                </a:solidFill>
              </a:rPr>
              <a:t> Alexie, </a:t>
            </a:r>
            <a:r>
              <a:rPr lang="en-US" sz="2200" dirty="0" err="1">
                <a:solidFill>
                  <a:schemeClr val="tx1"/>
                </a:solidFill>
              </a:rPr>
              <a:t>Agnosie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Agraphie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Akalkulie</a:t>
            </a:r>
            <a:r>
              <a:rPr lang="en-US" sz="2200" dirty="0">
                <a:solidFill>
                  <a:schemeClr val="tx1"/>
                </a:solidFill>
              </a:rPr>
              <a:t> und </a:t>
            </a:r>
            <a:r>
              <a:rPr lang="en-US" sz="2200" dirty="0" err="1">
                <a:solidFill>
                  <a:schemeClr val="tx1"/>
                </a:solidFill>
              </a:rPr>
              <a:t>Apraxie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Schwierigkeiten</a:t>
            </a:r>
            <a:r>
              <a:rPr lang="en-US" sz="2200" dirty="0">
                <a:solidFill>
                  <a:schemeClr val="tx1"/>
                </a:solidFill>
              </a:rPr>
              <a:t> in </a:t>
            </a:r>
            <a:r>
              <a:rPr lang="en-US" sz="2200" dirty="0" err="1">
                <a:solidFill>
                  <a:schemeClr val="tx1"/>
                </a:solidFill>
              </a:rPr>
              <a:t>Überblicksgewinnung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visuelle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Ablenkbarkeit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Simultanagnosie</a:t>
            </a:r>
            <a:r>
              <a:rPr lang="en-US" sz="2200" dirty="0">
                <a:solidFill>
                  <a:schemeClr val="tx1"/>
                </a:solidFill>
              </a:rPr>
              <a:t>?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Ablesen</a:t>
            </a:r>
            <a:r>
              <a:rPr lang="en-US" sz="2200" dirty="0">
                <a:solidFill>
                  <a:schemeClr val="tx1"/>
                </a:solidFill>
              </a:rPr>
              <a:t> der </a:t>
            </a:r>
            <a:r>
              <a:rPr lang="en-US" sz="2200" dirty="0" err="1">
                <a:solidFill>
                  <a:schemeClr val="tx1"/>
                </a:solidFill>
              </a:rPr>
              <a:t>Uhr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deutlich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auffällig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Krankheitswahrnehmung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gegeben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Keine</a:t>
            </a:r>
            <a:r>
              <a:rPr lang="en-US" sz="2200" dirty="0">
                <a:solidFill>
                  <a:schemeClr val="tx1"/>
                </a:solidFill>
              </a:rPr>
              <a:t> depressive </a:t>
            </a:r>
            <a:r>
              <a:rPr lang="en-US" sz="2200" dirty="0" err="1">
                <a:solidFill>
                  <a:schemeClr val="tx1"/>
                </a:solidFill>
              </a:rPr>
              <a:t>Symptomatik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optimistisch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motiviert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üben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200" dirty="0">
              <a:sym typeface="Wingdings" panose="05000000000000000000" pitchFamily="2" charset="2"/>
            </a:endParaRPr>
          </a:p>
          <a:p>
            <a:pPr lvl="3"/>
            <a:endParaRPr lang="en-US" sz="2200" dirty="0">
              <a:sym typeface="Wingdings" panose="05000000000000000000" pitchFamily="2" charset="2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Demenz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Abklärung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med congress 7    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.3.2023</a:t>
            </a:r>
          </a:p>
        </p:txBody>
      </p:sp>
    </p:spTree>
    <p:extLst>
      <p:ext uri="{BB962C8B-B14F-4D97-AF65-F5344CB8AC3E}">
        <p14:creationId xmlns:p14="http://schemas.microsoft.com/office/powerpoint/2010/main" val="260452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B13915-3F60-04DB-86A2-2E8D4285E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e-DE" sz="7200" b="1"/>
              <a:t>Beispiele</a:t>
            </a:r>
            <a:endParaRPr lang="de-AT" sz="7200" b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90749A-2AF3-1947-77B9-B80415498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de-AT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78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Whiteboard enthält.&#10;&#10;Automatisch generierte Beschreibung">
            <a:extLst>
              <a:ext uri="{FF2B5EF4-FFF2-40B4-BE49-F238E27FC236}">
                <a16:creationId xmlns:a16="http://schemas.microsoft.com/office/drawing/2014/main" id="{DE79C3EE-917A-9B47-06CD-420503D1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44" y="1132764"/>
            <a:ext cx="3310013" cy="4413350"/>
          </a:xfrm>
          <a:prstGeom prst="rect">
            <a:avLst/>
          </a:prstGeom>
        </p:spPr>
      </p:pic>
      <p:pic>
        <p:nvPicPr>
          <p:cNvPr id="3" name="Grafik 2" descr="Ein Bild, das Whiteboard enthält.&#10;&#10;Automatisch generierte Beschreibung">
            <a:extLst>
              <a:ext uri="{FF2B5EF4-FFF2-40B4-BE49-F238E27FC236}">
                <a16:creationId xmlns:a16="http://schemas.microsoft.com/office/drawing/2014/main" id="{1352D16D-85A3-DDA2-F49F-F6F82FE39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818" y="1119335"/>
            <a:ext cx="3330157" cy="44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4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AC9F93-AEC0-5ACB-8E57-BD34A676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44" y="1132764"/>
            <a:ext cx="3310013" cy="441335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95C5254-A000-821C-54E8-71C83BD1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814" y="1119335"/>
            <a:ext cx="3552166" cy="44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352EEE-68F9-F2F1-9947-1AEC37AAC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" r="2" b="2"/>
          <a:stretch/>
        </p:blipFill>
        <p:spPr>
          <a:xfrm>
            <a:off x="99102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F2DA224-DC1F-BF1E-8883-252105A1AE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3" r="4271" b="3"/>
          <a:stretch/>
        </p:blipFill>
        <p:spPr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641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BA47AD-C2C8-0357-6029-01834B89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de-AT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Testergebnisse</a:t>
            </a:r>
            <a:endParaRPr lang="de-AT" sz="38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52677AB-3D81-2E83-EAA6-0A5956686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764615"/>
              </p:ext>
            </p:extLst>
          </p:nvPr>
        </p:nvGraphicFramePr>
        <p:xfrm>
          <a:off x="838200" y="2323997"/>
          <a:ext cx="10515600" cy="3757056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6388262">
                  <a:extLst>
                    <a:ext uri="{9D8B030D-6E8A-4147-A177-3AD203B41FA5}">
                      <a16:colId xmlns:a16="http://schemas.microsoft.com/office/drawing/2014/main" val="2084242708"/>
                    </a:ext>
                  </a:extLst>
                </a:gridCol>
                <a:gridCol w="4127338">
                  <a:extLst>
                    <a:ext uri="{9D8B030D-6E8A-4147-A177-3AD203B41FA5}">
                      <a16:colId xmlns:a16="http://schemas.microsoft.com/office/drawing/2014/main" val="4188731713"/>
                    </a:ext>
                  </a:extLst>
                </a:gridCol>
              </a:tblGrid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Bereich </a:t>
                      </a:r>
                      <a:endParaRPr lang="de-AT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Ergebnis</a:t>
                      </a:r>
                      <a:endParaRPr lang="de-AT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0110"/>
                  </a:ext>
                </a:extLst>
              </a:tr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Kognitive Informationsverarbeitung</a:t>
                      </a:r>
                      <a:endParaRPr lang="de-AT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nicht durchführbar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732053"/>
                  </a:ext>
                </a:extLst>
              </a:tr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Verbales Gedächtnis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deutlich unterdurchschnittlich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24006"/>
                  </a:ext>
                </a:extLst>
              </a:tr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Nonverbales Gedächtnis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deutlich unterdurchschnittlich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891131"/>
                  </a:ext>
                </a:extLst>
              </a:tr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Visuokonstruktion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deutlich unterdurchschnittlich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93150"/>
                  </a:ext>
                </a:extLst>
              </a:tr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Wortfindung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unterdurchschnittlich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704038"/>
                  </a:ext>
                </a:extLst>
              </a:tr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Numerisches Kurzzeitgedächtnis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unterdurchschnittlich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87377"/>
                  </a:ext>
                </a:extLst>
              </a:tr>
              <a:tr h="46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Numerisches Arbeitsgedächtnis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unterdurchschnittlich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1172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5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62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7B2B8B-FF16-488C-FEB0-43F27590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de-AT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Testergebnisse</a:t>
            </a:r>
            <a:endParaRPr lang="de-AT" sz="3800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528601-09A7-96EF-2BD1-D2551A6E7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43899" y="-597165"/>
            <a:ext cx="21993357" cy="125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A30361AC-877D-E935-B7B1-C0272A72A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84132"/>
              </p:ext>
            </p:extLst>
          </p:nvPr>
        </p:nvGraphicFramePr>
        <p:xfrm>
          <a:off x="1150900" y="2228087"/>
          <a:ext cx="9890199" cy="391459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5260819">
                  <a:extLst>
                    <a:ext uri="{9D8B030D-6E8A-4147-A177-3AD203B41FA5}">
                      <a16:colId xmlns:a16="http://schemas.microsoft.com/office/drawing/2014/main" val="3353190005"/>
                    </a:ext>
                  </a:extLst>
                </a:gridCol>
                <a:gridCol w="4629380">
                  <a:extLst>
                    <a:ext uri="{9D8B030D-6E8A-4147-A177-3AD203B41FA5}">
                      <a16:colId xmlns:a16="http://schemas.microsoft.com/office/drawing/2014/main" val="1167209570"/>
                    </a:ext>
                  </a:extLst>
                </a:gridCol>
              </a:tblGrid>
              <a:tr h="483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Bereich</a:t>
                      </a:r>
                      <a:endParaRPr lang="de-AT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22938" marB="1146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1" cap="none" spc="0" dirty="0">
                          <a:solidFill>
                            <a:schemeClr val="tx1"/>
                          </a:solidFill>
                          <a:effectLst/>
                        </a:rPr>
                        <a:t>Ergebnis</a:t>
                      </a:r>
                      <a:endParaRPr lang="de-AT" sz="2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22938" marB="1146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12481"/>
                  </a:ext>
                </a:extLst>
              </a:tr>
              <a:tr h="495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Wortflüssigkeit semantisch</a:t>
                      </a:r>
                      <a:endParaRPr lang="de-AT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unterdurchschnittlich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12856"/>
                  </a:ext>
                </a:extLst>
              </a:tr>
              <a:tr h="495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Wortflüssigkeit phonematisch</a:t>
                      </a:r>
                      <a:endParaRPr lang="de-AT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durchschnittlich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46796"/>
                  </a:ext>
                </a:extLst>
              </a:tr>
              <a:tr h="495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Geteilte Aufmerksamkeit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Nicht durchführbar, klinisch auffällig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571681"/>
                  </a:ext>
                </a:extLst>
              </a:tr>
              <a:tr h="495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Kognitive Flexibilität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Nicht durchführbar, klinisch auffällig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29760"/>
                  </a:ext>
                </a:extLst>
              </a:tr>
              <a:tr h="495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Kognitives Schätzen 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auffällig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101951"/>
                  </a:ext>
                </a:extLst>
              </a:tr>
              <a:tr h="495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>
                          <a:solidFill>
                            <a:schemeClr val="tx1"/>
                          </a:solidFill>
                          <a:effectLst/>
                        </a:rPr>
                        <a:t>Handlungsplanung</a:t>
                      </a:r>
                      <a:endParaRPr lang="de-AT" sz="20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auffällig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49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cap="none" spc="0" dirty="0">
                          <a:solidFill>
                            <a:schemeClr val="tx1"/>
                          </a:solidFill>
                          <a:effectLst/>
                        </a:rPr>
                        <a:t>Depression</a:t>
                      </a:r>
                      <a:endParaRPr lang="de-AT" sz="20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Nicht vorhanden</a:t>
                      </a:r>
                      <a:endParaRPr lang="de-AT" sz="18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017" marT="34407" marB="1146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0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2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Zusammenfassung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Defizite</a:t>
            </a:r>
            <a:r>
              <a:rPr lang="en-US" sz="2000" dirty="0">
                <a:solidFill>
                  <a:schemeClr val="tx1"/>
                </a:solidFill>
              </a:rPr>
              <a:t> in</a:t>
            </a:r>
          </a:p>
          <a:p>
            <a:pPr lvl="1"/>
            <a:r>
              <a:rPr lang="en-US" sz="2000" dirty="0" err="1"/>
              <a:t>Orientierung</a:t>
            </a:r>
            <a:r>
              <a:rPr lang="en-US" sz="2000" dirty="0"/>
              <a:t> (</a:t>
            </a:r>
            <a:r>
              <a:rPr lang="en-US" sz="2000" dirty="0" err="1"/>
              <a:t>räumlich</a:t>
            </a:r>
            <a:r>
              <a:rPr lang="en-US" sz="2000" dirty="0"/>
              <a:t>, </a:t>
            </a:r>
            <a:r>
              <a:rPr lang="en-US" sz="2000" dirty="0" err="1"/>
              <a:t>anamnestisch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zeitlich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Verbales</a:t>
            </a:r>
            <a:r>
              <a:rPr lang="en-US" sz="2000" dirty="0"/>
              <a:t> und </a:t>
            </a:r>
            <a:r>
              <a:rPr lang="en-US" sz="2000" dirty="0" err="1"/>
              <a:t>nonverbales</a:t>
            </a:r>
            <a:r>
              <a:rPr lang="en-US" sz="2000" dirty="0"/>
              <a:t> </a:t>
            </a:r>
            <a:r>
              <a:rPr lang="en-US" sz="2000" dirty="0" err="1"/>
              <a:t>Gedächtnis</a:t>
            </a:r>
            <a:endParaRPr lang="en-US" sz="2000" dirty="0"/>
          </a:p>
          <a:p>
            <a:pPr lvl="1"/>
            <a:r>
              <a:rPr lang="en-US" sz="2000" dirty="0" err="1"/>
              <a:t>Wortfindung</a:t>
            </a:r>
            <a:endParaRPr lang="en-US" sz="2000" dirty="0"/>
          </a:p>
          <a:p>
            <a:pPr lvl="1"/>
            <a:r>
              <a:rPr lang="en-US" sz="2000" dirty="0" err="1"/>
              <a:t>Exekutiven</a:t>
            </a:r>
            <a:r>
              <a:rPr lang="en-US" sz="2000" dirty="0"/>
              <a:t> </a:t>
            </a:r>
            <a:r>
              <a:rPr lang="en-US" sz="2000" dirty="0" err="1"/>
              <a:t>Funktionen</a:t>
            </a:r>
            <a:endParaRPr lang="en-US" sz="2000" dirty="0"/>
          </a:p>
          <a:p>
            <a:pPr lvl="1"/>
            <a:r>
              <a:rPr lang="en-US" sz="2000" dirty="0" err="1"/>
              <a:t>Visuell-räumlichen</a:t>
            </a:r>
            <a:r>
              <a:rPr lang="en-US" sz="2000" dirty="0"/>
              <a:t> </a:t>
            </a:r>
            <a:r>
              <a:rPr lang="en-US" sz="2000" dirty="0" err="1"/>
              <a:t>Fähigkeiten</a:t>
            </a:r>
            <a:endParaRPr lang="en-US" sz="2000" dirty="0"/>
          </a:p>
          <a:p>
            <a:pPr lvl="1">
              <a:spcAft>
                <a:spcPts val="800"/>
              </a:spcAft>
            </a:pPr>
            <a:r>
              <a:rPr lang="en-US" sz="2000" dirty="0" err="1"/>
              <a:t>Hinweise</a:t>
            </a:r>
            <a:r>
              <a:rPr lang="en-US" sz="2000" dirty="0"/>
              <a:t> auf </a:t>
            </a:r>
            <a:r>
              <a:rPr lang="en-US" sz="2000" dirty="0" err="1"/>
              <a:t>beginnende</a:t>
            </a:r>
            <a:r>
              <a:rPr lang="en-US" sz="2000" dirty="0"/>
              <a:t> Alexie, </a:t>
            </a:r>
            <a:r>
              <a:rPr lang="en-US" sz="2000" dirty="0" err="1"/>
              <a:t>Agnosie</a:t>
            </a:r>
            <a:r>
              <a:rPr lang="en-US" sz="2000" dirty="0"/>
              <a:t>, </a:t>
            </a:r>
            <a:r>
              <a:rPr lang="en-US" sz="2000" dirty="0" err="1"/>
              <a:t>Agraphie</a:t>
            </a:r>
            <a:r>
              <a:rPr lang="en-US" sz="2000" dirty="0"/>
              <a:t>, </a:t>
            </a:r>
            <a:r>
              <a:rPr lang="en-US" sz="2000" dirty="0" err="1"/>
              <a:t>Akalkulie</a:t>
            </a:r>
            <a:r>
              <a:rPr lang="en-US" sz="2000" dirty="0"/>
              <a:t> und </a:t>
            </a:r>
            <a:r>
              <a:rPr lang="en-US" sz="2000" dirty="0" err="1"/>
              <a:t>Apraxie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Keine</a:t>
            </a:r>
            <a:r>
              <a:rPr lang="en-US" sz="2000" dirty="0">
                <a:solidFill>
                  <a:schemeClr val="tx1"/>
                </a:solidFill>
              </a:rPr>
              <a:t> Depression, </a:t>
            </a:r>
            <a:r>
              <a:rPr lang="en-US" sz="2000" dirty="0" err="1">
                <a:solidFill>
                  <a:schemeClr val="tx1"/>
                </a:solidFill>
              </a:rPr>
              <a:t>Krankheitswahrnehmung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großteils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vorhanden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trotzdem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optimistisch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err="1">
                <a:solidFill>
                  <a:schemeClr val="tx1"/>
                </a:solidFill>
              </a:rPr>
              <a:t>Außenanamnese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seit</a:t>
            </a:r>
            <a:r>
              <a:rPr lang="en-US" sz="2000" dirty="0">
                <a:solidFill>
                  <a:schemeClr val="tx1"/>
                </a:solidFill>
              </a:rPr>
              <a:t> ca. </a:t>
            </a:r>
            <a:r>
              <a:rPr lang="en-US" sz="2000" dirty="0" err="1">
                <a:solidFill>
                  <a:schemeClr val="tx1"/>
                </a:solidFill>
              </a:rPr>
              <a:t>einem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Jahr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Verschlechterung</a:t>
            </a:r>
            <a:r>
              <a:rPr lang="en-US" sz="2000" dirty="0">
                <a:solidFill>
                  <a:schemeClr val="tx1"/>
                </a:solidFill>
              </a:rPr>
              <a:t> der </a:t>
            </a:r>
            <a:r>
              <a:rPr lang="en-US" sz="2000" dirty="0" err="1">
                <a:solidFill>
                  <a:schemeClr val="tx1"/>
                </a:solidFill>
              </a:rPr>
              <a:t>Kognition</a:t>
            </a:r>
            <a:r>
              <a:rPr lang="en-US" sz="2000" dirty="0">
                <a:solidFill>
                  <a:schemeClr val="tx1"/>
                </a:solidFill>
              </a:rPr>
              <a:t> und </a:t>
            </a:r>
            <a:r>
              <a:rPr lang="en-US" sz="2000" dirty="0" err="1">
                <a:solidFill>
                  <a:schemeClr val="tx1"/>
                </a:solidFill>
              </a:rPr>
              <a:t>zunehmende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Alltagsbeeinträchtigung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Keine</a:t>
            </a:r>
            <a:r>
              <a:rPr lang="en-US" sz="2000" dirty="0">
                <a:solidFill>
                  <a:schemeClr val="tx1"/>
                </a:solidFill>
              </a:rPr>
              <a:t> depressive </a:t>
            </a:r>
            <a:r>
              <a:rPr lang="en-US" sz="2000" dirty="0" err="1">
                <a:solidFill>
                  <a:schemeClr val="tx1"/>
                </a:solidFill>
              </a:rPr>
              <a:t>Symptomatik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14300" lvl="0" indent="0" defTabSz="91440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chemeClr val="tx1"/>
                </a:solidFill>
              </a:rPr>
              <a:t>Art und </a:t>
            </a:r>
            <a:r>
              <a:rPr lang="en-US" sz="2200" b="1" dirty="0" err="1">
                <a:solidFill>
                  <a:schemeClr val="tx1"/>
                </a:solidFill>
              </a:rPr>
              <a:t>Ausmaß</a:t>
            </a:r>
            <a:r>
              <a:rPr lang="en-US" sz="2200" b="1" dirty="0">
                <a:solidFill>
                  <a:schemeClr val="tx1"/>
                </a:solidFill>
              </a:rPr>
              <a:t> der </a:t>
            </a:r>
            <a:r>
              <a:rPr lang="en-US" sz="2200" b="1" dirty="0" err="1">
                <a:solidFill>
                  <a:schemeClr val="tx1"/>
                </a:solidFill>
              </a:rPr>
              <a:t>Defizite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mit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beginnender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Alzheimerdemenz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vereinbar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Demenz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Abklärung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med congress 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.3.2023</a:t>
            </a:r>
          </a:p>
        </p:txBody>
      </p:sp>
    </p:spTree>
    <p:extLst>
      <p:ext uri="{BB962C8B-B14F-4D97-AF65-F5344CB8AC3E}">
        <p14:creationId xmlns:p14="http://schemas.microsoft.com/office/powerpoint/2010/main" val="25314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95484" y="3279279"/>
            <a:ext cx="6316817" cy="553998"/>
          </a:xfrm>
        </p:spPr>
        <p:txBody>
          <a:bodyPr/>
          <a:lstStyle/>
          <a:p>
            <a:r>
              <a:rPr lang="de-DE" dirty="0"/>
              <a:t>Herzlichen Dank !</a:t>
            </a:r>
          </a:p>
        </p:txBody>
      </p:sp>
    </p:spTree>
    <p:extLst>
      <p:ext uri="{BB962C8B-B14F-4D97-AF65-F5344CB8AC3E}">
        <p14:creationId xmlns:p14="http://schemas.microsoft.com/office/powerpoint/2010/main" val="159171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Rolle der Psychologie in der Demenzabklärung</a:t>
            </a:r>
          </a:p>
        </p:txBody>
      </p:sp>
    </p:spTree>
    <p:extLst>
      <p:ext uri="{BB962C8B-B14F-4D97-AF65-F5344CB8AC3E}">
        <p14:creationId xmlns:p14="http://schemas.microsoft.com/office/powerpoint/2010/main" val="162371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>
                <a:solidFill>
                  <a:schemeClr val="tx1"/>
                </a:solidFill>
                <a:latin typeface="+mj-lt"/>
              </a:rPr>
              <a:t>Indikationen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zur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neuropsychologischen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Untersuchung</a:t>
            </a:r>
            <a:endParaRPr lang="en-US" sz="3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6" name="Picture 52">
            <a:extLst>
              <a:ext uri="{FF2B5EF4-FFF2-40B4-BE49-F238E27FC236}">
                <a16:creationId xmlns:a16="http://schemas.microsoft.com/office/drawing/2014/main" id="{83CF70B2-49E7-A8A1-4B45-16F3F92E8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47" r="23823" b="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Früherkennung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demenzieller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Entwicklungen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Differenzialdiagnostik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verschiedener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Demenzformen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und </a:t>
            </a:r>
            <a:r>
              <a:rPr lang="en-US" sz="2200" dirty="0" err="1">
                <a:solidFill>
                  <a:schemeClr val="tx1"/>
                </a:solidFill>
              </a:rPr>
              <a:t>Demenzursachen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Erfassung</a:t>
            </a:r>
            <a:r>
              <a:rPr lang="en-US" sz="2200" dirty="0">
                <a:solidFill>
                  <a:schemeClr val="tx1"/>
                </a:solidFill>
              </a:rPr>
              <a:t> des </a:t>
            </a:r>
            <a:r>
              <a:rPr lang="en-US" sz="2200" dirty="0" err="1">
                <a:solidFill>
                  <a:schemeClr val="tx1"/>
                </a:solidFill>
              </a:rPr>
              <a:t>Demenzschweregrades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Beobachtung</a:t>
            </a:r>
            <a:r>
              <a:rPr lang="en-US" sz="2200" dirty="0">
                <a:solidFill>
                  <a:schemeClr val="tx1"/>
                </a:solidFill>
              </a:rPr>
              <a:t> des </a:t>
            </a:r>
            <a:r>
              <a:rPr lang="en-US" sz="2200" dirty="0" err="1">
                <a:solidFill>
                  <a:schemeClr val="tx1"/>
                </a:solidFill>
              </a:rPr>
              <a:t>Krankheitsverlaufs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Veränderungsmessung</a:t>
            </a:r>
            <a:r>
              <a:rPr lang="en-US" sz="2200" dirty="0">
                <a:solidFill>
                  <a:schemeClr val="tx1"/>
                </a:solidFill>
              </a:rPr>
              <a:t>, Prognose)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54296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Demenz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Abklärung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med congress 7    1.3.2023</a:t>
            </a:r>
          </a:p>
        </p:txBody>
      </p:sp>
    </p:spTree>
    <p:extLst>
      <p:ext uri="{BB962C8B-B14F-4D97-AF65-F5344CB8AC3E}">
        <p14:creationId xmlns:p14="http://schemas.microsoft.com/office/powerpoint/2010/main" val="24713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>
                <a:solidFill>
                  <a:schemeClr val="tx1"/>
                </a:solidFill>
                <a:latin typeface="+mj-lt"/>
              </a:rPr>
              <a:t>Neuropsychologische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Untersuchung</a:t>
            </a:r>
            <a:endParaRPr lang="en-US" sz="3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5D4413-7BBB-3914-9294-37B61801D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97" r="13129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Anamnese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evt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Fremdanamnese</a:t>
            </a:r>
            <a:endParaRPr lang="en-US" sz="24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Verhaltensbeobachtung</a:t>
            </a:r>
            <a:endParaRPr lang="en-US" sz="24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Verwendung</a:t>
            </a:r>
            <a:r>
              <a:rPr lang="en-US" sz="2400" dirty="0">
                <a:solidFill>
                  <a:schemeClr val="tx1"/>
                </a:solidFill>
              </a:rPr>
              <a:t> von </a:t>
            </a:r>
            <a:r>
              <a:rPr lang="en-US" sz="2400" dirty="0" err="1">
                <a:solidFill>
                  <a:schemeClr val="tx1"/>
                </a:solidFill>
              </a:rPr>
              <a:t>psychometrischen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Leistungstests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z.B.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cerad</a:t>
            </a:r>
            <a:r>
              <a:rPr lang="en-US" sz="2400" dirty="0">
                <a:solidFill>
                  <a:schemeClr val="tx1"/>
                </a:solidFill>
              </a:rPr>
              <a:t>) und </a:t>
            </a:r>
            <a:r>
              <a:rPr lang="en-US" sz="2400" dirty="0" err="1">
                <a:solidFill>
                  <a:schemeClr val="tx1"/>
                </a:solidFill>
              </a:rPr>
              <a:t>Fragebögen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Objektivierung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Quantifizierung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kognitiver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affektiver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Defizite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Neuropsychologische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Diagnostik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ist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hypothesengeleitet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aufgrund</a:t>
            </a:r>
            <a:r>
              <a:rPr lang="en-US" sz="2400" b="1" dirty="0">
                <a:solidFill>
                  <a:schemeClr val="tx1"/>
                </a:solidFill>
              </a:rPr>
              <a:t> von </a:t>
            </a:r>
            <a:r>
              <a:rPr lang="en-US" sz="2400" b="1" dirty="0" err="1">
                <a:solidFill>
                  <a:schemeClr val="tx1"/>
                </a:solidFill>
              </a:rPr>
              <a:t>Fragestellung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Vorbefunden</a:t>
            </a:r>
            <a:r>
              <a:rPr lang="en-US" sz="2400" b="1" dirty="0">
                <a:solidFill>
                  <a:schemeClr val="tx1"/>
                </a:solidFill>
              </a:rPr>
              <a:t> und </a:t>
            </a:r>
            <a:r>
              <a:rPr lang="en-US" sz="2400" b="1" dirty="0" err="1">
                <a:solidFill>
                  <a:schemeClr val="tx1"/>
                </a:solidFill>
              </a:rPr>
              <a:t>Patientenmerkmalen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654296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Demenz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Abklärung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med congress 7    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.3.2023</a:t>
            </a:r>
          </a:p>
        </p:txBody>
      </p:sp>
    </p:spTree>
    <p:extLst>
      <p:ext uri="{BB962C8B-B14F-4D97-AF65-F5344CB8AC3E}">
        <p14:creationId xmlns:p14="http://schemas.microsoft.com/office/powerpoint/2010/main" val="25858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>
                <a:solidFill>
                  <a:schemeClr val="tx1"/>
                </a:solidFill>
                <a:latin typeface="+mj-lt"/>
              </a:rPr>
              <a:t>Neuropsychologische</a:t>
            </a:r>
            <a:r>
              <a:rPr lang="en-US" sz="3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+mj-lt"/>
              </a:rPr>
              <a:t>Untersuchung</a:t>
            </a:r>
            <a:endParaRPr lang="en-US" sz="3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sz="2200" b="1" u="sng" dirty="0" err="1">
                <a:solidFill>
                  <a:schemeClr val="tx1"/>
                </a:solidFill>
              </a:rPr>
              <a:t>Voraussetzungen</a:t>
            </a:r>
            <a:r>
              <a:rPr lang="en-US" sz="2200" b="1" u="sng" dirty="0">
                <a:solidFill>
                  <a:schemeClr val="tx1"/>
                </a:solidFill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</a:rPr>
              <a:t>beim</a:t>
            </a:r>
            <a:r>
              <a:rPr lang="en-US" sz="2200" b="1" u="sng" dirty="0">
                <a:solidFill>
                  <a:schemeClr val="tx1"/>
                </a:solidFill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</a:rPr>
              <a:t>Patienten</a:t>
            </a:r>
            <a:endParaRPr lang="en-US" sz="2200" b="1" u="sng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Kooperation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Brille</a:t>
            </a: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Hörgeräte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D52130-8DF9-5D28-FBD7-18207ED01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6248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Demenz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Abklärung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med congress 7    </a:t>
            </a:r>
            <a:r>
              <a:rPr lang="en-US" sz="1000" dirty="0">
                <a:solidFill>
                  <a:srgbClr val="FFFFFF"/>
                </a:solidFill>
                <a:latin typeface="Calibri" panose="020F0502020204030204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.3.2023</a:t>
            </a:r>
          </a:p>
        </p:txBody>
      </p:sp>
    </p:spTree>
    <p:extLst>
      <p:ext uri="{BB962C8B-B14F-4D97-AF65-F5344CB8AC3E}">
        <p14:creationId xmlns:p14="http://schemas.microsoft.com/office/powerpoint/2010/main" val="115492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chemeClr val="tx1"/>
                </a:solidFill>
                <a:latin typeface="+mj-lt"/>
              </a:rPr>
              <a:t>Neuropsychologische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Untersuchung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058938-EB31-E6F2-F2B6-5157A9F79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60" r="31996"/>
          <a:stretch/>
        </p:blipFill>
        <p:spPr>
          <a:xfrm>
            <a:off x="0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u="sng" dirty="0" err="1">
                <a:solidFill>
                  <a:schemeClr val="tx1"/>
                </a:solidFill>
              </a:rPr>
              <a:t>Praktisches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Vorgehen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en-US" sz="2400" u="sng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Untersuchung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ohne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Angehörige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Fremdanamnese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separat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sofern</a:t>
            </a:r>
            <a:r>
              <a:rPr lang="en-US" sz="2400" dirty="0">
                <a:solidFill>
                  <a:schemeClr val="tx1"/>
                </a:solidFill>
              </a:rPr>
              <a:t> Patient </a:t>
            </a:r>
            <a:r>
              <a:rPr lang="en-US" sz="2400" dirty="0" err="1">
                <a:solidFill>
                  <a:schemeClr val="tx1"/>
                </a:solidFill>
              </a:rPr>
              <a:t>einverstanden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Information </a:t>
            </a:r>
            <a:r>
              <a:rPr lang="en-US" sz="2400" dirty="0" err="1">
                <a:solidFill>
                  <a:schemeClr val="tx1"/>
                </a:solidFill>
              </a:rPr>
              <a:t>über</a:t>
            </a:r>
            <a:r>
              <a:rPr lang="en-US" sz="2400" dirty="0">
                <a:solidFill>
                  <a:schemeClr val="tx1"/>
                </a:solidFill>
              </a:rPr>
              <a:t> Sinn und </a:t>
            </a:r>
            <a:r>
              <a:rPr lang="en-US" sz="2400" dirty="0" err="1">
                <a:solidFill>
                  <a:schemeClr val="tx1"/>
                </a:solidFill>
              </a:rPr>
              <a:t>Zweck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Untersuchung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Positive </a:t>
            </a:r>
            <a:r>
              <a:rPr lang="en-US" sz="2400" dirty="0" err="1">
                <a:solidFill>
                  <a:schemeClr val="tx1"/>
                </a:solidFill>
              </a:rPr>
              <a:t>Atmosphäre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schaffen</a:t>
            </a:r>
            <a:r>
              <a:rPr lang="en-US" sz="2400" dirty="0">
                <a:solidFill>
                  <a:schemeClr val="tx1"/>
                </a:solidFill>
              </a:rPr>
              <a:t> und </a:t>
            </a:r>
            <a:r>
              <a:rPr lang="en-US" sz="2400" dirty="0" err="1">
                <a:solidFill>
                  <a:schemeClr val="tx1"/>
                </a:solidFill>
              </a:rPr>
              <a:t>Ängste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abbauen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5297762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Demenz</a:t>
            </a:r>
            <a:r>
              <a:rPr lang="en-US" sz="10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- </a:t>
            </a:r>
            <a:r>
              <a:rPr lang="en-US" sz="10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Abklärung</a:t>
            </a:r>
            <a:r>
              <a:rPr lang="en-US" sz="10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aus</a:t>
            </a:r>
            <a:r>
              <a:rPr lang="en-US" sz="10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lang="en-US" sz="1000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lang="en-US" sz="10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    med congress 7    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</a:t>
            </a:r>
            <a:r>
              <a:rPr lang="en-US" sz="100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.3.2023</a:t>
            </a:r>
          </a:p>
        </p:txBody>
      </p:sp>
    </p:spTree>
    <p:extLst>
      <p:ext uri="{BB962C8B-B14F-4D97-AF65-F5344CB8AC3E}">
        <p14:creationId xmlns:p14="http://schemas.microsoft.com/office/powerpoint/2010/main" val="44120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" b="35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5484" y="3279279"/>
            <a:ext cx="6316817" cy="553998"/>
          </a:xfrm>
        </p:spPr>
        <p:txBody>
          <a:bodyPr/>
          <a:lstStyle/>
          <a:p>
            <a:r>
              <a:rPr lang="de-DE" dirty="0"/>
              <a:t>Fallbeispiel Hr. U.</a:t>
            </a:r>
          </a:p>
        </p:txBody>
      </p:sp>
    </p:spTree>
    <p:extLst>
      <p:ext uri="{BB962C8B-B14F-4D97-AF65-F5344CB8AC3E}">
        <p14:creationId xmlns:p14="http://schemas.microsoft.com/office/powerpoint/2010/main" val="297763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Anamnese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und Exploration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38200" y="1877567"/>
            <a:ext cx="10515600" cy="4342257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Schwierigkeiten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dirty="0" err="1">
                <a:solidFill>
                  <a:schemeClr val="tx1"/>
                </a:solidFill>
              </a:rPr>
              <a:t>Orientierung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Krankenzimmer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Zeitung </a:t>
            </a:r>
            <a:r>
              <a:rPr lang="en-US" sz="2000" dirty="0" err="1">
                <a:solidFill>
                  <a:schemeClr val="tx1"/>
                </a:solidFill>
              </a:rPr>
              <a:t>lesen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schwierig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aufgrund</a:t>
            </a:r>
            <a:r>
              <a:rPr lang="en-US" sz="2000" dirty="0">
                <a:solidFill>
                  <a:schemeClr val="tx1"/>
                </a:solidFill>
              </a:rPr>
              <a:t> der </a:t>
            </a:r>
            <a:r>
              <a:rPr lang="en-US" sz="2000" dirty="0" err="1">
                <a:solidFill>
                  <a:schemeClr val="tx1"/>
                </a:solidFill>
              </a:rPr>
              <a:t>Spalten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Bankdaten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lesen</a:t>
            </a:r>
            <a:r>
              <a:rPr lang="en-US" sz="2000" dirty="0">
                <a:solidFill>
                  <a:schemeClr val="tx1"/>
                </a:solidFill>
              </a:rPr>
              <a:t> (IBAN)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Faden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verlieren</a:t>
            </a:r>
            <a:r>
              <a:rPr lang="en-US" sz="2000" dirty="0">
                <a:solidFill>
                  <a:schemeClr val="tx1"/>
                </a:solidFill>
              </a:rPr>
              <a:t>, muss </a:t>
            </a:r>
            <a:r>
              <a:rPr lang="en-US" sz="2000" dirty="0" err="1">
                <a:solidFill>
                  <a:schemeClr val="tx1"/>
                </a:solidFill>
              </a:rPr>
              <a:t>sich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mehr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aufschreiben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Liste</a:t>
            </a:r>
            <a:r>
              <a:rPr lang="en-US" sz="2000" dirty="0">
                <a:solidFill>
                  <a:schemeClr val="tx1"/>
                </a:solidFill>
              </a:rPr>
              <a:t> der </a:t>
            </a:r>
            <a:r>
              <a:rPr lang="en-US" sz="2000" dirty="0" err="1">
                <a:solidFill>
                  <a:schemeClr val="tx1"/>
                </a:solidFill>
              </a:rPr>
              <a:t>Ehefrau</a:t>
            </a:r>
            <a:r>
              <a:rPr lang="en-US" sz="2000" dirty="0">
                <a:solidFill>
                  <a:schemeClr val="tx1"/>
                </a:solidFill>
              </a:rPr>
              <a:t>: (</a:t>
            </a:r>
            <a:r>
              <a:rPr lang="en-US" sz="2000" dirty="0" err="1">
                <a:solidFill>
                  <a:schemeClr val="tx1"/>
                </a:solidFill>
              </a:rPr>
              <a:t>seit</a:t>
            </a:r>
            <a:r>
              <a:rPr lang="en-US" sz="2000" dirty="0">
                <a:solidFill>
                  <a:schemeClr val="tx1"/>
                </a:solidFill>
              </a:rPr>
              <a:t> ca. </a:t>
            </a:r>
            <a:r>
              <a:rPr lang="en-US" sz="2000" dirty="0" err="1">
                <a:solidFill>
                  <a:schemeClr val="tx1"/>
                </a:solidFill>
              </a:rPr>
              <a:t>einem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Jahr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Auffälligkeiten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 err="1"/>
              <a:t>Schlechtes</a:t>
            </a:r>
            <a:r>
              <a:rPr lang="en-US" sz="2000" dirty="0"/>
              <a:t> </a:t>
            </a:r>
            <a:r>
              <a:rPr lang="en-US" sz="2000" dirty="0" err="1"/>
              <a:t>Zeitmanagement</a:t>
            </a:r>
            <a:endParaRPr lang="en-US" sz="2000" dirty="0"/>
          </a:p>
          <a:p>
            <a:pPr lvl="1"/>
            <a:r>
              <a:rPr lang="en-US" sz="2000" dirty="0" err="1"/>
              <a:t>Desorientierung</a:t>
            </a:r>
            <a:r>
              <a:rPr lang="en-US" sz="2000" dirty="0"/>
              <a:t> in fremder </a:t>
            </a:r>
            <a:r>
              <a:rPr lang="en-US" sz="2000" dirty="0" err="1"/>
              <a:t>Umgebung</a:t>
            </a:r>
            <a:r>
              <a:rPr lang="en-US" sz="2000" dirty="0"/>
              <a:t>, </a:t>
            </a:r>
            <a:r>
              <a:rPr lang="en-US" sz="2000" dirty="0" err="1"/>
              <a:t>Defizite</a:t>
            </a:r>
            <a:r>
              <a:rPr lang="en-US" sz="2000" dirty="0"/>
              <a:t> in </a:t>
            </a:r>
            <a:r>
              <a:rPr lang="en-US" sz="2000" dirty="0" err="1"/>
              <a:t>zeitlicher</a:t>
            </a:r>
            <a:r>
              <a:rPr lang="en-US" sz="2000" dirty="0"/>
              <a:t> </a:t>
            </a:r>
            <a:r>
              <a:rPr lang="en-US" sz="2000" dirty="0" err="1"/>
              <a:t>Orientierung</a:t>
            </a:r>
            <a:endParaRPr lang="en-US" sz="2000" dirty="0"/>
          </a:p>
          <a:p>
            <a:pPr lvl="1"/>
            <a:r>
              <a:rPr lang="en-US" sz="2000" dirty="0" err="1"/>
              <a:t>vermehrte</a:t>
            </a:r>
            <a:r>
              <a:rPr lang="en-US" sz="2000" dirty="0"/>
              <a:t> </a:t>
            </a:r>
            <a:r>
              <a:rPr lang="en-US" sz="2000" dirty="0" err="1"/>
              <a:t>Vergesslichkeit</a:t>
            </a:r>
            <a:r>
              <a:rPr lang="en-US" sz="2000" dirty="0"/>
              <a:t> (</a:t>
            </a:r>
            <a:r>
              <a:rPr lang="en-US" sz="2000" dirty="0" err="1"/>
              <a:t>Wochentage</a:t>
            </a:r>
            <a:r>
              <a:rPr lang="en-US" sz="2000" dirty="0"/>
              <a:t>, </a:t>
            </a:r>
            <a:r>
              <a:rPr lang="en-US" sz="2000" dirty="0" err="1"/>
              <a:t>Namen</a:t>
            </a:r>
            <a:r>
              <a:rPr lang="en-US" sz="2000" dirty="0"/>
              <a:t>, </a:t>
            </a:r>
            <a:r>
              <a:rPr lang="en-US" sz="2000" dirty="0" err="1"/>
              <a:t>Orte</a:t>
            </a:r>
            <a:r>
              <a:rPr lang="en-US" sz="2000" dirty="0"/>
              <a:t>, Was </a:t>
            </a:r>
            <a:r>
              <a:rPr lang="en-US" sz="2000" dirty="0" err="1"/>
              <a:t>wurde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Mittag</a:t>
            </a:r>
            <a:r>
              <a:rPr lang="en-US" sz="2000" dirty="0"/>
              <a:t> </a:t>
            </a:r>
            <a:r>
              <a:rPr lang="en-US" sz="2000" dirty="0" err="1"/>
              <a:t>gegessen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Schwierigkeiten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Lesen</a:t>
            </a:r>
            <a:r>
              <a:rPr lang="en-US" sz="2000" dirty="0"/>
              <a:t>, </a:t>
            </a:r>
            <a:r>
              <a:rPr lang="en-US" sz="2000" dirty="0" err="1"/>
              <a:t>Schreiben</a:t>
            </a:r>
            <a:r>
              <a:rPr lang="en-US" sz="2000" dirty="0"/>
              <a:t>, </a:t>
            </a:r>
            <a:r>
              <a:rPr lang="en-US" sz="2000" dirty="0" err="1"/>
              <a:t>Rechnen</a:t>
            </a:r>
            <a:r>
              <a:rPr lang="en-US" sz="2000" dirty="0"/>
              <a:t> und </a:t>
            </a:r>
            <a:r>
              <a:rPr lang="en-US" sz="2000" dirty="0" err="1"/>
              <a:t>Ablesen</a:t>
            </a:r>
            <a:r>
              <a:rPr lang="en-US" sz="2000" dirty="0"/>
              <a:t> der </a:t>
            </a:r>
            <a:r>
              <a:rPr lang="en-US" sz="2000" dirty="0" err="1"/>
              <a:t>Uhr</a:t>
            </a:r>
            <a:endParaRPr lang="en-US" sz="2000" dirty="0"/>
          </a:p>
          <a:p>
            <a:pPr lvl="1"/>
            <a:r>
              <a:rPr lang="en-US" sz="2000" dirty="0" err="1"/>
              <a:t>Ablenkbarkeit</a:t>
            </a:r>
            <a:r>
              <a:rPr lang="en-US" sz="2000" dirty="0"/>
              <a:t>, </a:t>
            </a:r>
            <a:r>
              <a:rPr lang="en-US" sz="2000" dirty="0" err="1"/>
              <a:t>Übersehen</a:t>
            </a:r>
            <a:r>
              <a:rPr lang="en-US" sz="2000" dirty="0"/>
              <a:t> von </a:t>
            </a:r>
            <a:r>
              <a:rPr lang="en-US" sz="2000" dirty="0" err="1"/>
              <a:t>Gegenständen</a:t>
            </a:r>
            <a:r>
              <a:rPr lang="en-US" sz="2000" dirty="0"/>
              <a:t>, die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ihm</a:t>
            </a:r>
            <a:r>
              <a:rPr lang="en-US" sz="2000" dirty="0"/>
              <a:t> </a:t>
            </a:r>
            <a:r>
              <a:rPr lang="en-US" sz="2000" dirty="0" err="1"/>
              <a:t>liegen</a:t>
            </a:r>
            <a:endParaRPr lang="en-US" sz="2000" dirty="0"/>
          </a:p>
          <a:p>
            <a:pPr lvl="1"/>
            <a:r>
              <a:rPr lang="en-US" sz="2000" dirty="0" err="1"/>
              <a:t>Schwierigkeiten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Umsetzen</a:t>
            </a:r>
            <a:r>
              <a:rPr lang="en-US" sz="2000" dirty="0"/>
              <a:t> </a:t>
            </a:r>
            <a:r>
              <a:rPr lang="en-US" sz="2000" dirty="0" err="1"/>
              <a:t>neuer</a:t>
            </a:r>
            <a:r>
              <a:rPr lang="en-US" sz="2000" dirty="0"/>
              <a:t> </a:t>
            </a:r>
            <a:r>
              <a:rPr lang="en-US" sz="2000" dirty="0" err="1"/>
              <a:t>Bewegungen</a:t>
            </a:r>
            <a:r>
              <a:rPr lang="en-US" sz="2000" dirty="0"/>
              <a:t> (Fit </a:t>
            </a:r>
            <a:r>
              <a:rPr lang="en-US" sz="2000" dirty="0" err="1"/>
              <a:t>mit</a:t>
            </a:r>
            <a:r>
              <a:rPr lang="en-US" sz="2000" dirty="0"/>
              <a:t> Philipp), </a:t>
            </a:r>
            <a:r>
              <a:rPr lang="en-US" sz="2000" dirty="0" err="1"/>
              <a:t>räumliche</a:t>
            </a:r>
            <a:r>
              <a:rPr lang="en-US" sz="2000" dirty="0"/>
              <a:t> </a:t>
            </a:r>
            <a:r>
              <a:rPr lang="en-US" sz="2000" dirty="0" err="1"/>
              <a:t>Probleme</a:t>
            </a:r>
            <a:r>
              <a:rPr lang="en-US" sz="2000" dirty="0"/>
              <a:t> </a:t>
            </a:r>
            <a:r>
              <a:rPr lang="en-US" sz="2000" dirty="0" err="1"/>
              <a:t>beim</a:t>
            </a:r>
            <a:r>
              <a:rPr lang="en-US" sz="2000" dirty="0"/>
              <a:t> </a:t>
            </a:r>
            <a:r>
              <a:rPr lang="en-US" sz="2000" dirty="0" err="1"/>
              <a:t>Anziehen</a:t>
            </a:r>
            <a:r>
              <a:rPr lang="en-US" sz="2000" dirty="0"/>
              <a:t> von </a:t>
            </a:r>
            <a:r>
              <a:rPr lang="en-US" sz="2000" dirty="0" err="1"/>
              <a:t>Kleidung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Aufhängen</a:t>
            </a:r>
            <a:r>
              <a:rPr lang="en-US" sz="2000" dirty="0"/>
              <a:t> von </a:t>
            </a:r>
            <a:r>
              <a:rPr lang="en-US" sz="2000" dirty="0" err="1"/>
              <a:t>Wäsche</a:t>
            </a:r>
            <a:endParaRPr lang="en-US" sz="2000" dirty="0"/>
          </a:p>
          <a:p>
            <a:pPr lvl="1"/>
            <a:r>
              <a:rPr lang="en-US" sz="2000" dirty="0"/>
              <a:t>Stimmung sei gut und </a:t>
            </a:r>
            <a:r>
              <a:rPr lang="en-US" sz="2000" dirty="0" err="1"/>
              <a:t>optimistisch</a:t>
            </a:r>
            <a:endParaRPr lang="en-US" sz="2000" dirty="0"/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Schlaf</a:t>
            </a:r>
            <a:r>
              <a:rPr lang="en-US" sz="2000" dirty="0">
                <a:solidFill>
                  <a:schemeClr val="tx1"/>
                </a:solidFill>
              </a:rPr>
              <a:t> und Appetit gut, </a:t>
            </a:r>
            <a:r>
              <a:rPr lang="en-US" sz="2000" dirty="0" err="1">
                <a:solidFill>
                  <a:schemeClr val="tx1"/>
                </a:solidFill>
              </a:rPr>
              <a:t>kein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Nikotin</a:t>
            </a:r>
            <a:r>
              <a:rPr lang="en-US" sz="2000" dirty="0">
                <a:solidFill>
                  <a:schemeClr val="tx1"/>
                </a:solidFill>
              </a:rPr>
              <a:t>- und </a:t>
            </a:r>
            <a:r>
              <a:rPr lang="en-US" sz="2000" dirty="0" err="1">
                <a:solidFill>
                  <a:schemeClr val="tx1"/>
                </a:solidFill>
              </a:rPr>
              <a:t>Alkoholkonsum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Demenz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Abklärung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med congress 7   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.3.2023</a:t>
            </a:r>
          </a:p>
        </p:txBody>
      </p:sp>
    </p:spTree>
    <p:extLst>
      <p:ext uri="{BB962C8B-B14F-4D97-AF65-F5344CB8AC3E}">
        <p14:creationId xmlns:p14="http://schemas.microsoft.com/office/powerpoint/2010/main" val="13540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Sozialanamnese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Verheiratet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2 Kinder, 1 </a:t>
            </a:r>
            <a:r>
              <a:rPr lang="en-US" sz="2200" dirty="0" err="1">
                <a:solidFill>
                  <a:schemeClr val="tx1"/>
                </a:solidFill>
              </a:rPr>
              <a:t>Enkelkind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Aufgrund</a:t>
            </a: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200" dirty="0" err="1">
                <a:solidFill>
                  <a:schemeClr val="tx1"/>
                </a:solidFill>
              </a:rPr>
              <a:t>Schwierigkeiten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zunehmend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Alltagsbeeinträchtigungen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Autofahrten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übernehmen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zunehmend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Familienangehörige</a:t>
            </a:r>
            <a:r>
              <a:rPr lang="en-US" sz="2200" dirty="0">
                <a:solidFill>
                  <a:schemeClr val="tx1"/>
                </a:solidFill>
              </a:rPr>
              <a:t> (Lt. </a:t>
            </a:r>
            <a:r>
              <a:rPr lang="en-US" sz="2200" dirty="0" err="1">
                <a:solidFill>
                  <a:schemeClr val="tx1"/>
                </a:solidFill>
              </a:rPr>
              <a:t>Gattin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Einschätzung</a:t>
            </a:r>
            <a:r>
              <a:rPr lang="en-US" sz="2200" dirty="0">
                <a:solidFill>
                  <a:schemeClr val="tx1"/>
                </a:solidFill>
              </a:rPr>
              <a:t> von </a:t>
            </a:r>
            <a:r>
              <a:rPr lang="en-US" sz="2200" dirty="0" err="1">
                <a:solidFill>
                  <a:schemeClr val="tx1"/>
                </a:solidFill>
              </a:rPr>
              <a:t>Entfernungen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schwierig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fahre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extrem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langsam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neue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Orte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schwierig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nicht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mehr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flexibel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Schulbildung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Volksschule</a:t>
            </a:r>
            <a:r>
              <a:rPr lang="en-US" sz="2200" dirty="0">
                <a:solidFill>
                  <a:schemeClr val="tx1"/>
                </a:solidFill>
              </a:rPr>
              <a:t>, Hauptschule, HTL für </a:t>
            </a:r>
            <a:r>
              <a:rPr lang="en-US" sz="2200" dirty="0" err="1">
                <a:solidFill>
                  <a:schemeClr val="tx1"/>
                </a:solidFill>
              </a:rPr>
              <a:t>Tiefbau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Beruf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Bauleiter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Bauingenieur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seit</a:t>
            </a:r>
            <a:r>
              <a:rPr lang="en-US" sz="2200" dirty="0">
                <a:solidFill>
                  <a:schemeClr val="tx1"/>
                </a:solidFill>
              </a:rPr>
              <a:t> ca. 4 Jahren in Pension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 der </a:t>
            </a:r>
            <a:r>
              <a:rPr lang="en-US" sz="2200" dirty="0" err="1">
                <a:solidFill>
                  <a:schemeClr val="tx1"/>
                </a:solidFill>
              </a:rPr>
              <a:t>Freizeit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immer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sehr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sportlich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gewesen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früher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schwierige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Wanderungen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Kartenmaterial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aktuell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nur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mehr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Mountainbike</a:t>
            </a:r>
            <a:r>
              <a:rPr lang="en-US" sz="2200" dirty="0">
                <a:solidFill>
                  <a:schemeClr val="tx1"/>
                </a:solidFill>
              </a:rPr>
              <a:t> in </a:t>
            </a:r>
            <a:r>
              <a:rPr lang="en-US" sz="2200" dirty="0" err="1">
                <a:solidFill>
                  <a:schemeClr val="tx1"/>
                </a:solidFill>
              </a:rPr>
              <a:t>ruhiger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Umgebung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Demenz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Abklärung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Sicht der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med congress 7    1.3.2023</a:t>
            </a:r>
          </a:p>
        </p:txBody>
      </p:sp>
    </p:spTree>
    <p:extLst>
      <p:ext uri="{BB962C8B-B14F-4D97-AF65-F5344CB8AC3E}">
        <p14:creationId xmlns:p14="http://schemas.microsoft.com/office/powerpoint/2010/main" val="4212672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Breitbild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Palatino Linotype Fett</vt:lpstr>
      <vt:lpstr>1_Office</vt:lpstr>
      <vt:lpstr>Demenz – Abklärung aus  Sicht der Psychologin</vt:lpstr>
      <vt:lpstr>Rolle der Psychologie in der Demenzabklärung</vt:lpstr>
      <vt:lpstr>Indikationen zur neuropsychologischen Untersuchung</vt:lpstr>
      <vt:lpstr>Neuropsychologische Untersuchung</vt:lpstr>
      <vt:lpstr>Neuropsychologische Untersuchung</vt:lpstr>
      <vt:lpstr>Neuropsychologische Untersuchung</vt:lpstr>
      <vt:lpstr>Fallbeispiel Hr. U.</vt:lpstr>
      <vt:lpstr>Anamnese und Exploration</vt:lpstr>
      <vt:lpstr>Sozialanamnese</vt:lpstr>
      <vt:lpstr>Verhaltensbeobachtung</vt:lpstr>
      <vt:lpstr>Beispiele</vt:lpstr>
      <vt:lpstr>PowerPoint-Präsentation</vt:lpstr>
      <vt:lpstr>PowerPoint-Präsentation</vt:lpstr>
      <vt:lpstr>PowerPoint-Präsentation</vt:lpstr>
      <vt:lpstr>Testergebnisse</vt:lpstr>
      <vt:lpstr>Testergebnisse</vt:lpstr>
      <vt:lpstr>Zusammenfassung</vt:lpstr>
      <vt:lpstr>Herzlichen Dank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Demenz – Abklärung aus  Sicht der Psychologin</dc:title>
  <dc:creator>Elisabeth Voraberger</dc:creator>
  <cp:lastModifiedBy>Elisabeth Voraberger</cp:lastModifiedBy>
  <cp:revision>5</cp:revision>
  <cp:lastPrinted>2023-02-28T19:40:34Z</cp:lastPrinted>
  <dcterms:created xsi:type="dcterms:W3CDTF">2023-02-19T18:06:17Z</dcterms:created>
  <dcterms:modified xsi:type="dcterms:W3CDTF">2023-02-28T19:43:02Z</dcterms:modified>
</cp:coreProperties>
</file>