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6" r:id="rId11"/>
    <p:sldId id="267" r:id="rId12"/>
    <p:sldId id="273" r:id="rId13"/>
    <p:sldId id="269" r:id="rId14"/>
    <p:sldId id="268" r:id="rId15"/>
    <p:sldId id="270" r:id="rId16"/>
    <p:sldId id="271" r:id="rId17"/>
    <p:sldId id="272" r:id="rId18"/>
    <p:sldId id="277" r:id="rId19"/>
    <p:sldId id="274" r:id="rId20"/>
    <p:sldId id="278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27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96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5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0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70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30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9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79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721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841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E2963F-8735-4D83-A26E-C8F12BE6E64D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B11664-A45C-456A-98CD-921C856AE381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 Kind mit Nackensteifigkeit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Von Lena Zaunmayr</a:t>
            </a:r>
          </a:p>
        </p:txBody>
      </p:sp>
    </p:spTree>
    <p:extLst>
      <p:ext uri="{BB962C8B-B14F-4D97-AF65-F5344CB8AC3E}">
        <p14:creationId xmlns:p14="http://schemas.microsoft.com/office/powerpoint/2010/main" val="178253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Sonographie Hals 11.01.2023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Diffus inhomogenes hyperreflexives subkutanes Fettgewebe ohne nachweisbare Hyperämie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umschriebene Flüssigkeitsansammlung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 fluktuierendes </a:t>
            </a:r>
            <a:r>
              <a:rPr lang="de-AT" dirty="0" err="1"/>
              <a:t>abszesssuspektes</a:t>
            </a:r>
            <a:r>
              <a:rPr lang="de-AT" dirty="0"/>
              <a:t> Areal abzugrenzen</a:t>
            </a:r>
          </a:p>
        </p:txBody>
      </p:sp>
    </p:spTree>
    <p:extLst>
      <p:ext uri="{BB962C8B-B14F-4D97-AF65-F5344CB8AC3E}">
        <p14:creationId xmlns:p14="http://schemas.microsoft.com/office/powerpoint/2010/main" val="197253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MR Hals 12.01.2023 </a:t>
            </a:r>
            <a:r>
              <a:rPr lang="de-AT" sz="4000" dirty="0"/>
              <a:t>(in Allgemeinanästhesie)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Diffuses subkutanes, kontrastanreicherndes Ödem am </a:t>
            </a:r>
            <a:r>
              <a:rPr lang="de-AT" dirty="0" err="1"/>
              <a:t>Dorsum</a:t>
            </a:r>
            <a:r>
              <a:rPr lang="de-AT" dirty="0"/>
              <a:t> sowie nach </a:t>
            </a:r>
            <a:r>
              <a:rPr lang="de-AT" dirty="0" err="1"/>
              <a:t>cranial</a:t>
            </a:r>
            <a:r>
              <a:rPr lang="de-AT" dirty="0"/>
              <a:t> und </a:t>
            </a:r>
            <a:r>
              <a:rPr lang="de-AT" dirty="0" err="1"/>
              <a:t>nuchal</a:t>
            </a:r>
            <a:r>
              <a:rPr lang="de-AT" dirty="0"/>
              <a:t> ziehend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Ausgeprägtes Ödem rechts </a:t>
            </a:r>
            <a:r>
              <a:rPr lang="de-AT" dirty="0" err="1"/>
              <a:t>periclaviculär</a:t>
            </a:r>
            <a:r>
              <a:rPr lang="de-AT" dirty="0"/>
              <a:t> bis an den Knochen heranreichend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Das wohl entzündlich bedingte Ödem </a:t>
            </a:r>
            <a:r>
              <a:rPr lang="de-AT" dirty="0" err="1"/>
              <a:t>bds</a:t>
            </a:r>
            <a:r>
              <a:rPr lang="de-AT" dirty="0"/>
              <a:t> zervikal </a:t>
            </a:r>
            <a:r>
              <a:rPr lang="de-AT" dirty="0" err="1"/>
              <a:t>zT</a:t>
            </a:r>
            <a:r>
              <a:rPr lang="de-AT" dirty="0"/>
              <a:t> bis zu den tieferen Schichten (Gefäßbündel) reichend, rechts &gt;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Nuchal</a:t>
            </a:r>
            <a:r>
              <a:rPr lang="de-AT" dirty="0"/>
              <a:t> das Ödem zwischen der Muskulatur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eindeutige </a:t>
            </a:r>
            <a:r>
              <a:rPr lang="de-AT" dirty="0" err="1"/>
              <a:t>abszesssuspekte</a:t>
            </a:r>
            <a:r>
              <a:rPr lang="de-AT" dirty="0"/>
              <a:t> 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Mehrere prominente Lymphknoten </a:t>
            </a:r>
            <a:r>
              <a:rPr lang="de-AT" dirty="0" err="1"/>
              <a:t>cervikal</a:t>
            </a:r>
            <a:r>
              <a:rPr lang="de-AT" dirty="0"/>
              <a:t> </a:t>
            </a:r>
            <a:r>
              <a:rPr lang="de-AT" dirty="0" err="1"/>
              <a:t>bds</a:t>
            </a:r>
            <a:r>
              <a:rPr lang="de-AT" dirty="0"/>
              <a:t>, rechts &gt; links, Kurzachse bis 1,5cm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Einschmelzung abgrenzbar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HWS: kein Hinweis für entzündliche Veränderungen</a:t>
            </a:r>
          </a:p>
        </p:txBody>
      </p:sp>
    </p:spTree>
    <p:extLst>
      <p:ext uri="{BB962C8B-B14F-4D97-AF65-F5344CB8AC3E}">
        <p14:creationId xmlns:p14="http://schemas.microsoft.com/office/powerpoint/2010/main" val="130018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warz, dunkel enthält.&#10;&#10;Automatisch generierte Beschreibung">
            <a:extLst>
              <a:ext uri="{FF2B5EF4-FFF2-40B4-BE49-F238E27FC236}">
                <a16:creationId xmlns:a16="http://schemas.microsoft.com/office/drawing/2014/main" id="{49CB069A-3282-57C0-7BCB-3EFC0C77C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95" y="0"/>
            <a:ext cx="6007824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2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Initialtherapie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56620"/>
            <a:ext cx="10058400" cy="416318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Aciclovir</a:t>
            </a:r>
            <a:r>
              <a:rPr lang="de-AT" dirty="0"/>
              <a:t> iv.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Antibiose mit </a:t>
            </a:r>
            <a:r>
              <a:rPr lang="de-AT" dirty="0" err="1"/>
              <a:t>Unasyn</a:t>
            </a:r>
            <a:r>
              <a:rPr lang="de-AT" dirty="0"/>
              <a:t> iv</a:t>
            </a:r>
          </a:p>
          <a:p>
            <a:endParaRPr lang="de-AT" dirty="0"/>
          </a:p>
          <a:p>
            <a:endParaRPr lang="de-AT" dirty="0"/>
          </a:p>
          <a:p>
            <a:r>
              <a:rPr lang="de-AT" sz="4800" dirty="0">
                <a:latin typeface="+mj-lt"/>
              </a:rPr>
              <a:t>Am nächsten Tag: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CRP- Anstieg auf 138mg/L am 12.01.2023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Anstieg der Leukozyten auf 32.8 G/L am 12.01.2023</a:t>
            </a:r>
          </a:p>
          <a:p>
            <a:r>
              <a:rPr lang="de-AT" dirty="0">
                <a:sym typeface="Wingdings" panose="05000000000000000000" pitchFamily="2" charset="2"/>
              </a:rPr>
              <a:t> Ergänzung der Antibiose um </a:t>
            </a:r>
            <a:r>
              <a:rPr lang="de-AT" dirty="0" err="1">
                <a:sym typeface="Wingdings" panose="05000000000000000000" pitchFamily="2" charset="2"/>
              </a:rPr>
              <a:t>Clindamycin</a:t>
            </a:r>
            <a:r>
              <a:rPr lang="de-AT" dirty="0">
                <a:sym typeface="Wingdings" panose="05000000000000000000" pitchFamily="2" charset="2"/>
              </a:rPr>
              <a:t> iv.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279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Verlauf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adäquater Rückgang sämtlicher Entzündungsparameter im Labor</a:t>
            </a:r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Am 18.01.2023 erneut zunehmende Schwellung </a:t>
            </a:r>
            <a:r>
              <a:rPr lang="de-AT" dirty="0" err="1"/>
              <a:t>nuchal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erneute Sonographie Hals vom 18.01.2023: </a:t>
            </a:r>
          </a:p>
          <a:p>
            <a:pPr marL="578358" lvl="1" indent="-285750">
              <a:buFont typeface="Symbol" panose="05050102010706020507" pitchFamily="18" charset="2"/>
              <a:buChar char="-"/>
            </a:pPr>
            <a:r>
              <a:rPr lang="de-AT" dirty="0" err="1"/>
              <a:t>Nuchal</a:t>
            </a:r>
            <a:r>
              <a:rPr lang="de-AT" dirty="0"/>
              <a:t> paramedian links reflexreiche Veränderung </a:t>
            </a:r>
            <a:r>
              <a:rPr lang="de-AT" dirty="0" err="1"/>
              <a:t>subcutan</a:t>
            </a:r>
            <a:endParaRPr lang="de-AT" dirty="0"/>
          </a:p>
          <a:p>
            <a:pPr marL="578358" lvl="1" indent="-285750">
              <a:buFont typeface="Symbol" panose="05050102010706020507" pitchFamily="18" charset="2"/>
              <a:buChar char="-"/>
            </a:pPr>
            <a:r>
              <a:rPr lang="de-AT" dirty="0"/>
              <a:t>Dicke 1cm, axial 4x6cm Ausdehnung </a:t>
            </a:r>
          </a:p>
          <a:p>
            <a:pPr marL="578358" lvl="1" indent="-285750">
              <a:buFont typeface="Symbol" panose="05050102010706020507" pitchFamily="18" charset="2"/>
              <a:buChar char="-"/>
            </a:pPr>
            <a:r>
              <a:rPr lang="de-AT" dirty="0"/>
              <a:t>Zentrale Einschmelzung </a:t>
            </a:r>
          </a:p>
          <a:p>
            <a:pPr marL="578358" lvl="1" indent="-285750">
              <a:buFont typeface="Symbol" panose="05050102010706020507" pitchFamily="18" charset="2"/>
              <a:buChar char="-"/>
            </a:pPr>
            <a:r>
              <a:rPr lang="de-AT" dirty="0"/>
              <a:t>Hinweis auf </a:t>
            </a:r>
            <a:r>
              <a:rPr lang="de-AT" dirty="0" err="1"/>
              <a:t>locoregionäre</a:t>
            </a:r>
            <a:r>
              <a:rPr lang="de-AT" dirty="0"/>
              <a:t> Mitreaktion der angrenzenden Muskelfaszie</a:t>
            </a:r>
          </a:p>
        </p:txBody>
      </p:sp>
    </p:spTree>
    <p:extLst>
      <p:ext uri="{BB962C8B-B14F-4D97-AF65-F5344CB8AC3E}">
        <p14:creationId xmlns:p14="http://schemas.microsoft.com/office/powerpoint/2010/main" val="207833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HNO-</a:t>
            </a:r>
            <a:r>
              <a:rPr lang="de-AT" dirty="0" err="1"/>
              <a:t>Konsil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palpatorisch</a:t>
            </a:r>
            <a:r>
              <a:rPr lang="de-AT" dirty="0"/>
              <a:t> </a:t>
            </a:r>
            <a:r>
              <a:rPr lang="de-AT" dirty="0" err="1"/>
              <a:t>nuchal</a:t>
            </a:r>
            <a:r>
              <a:rPr lang="de-AT" dirty="0"/>
              <a:t> Fluktuation </a:t>
            </a:r>
            <a:r>
              <a:rPr lang="de-AT" dirty="0" err="1"/>
              <a:t>subcutan</a:t>
            </a:r>
            <a:r>
              <a:rPr lang="de-AT" dirty="0"/>
              <a:t> mit 4x2 cm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Diagnose: abszedierende Lymphadenitis </a:t>
            </a:r>
            <a:r>
              <a:rPr lang="de-AT" dirty="0" err="1"/>
              <a:t>nuchal</a:t>
            </a:r>
            <a:r>
              <a:rPr lang="de-AT" dirty="0"/>
              <a:t> rechts, bis nach links übergehend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Indikation zur </a:t>
            </a:r>
            <a:r>
              <a:rPr lang="de-AT" dirty="0" err="1"/>
              <a:t>Abszessincision</a:t>
            </a:r>
            <a:r>
              <a:rPr lang="de-AT" dirty="0"/>
              <a:t> in Allgemeinanästhesie noch am selben Tag</a:t>
            </a:r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  <a:p>
            <a:pPr marL="0" indent="0">
              <a:buNone/>
            </a:pPr>
            <a:r>
              <a:rPr lang="de-AT" sz="4800" u="sng" dirty="0">
                <a:latin typeface="+mj-lt"/>
              </a:rPr>
              <a:t>Operation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nach Stichinzision entleert sich massiv </a:t>
            </a:r>
            <a:r>
              <a:rPr lang="de-AT" dirty="0" err="1"/>
              <a:t>Pus</a:t>
            </a:r>
            <a:r>
              <a:rPr lang="de-AT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ausgiebiges Spülen mit </a:t>
            </a:r>
            <a:r>
              <a:rPr lang="de-AT" dirty="0" err="1"/>
              <a:t>Betaisodona</a:t>
            </a:r>
            <a:r>
              <a:rPr lang="de-AT" dirty="0"/>
              <a:t> und NaCl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Einlage eines Drains</a:t>
            </a:r>
          </a:p>
        </p:txBody>
      </p:sp>
    </p:spTree>
    <p:extLst>
      <p:ext uri="{BB962C8B-B14F-4D97-AF65-F5344CB8AC3E}">
        <p14:creationId xmlns:p14="http://schemas.microsoft.com/office/powerpoint/2010/main" val="368380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Weiterer Verlauf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Intraoperativer Wundabstrich: kein Nachweis von Bakterien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Regelmäßiger Verbandwechsel und Kontrolle durch die HNO-Abteilung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Entfernen des Drains am 2. postoperativen Tag</a:t>
            </a:r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Oralisierung</a:t>
            </a:r>
            <a:r>
              <a:rPr lang="de-AT" dirty="0"/>
              <a:t> der Antibiose auf </a:t>
            </a:r>
            <a:r>
              <a:rPr lang="de-AT" dirty="0" err="1"/>
              <a:t>Dalacin</a:t>
            </a:r>
            <a:r>
              <a:rPr lang="de-AT" dirty="0"/>
              <a:t> am 21.01.2023, noch für 1 Woche zu nehmen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Entlassung am 21.01.2023</a:t>
            </a:r>
          </a:p>
        </p:txBody>
      </p:sp>
    </p:spTree>
    <p:extLst>
      <p:ext uri="{BB962C8B-B14F-4D97-AF65-F5344CB8AC3E}">
        <p14:creationId xmlns:p14="http://schemas.microsoft.com/office/powerpoint/2010/main" val="162514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Diagnose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Bakterielle Superinfektion bei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Varicelleninfektion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Abszedierende Lymphadenitis </a:t>
            </a:r>
            <a:r>
              <a:rPr lang="de-AT" dirty="0" err="1"/>
              <a:t>nuchal</a:t>
            </a:r>
            <a:r>
              <a:rPr lang="de-AT" dirty="0"/>
              <a:t> rechts, bis nach links übergehend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Abszess </a:t>
            </a:r>
            <a:r>
              <a:rPr lang="de-AT" dirty="0" err="1"/>
              <a:t>nuchal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32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0B18F-4614-9F27-D80E-5D43056F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Varicellen</a:t>
            </a:r>
            <a:r>
              <a:rPr lang="de-AT" dirty="0"/>
              <a:t> (Windpocken)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A7323C-6582-564E-D563-63954B4A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Primärinfektion mit </a:t>
            </a:r>
            <a:r>
              <a:rPr lang="de-AT" dirty="0" err="1"/>
              <a:t>Varicella</a:t>
            </a:r>
            <a:r>
              <a:rPr lang="de-AT" dirty="0"/>
              <a:t>-Zoster-Virus (Humanes-Herpes-Virus 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hoch ansteckend (2 Tage vor bis 5 Tage nach </a:t>
            </a:r>
            <a:r>
              <a:rPr lang="de-AT" dirty="0" err="1"/>
              <a:t>Exanthembeginn</a:t>
            </a:r>
            <a:r>
              <a:rPr lang="de-AT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aerogen oder Schmierinfektion (Bläscheninhalt, Speichel, </a:t>
            </a:r>
            <a:r>
              <a:rPr lang="de-AT" dirty="0" err="1"/>
              <a:t>Konjunktivalsekret</a:t>
            </a:r>
            <a:r>
              <a:rPr lang="de-AT" dirty="0"/>
              <a:t>), während Geburt,          diaplazentar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 nach Infektion lebenslange Immunität, aber Durchbrüche möglich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 Altersgipfel: 1-4. Lebensjahr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 Saisonalität: Winter/Frühling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 Virus kann in Ganglien persistieren </a:t>
            </a:r>
            <a:r>
              <a:rPr lang="de-AT" dirty="0">
                <a:sym typeface="Wingdings" panose="05000000000000000000" pitchFamily="2" charset="2"/>
              </a:rPr>
              <a:t> Reaktivierung als Herpes </a:t>
            </a:r>
            <a:r>
              <a:rPr lang="de-AT" dirty="0" err="1">
                <a:sym typeface="Wingdings" panose="05000000000000000000" pitchFamily="2" charset="2"/>
              </a:rPr>
              <a:t>zoster</a:t>
            </a:r>
            <a:r>
              <a:rPr lang="de-AT" dirty="0">
                <a:sym typeface="Wingdings" panose="05000000000000000000" pitchFamily="2" charset="2"/>
              </a:rPr>
              <a:t> bei Immunschwäche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145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CB6A4-F0C3-0389-48A4-A60BAC02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Varicellen</a:t>
            </a:r>
            <a:r>
              <a:rPr lang="de-AT" dirty="0"/>
              <a:t> (Windpocken)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8DAD8-5037-5D19-68E6-59908456B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Fieber, stark juckendes Exanthem, Glieder-/Kopfschmerzen,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Papeln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/>
              <a:t>sekretgefüllte</a:t>
            </a:r>
            <a:r>
              <a:rPr lang="de-AT" dirty="0"/>
              <a:t> Bläschen </a:t>
            </a:r>
            <a:r>
              <a:rPr lang="de-AT" dirty="0">
                <a:sym typeface="Wingdings" panose="05000000000000000000" pitchFamily="2" charset="2"/>
              </a:rPr>
              <a:t> Krusten („Sternenhimmel“)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/>
              <a:t>am gesamten Körper inkl. Kopfhaut, </a:t>
            </a:r>
            <a:r>
              <a:rPr lang="de-AT" dirty="0" err="1"/>
              <a:t>enoral</a:t>
            </a:r>
            <a:r>
              <a:rPr lang="de-AT" dirty="0"/>
              <a:t> und genital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Dauer Exanthem: 5-7 Tage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Therapie: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symptomatisch (</a:t>
            </a:r>
            <a:r>
              <a:rPr lang="de-AT" dirty="0" err="1"/>
              <a:t>Mexalen</a:t>
            </a:r>
            <a:r>
              <a:rPr lang="de-AT" dirty="0"/>
              <a:t>-Saft, ev. </a:t>
            </a:r>
            <a:r>
              <a:rPr lang="de-AT" dirty="0" err="1"/>
              <a:t>Nureflex</a:t>
            </a:r>
            <a:r>
              <a:rPr lang="de-AT" dirty="0"/>
              <a:t>-Saft, Aerius-Saft), </a:t>
            </a:r>
            <a:r>
              <a:rPr lang="de-AT" dirty="0" err="1"/>
              <a:t>Tannosynt</a:t>
            </a:r>
            <a:r>
              <a:rPr lang="de-AT" dirty="0"/>
              <a:t> Lotion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Aciclovir nur bei (zu erwartenden) schwerem Verlauf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Vermeiden von Kontakten zu Risikopersonen</a:t>
            </a:r>
          </a:p>
        </p:txBody>
      </p:sp>
    </p:spTree>
    <p:extLst>
      <p:ext uri="{BB962C8B-B14F-4D97-AF65-F5344CB8AC3E}">
        <p14:creationId xmlns:p14="http://schemas.microsoft.com/office/powerpoint/2010/main" val="29841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 der Kinderambulanz…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2 Jahre alter Junge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„Nackensteifigkeit und AZ-Reduktion“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 Gewicht: 16,5kg (85. Perzentile)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 Größe: 100cm (87. Perzentile)</a:t>
            </a:r>
          </a:p>
        </p:txBody>
      </p:sp>
    </p:spTree>
    <p:extLst>
      <p:ext uri="{BB962C8B-B14F-4D97-AF65-F5344CB8AC3E}">
        <p14:creationId xmlns:p14="http://schemas.microsoft.com/office/powerpoint/2010/main" val="311976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5842B382-A4A3-7DC4-D5A9-1CF94D56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5" y="89044"/>
            <a:ext cx="5473625" cy="62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2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321895-235A-184C-6D5A-F426FFA7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69" y="347870"/>
            <a:ext cx="8533505" cy="58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2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935CC-FE25-4BF2-5038-767AB4FF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Varicellen</a:t>
            </a:r>
            <a:r>
              <a:rPr lang="de-AT" dirty="0"/>
              <a:t> (Windpocken)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E2E74-69BE-5D65-B151-A9BA5F6E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schwerer Verlauf bei: Neugeborenen, älteren Menschen, immunkomprimierte Patienten, Schwangerschaft (auch für Fötus)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Komplikationen: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bakterielle Sekundärinfektion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</a:t>
            </a:r>
            <a:r>
              <a:rPr lang="de-AT" dirty="0" err="1"/>
              <a:t>Zerebellitis</a:t>
            </a:r>
            <a:r>
              <a:rPr lang="de-AT" dirty="0"/>
              <a:t> mit Ataxie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Encephalitis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Meningitis, Guillain-Barre-Syndrom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Zerebrale Vaskulitis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Pneumonie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Hepatitis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</a:t>
            </a:r>
            <a:r>
              <a:rPr lang="de-AT" dirty="0" err="1"/>
              <a:t>Myocarditis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Arthritis, Nephritis, Glomerulonephritis, </a:t>
            </a:r>
            <a:r>
              <a:rPr lang="de-AT" dirty="0" err="1"/>
              <a:t>Thrombozytopenie</a:t>
            </a:r>
            <a:r>
              <a:rPr lang="de-AT" dirty="0"/>
              <a:t> mit Hämorrhagie</a:t>
            </a:r>
          </a:p>
        </p:txBody>
      </p:sp>
    </p:spTree>
    <p:extLst>
      <p:ext uri="{BB962C8B-B14F-4D97-AF65-F5344CB8AC3E}">
        <p14:creationId xmlns:p14="http://schemas.microsoft.com/office/powerpoint/2010/main" val="110176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Anamnese: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seit 1 Woche Fieber bis 38,5° 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damals auch </a:t>
            </a:r>
            <a:r>
              <a:rPr lang="de-AT" dirty="0" err="1"/>
              <a:t>urtikarielles</a:t>
            </a:r>
            <a:r>
              <a:rPr lang="de-AT" dirty="0"/>
              <a:t> Exanthem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seit 4 Tagen Bläschen am ganzen Körper, Erstlokalisation unklar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starker Juckreiz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vor 3 Tagen beim Kinderarzt: </a:t>
            </a:r>
            <a:r>
              <a:rPr lang="de-AT" dirty="0" err="1"/>
              <a:t>Varicellen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Aciclovir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Fenistil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Nureflex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Tannosynt</a:t>
            </a:r>
            <a:endParaRPr lang="de-AT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lt</a:t>
            </a:r>
            <a:r>
              <a:rPr lang="de-AT" dirty="0">
                <a:sym typeface="Wingdings" panose="05000000000000000000" pitchFamily="2" charset="2"/>
              </a:rPr>
              <a:t> Mutter: bei Fieber kühl abgeduscht und mit Handtuch ganzen Körper trocken gerubbelt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>
                <a:sym typeface="Wingdings" panose="05000000000000000000" pitchFamily="2" charset="2"/>
              </a:rPr>
              <a:t> seit 1 Tag Rötung und Schwellung im Nacken rechts, schmerzhaft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>
                <a:sym typeface="Wingdings" panose="05000000000000000000" pitchFamily="2" charset="2"/>
              </a:rPr>
              <a:t>Schonhaltung, Kopfdrehung wird vermieden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590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Anamnese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1x Erbrechen nach </a:t>
            </a:r>
            <a:r>
              <a:rPr lang="de-AT" dirty="0" err="1"/>
              <a:t>Mexalen</a:t>
            </a:r>
            <a:r>
              <a:rPr lang="de-AT" dirty="0"/>
              <a:t>-Einnahme, Stuhl unauffällig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Husten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Infekte in Familie und Umgebung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Vorerkrankungen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Allergien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keine Dauermedikation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unauffällige Familienanamnese</a:t>
            </a:r>
          </a:p>
        </p:txBody>
      </p:sp>
    </p:spTree>
    <p:extLst>
      <p:ext uri="{BB962C8B-B14F-4D97-AF65-F5344CB8AC3E}">
        <p14:creationId xmlns:p14="http://schemas.microsoft.com/office/powerpoint/2010/main" val="289629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Anamnese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Spontangeburt in SSW 40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Geburtsgewicht: 3950g, Größe: 52cm, Kopfumfang: 36cm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unauffällige </a:t>
            </a:r>
            <a:r>
              <a:rPr lang="de-AT" dirty="0" err="1"/>
              <a:t>Neonatalperiode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Impfstatus: 3x 6-fach Impfung, 2x MMR, 2x </a:t>
            </a:r>
            <a:r>
              <a:rPr lang="de-AT" dirty="0" err="1"/>
              <a:t>Rota</a:t>
            </a:r>
            <a:r>
              <a:rPr lang="de-AT" dirty="0"/>
              <a:t>, 2x Pneumokokken</a:t>
            </a:r>
          </a:p>
          <a:p>
            <a:pPr>
              <a:buFont typeface="Courier New" panose="02070309020205020404" pitchFamily="49" charset="0"/>
              <a:buChar char="o"/>
            </a:pP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lebt bei Eltern, keine Geschwister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Kinderkrippe 5 Tage in der Woche</a:t>
            </a:r>
          </a:p>
        </p:txBody>
      </p:sp>
    </p:spTree>
    <p:extLst>
      <p:ext uri="{BB962C8B-B14F-4D97-AF65-F5344CB8AC3E}">
        <p14:creationId xmlns:p14="http://schemas.microsoft.com/office/powerpoint/2010/main" val="67187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AZ reduziert, EZ gut, Bewusstsein klar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Haut blass, Turgor normal; teils pustulöse, teils krustige, teils </a:t>
            </a:r>
            <a:r>
              <a:rPr lang="de-AT" dirty="0" err="1"/>
              <a:t>vesikulöse</a:t>
            </a:r>
            <a:r>
              <a:rPr lang="de-AT" dirty="0"/>
              <a:t> Läsionen am ges. Körper + </a:t>
            </a:r>
            <a:r>
              <a:rPr lang="de-AT" dirty="0" err="1"/>
              <a:t>enoral</a:t>
            </a:r>
            <a:r>
              <a:rPr lang="de-AT" dirty="0"/>
              <a:t> + genital + </a:t>
            </a:r>
            <a:r>
              <a:rPr lang="de-AT" dirty="0" err="1"/>
              <a:t>periorbital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Nacken: </a:t>
            </a:r>
            <a:r>
              <a:rPr lang="de-AT" dirty="0" err="1"/>
              <a:t>nuchal</a:t>
            </a:r>
            <a:r>
              <a:rPr lang="de-AT" dirty="0"/>
              <a:t> rechts diffuse Rötung, Überwärmung, schwer abgrenzbare Schwellung ohne Fluktuation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Cor</a:t>
            </a:r>
            <a:r>
              <a:rPr lang="de-AT" dirty="0"/>
              <a:t>: r, rh, </a:t>
            </a:r>
            <a:r>
              <a:rPr lang="de-AT" dirty="0" err="1"/>
              <a:t>nf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</a:t>
            </a:r>
            <a:r>
              <a:rPr lang="de-AT" dirty="0" err="1"/>
              <a:t>Pulmo</a:t>
            </a:r>
            <a:r>
              <a:rPr lang="de-AT" dirty="0"/>
              <a:t>: VA </a:t>
            </a:r>
            <a:r>
              <a:rPr lang="de-AT" dirty="0" err="1"/>
              <a:t>bds</a:t>
            </a:r>
            <a:r>
              <a:rPr lang="de-AT" dirty="0"/>
              <a:t>, keine RGs, ruhiges Atemmuster, keine Einziehungen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Pupillen seitengleich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HNO: Trommelfell </a:t>
            </a:r>
            <a:r>
              <a:rPr lang="de-AT" dirty="0" err="1"/>
              <a:t>bds</a:t>
            </a:r>
            <a:r>
              <a:rPr lang="de-AT" dirty="0"/>
              <a:t> reizlos, Tonsillen und Rachenhinterwand gerötet, </a:t>
            </a:r>
            <a:r>
              <a:rPr lang="de-AT" dirty="0" err="1"/>
              <a:t>enoral</a:t>
            </a:r>
            <a:r>
              <a:rPr lang="de-AT" dirty="0"/>
              <a:t> Bläschen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Gang und Stand frei und unauffällig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Grob neurologisch unauffällig, Nacken unter Schmerzen zur Brust </a:t>
            </a:r>
            <a:r>
              <a:rPr lang="de-AT" dirty="0" err="1"/>
              <a:t>senkbar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376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Labor 11.01.2023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Leukozyten     21.5 G/l (5,4-13,8 G/l)</a:t>
            </a:r>
          </a:p>
          <a:p>
            <a:r>
              <a:rPr lang="de-AT" dirty="0" err="1"/>
              <a:t>Stabkern</a:t>
            </a:r>
            <a:r>
              <a:rPr lang="de-AT" dirty="0"/>
              <a:t>. </a:t>
            </a:r>
            <a:r>
              <a:rPr lang="de-AT" dirty="0" err="1"/>
              <a:t>Neutros</a:t>
            </a:r>
            <a:r>
              <a:rPr lang="de-AT" dirty="0"/>
              <a:t> 33% (2-6%)</a:t>
            </a:r>
          </a:p>
          <a:p>
            <a:r>
              <a:rPr lang="de-AT" dirty="0"/>
              <a:t>CRP 19 mg/L (&lt;5 mg/L)</a:t>
            </a:r>
          </a:p>
          <a:p>
            <a:r>
              <a:rPr lang="de-AT" dirty="0"/>
              <a:t>LDH 358 U/L</a:t>
            </a:r>
          </a:p>
          <a:p>
            <a:r>
              <a:rPr lang="de-AT" dirty="0" err="1"/>
              <a:t>Alk</a:t>
            </a:r>
            <a:r>
              <a:rPr lang="de-AT" dirty="0"/>
              <a:t>. </a:t>
            </a:r>
            <a:r>
              <a:rPr lang="de-AT" dirty="0" err="1"/>
              <a:t>Ph</a:t>
            </a:r>
            <a:r>
              <a:rPr lang="de-AT" dirty="0"/>
              <a:t>. 101 U/L</a:t>
            </a:r>
          </a:p>
          <a:p>
            <a:r>
              <a:rPr lang="de-AT" dirty="0"/>
              <a:t>Gerinnung </a:t>
            </a:r>
            <a:r>
              <a:rPr lang="de-AT" dirty="0" err="1"/>
              <a:t>bland</a:t>
            </a:r>
            <a:endParaRPr lang="de-AT" dirty="0"/>
          </a:p>
          <a:p>
            <a:r>
              <a:rPr lang="de-AT" dirty="0" err="1"/>
              <a:t>Astrup</a:t>
            </a:r>
            <a:r>
              <a:rPr lang="de-AT" dirty="0"/>
              <a:t>: pH 7.376, SBE kap. -2,3 mmol/L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112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Mikrobiologie 11.01.2023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PCR (Serum): negativ auf Influenza A&amp;B, RSV und Sars-Cov-2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PCR (Bläscheninhalt): positiv auf </a:t>
            </a:r>
            <a:r>
              <a:rPr lang="de-AT" dirty="0" err="1"/>
              <a:t>Varicellen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PCR (Serum): positiv auf </a:t>
            </a:r>
            <a:r>
              <a:rPr lang="de-AT" dirty="0" err="1"/>
              <a:t>Varicellen</a:t>
            </a:r>
            <a:r>
              <a:rPr lang="de-AT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Serologie: </a:t>
            </a:r>
            <a:r>
              <a:rPr lang="de-AT" dirty="0" err="1"/>
              <a:t>Varicellen-IgM</a:t>
            </a:r>
            <a:r>
              <a:rPr lang="de-AT" dirty="0"/>
              <a:t> positiv, </a:t>
            </a:r>
            <a:r>
              <a:rPr lang="de-AT" dirty="0" err="1"/>
              <a:t>Varicellen-IgG</a:t>
            </a:r>
            <a:r>
              <a:rPr lang="de-AT" dirty="0"/>
              <a:t> negativ – frische Infektion möglich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Blutkultur: negativ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Bauchabstrich: </a:t>
            </a:r>
            <a:r>
              <a:rPr lang="de-AT" dirty="0" err="1"/>
              <a:t>Staph</a:t>
            </a:r>
            <a:r>
              <a:rPr lang="de-AT" dirty="0"/>
              <a:t>. </a:t>
            </a:r>
            <a:r>
              <a:rPr lang="de-AT" dirty="0" err="1"/>
              <a:t>Aureus</a:t>
            </a:r>
            <a:r>
              <a:rPr lang="de-AT" dirty="0"/>
              <a:t> (vollsensibel)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Rückenabstrich: Beta-</a:t>
            </a:r>
            <a:r>
              <a:rPr lang="de-AT" dirty="0" err="1"/>
              <a:t>hämolysierende</a:t>
            </a:r>
            <a:r>
              <a:rPr lang="de-AT" dirty="0"/>
              <a:t> Streptokokken Gruppe A +++ (vollsensibel)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735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Thorax Röntgen 11.01.2023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Ausgedehnte </a:t>
            </a:r>
            <a:r>
              <a:rPr lang="de-AT" dirty="0" err="1"/>
              <a:t>perihiläre</a:t>
            </a:r>
            <a:r>
              <a:rPr lang="de-AT" dirty="0"/>
              <a:t> Eintrübungen </a:t>
            </a:r>
            <a:r>
              <a:rPr lang="de-AT" dirty="0" err="1"/>
              <a:t>bds</a:t>
            </a:r>
            <a:r>
              <a:rPr lang="de-AT" dirty="0"/>
              <a:t> – entzündlich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Geringer Zwerchfellhochstand </a:t>
            </a:r>
            <a:r>
              <a:rPr lang="de-AT" dirty="0" err="1"/>
              <a:t>bds</a:t>
            </a:r>
            <a:r>
              <a:rPr lang="de-AT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Freie </a:t>
            </a:r>
            <a:r>
              <a:rPr lang="de-AT" dirty="0" err="1"/>
              <a:t>Pleurasinus</a:t>
            </a:r>
            <a:endParaRPr lang="de-AT" dirty="0"/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Gefäßbetonte Hili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dirty="0"/>
              <a:t> Unauffälliger Herzgefäßschatten</a:t>
            </a:r>
          </a:p>
        </p:txBody>
      </p:sp>
      <p:pic>
        <p:nvPicPr>
          <p:cNvPr id="7" name="Grafik 6" descr="Ein Bild, das drinnen, schließen enthält.&#10;&#10;Automatisch generierte Beschreibung">
            <a:extLst>
              <a:ext uri="{FF2B5EF4-FFF2-40B4-BE49-F238E27FC236}">
                <a16:creationId xmlns:a16="http://schemas.microsoft.com/office/drawing/2014/main" id="{D5FAAC1F-0B90-F66C-66CB-9F641AB6C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5" y="2270734"/>
            <a:ext cx="4743843" cy="39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9024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972</Words>
  <Application>Microsoft Office PowerPoint</Application>
  <PresentationFormat>Breitbild</PresentationFormat>
  <Paragraphs>146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Courier New</vt:lpstr>
      <vt:lpstr>Symbol</vt:lpstr>
      <vt:lpstr>Rückblick</vt:lpstr>
      <vt:lpstr>Ein Kind mit Nackensteifigkeit</vt:lpstr>
      <vt:lpstr>In der Kinderambulanz…</vt:lpstr>
      <vt:lpstr>Anamnese:</vt:lpstr>
      <vt:lpstr>Anamnese</vt:lpstr>
      <vt:lpstr>Anamnese</vt:lpstr>
      <vt:lpstr>Status</vt:lpstr>
      <vt:lpstr>Labor 11.01.2023</vt:lpstr>
      <vt:lpstr>Mikrobiologie 11.01.2023</vt:lpstr>
      <vt:lpstr>Thorax Röntgen 11.01.2023</vt:lpstr>
      <vt:lpstr>Sonographie Hals 11.01.2023</vt:lpstr>
      <vt:lpstr>MR Hals 12.01.2023 (in Allgemeinanästhesie)</vt:lpstr>
      <vt:lpstr>PowerPoint-Präsentation</vt:lpstr>
      <vt:lpstr>Initialtherapie</vt:lpstr>
      <vt:lpstr>Im Verlauf …</vt:lpstr>
      <vt:lpstr>HNO-Konsil</vt:lpstr>
      <vt:lpstr>Weiterer Verlauf</vt:lpstr>
      <vt:lpstr>Diagnose</vt:lpstr>
      <vt:lpstr>Varicellen (Windpocken)</vt:lpstr>
      <vt:lpstr>Varicellen (Windpocken)</vt:lpstr>
      <vt:lpstr>PowerPoint-Präsentation</vt:lpstr>
      <vt:lpstr>PowerPoint-Präsentation</vt:lpstr>
      <vt:lpstr>Varicellen (Windpocken)</vt:lpstr>
    </vt:vector>
  </TitlesOfParts>
  <Company>Klinikum Wels-Grieskirchen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Kind mit Nackensteifigkeit</dc:title>
  <dc:creator>Zaunmayr Lena Dr.</dc:creator>
  <cp:lastModifiedBy>Thomas Tempelmayr</cp:lastModifiedBy>
  <cp:revision>29</cp:revision>
  <dcterms:created xsi:type="dcterms:W3CDTF">2023-02-21T10:07:17Z</dcterms:created>
  <dcterms:modified xsi:type="dcterms:W3CDTF">2023-02-28T17:34:29Z</dcterms:modified>
</cp:coreProperties>
</file>