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7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922C32"/>
            </a:solidFill>
          </c:spPr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2-4B30-AA4B-13D5696453BD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2-4B30-AA4B-13D5696453BD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2-4B30-AA4B-13D569645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876048"/>
        <c:axId val="351875504"/>
      </c:barChart>
      <c:catAx>
        <c:axId val="351876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4E90"/>
            </a:solidFill>
          </a:ln>
        </c:spPr>
        <c:txPr>
          <a:bodyPr/>
          <a:lstStyle/>
          <a:p>
            <a:pPr>
              <a:defRPr lang="de-DE"/>
            </a:pPr>
            <a:endParaRPr lang="de-DE"/>
          </a:p>
        </c:txPr>
        <c:crossAx val="351875504"/>
        <c:crosses val="autoZero"/>
        <c:auto val="1"/>
        <c:lblAlgn val="ctr"/>
        <c:lblOffset val="100"/>
        <c:noMultiLvlLbl val="0"/>
      </c:catAx>
      <c:valAx>
        <c:axId val="351875504"/>
        <c:scaling>
          <c:orientation val="minMax"/>
        </c:scaling>
        <c:delete val="0"/>
        <c:axPos val="b"/>
        <c:majorGridlines>
          <c:spPr>
            <a:ln>
              <a:solidFill>
                <a:srgbClr val="004E90">
                  <a:alpha val="50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4E90"/>
            </a:solidFill>
          </a:ln>
        </c:spPr>
        <c:txPr>
          <a:bodyPr/>
          <a:lstStyle/>
          <a:p>
            <a:pPr>
              <a:defRPr lang="de-DE"/>
            </a:pPr>
            <a:endParaRPr lang="de-DE"/>
          </a:p>
        </c:txPr>
        <c:crossAx val="351876048"/>
        <c:crosses val="autoZero"/>
        <c:crossBetween val="between"/>
      </c:valAx>
      <c:spPr>
        <a:ln>
          <a:noFill/>
        </a:ln>
      </c:spPr>
    </c:plotArea>
    <c:legend>
      <c:legendPos val="r"/>
      <c:overlay val="0"/>
      <c:txPr>
        <a:bodyPr/>
        <a:lstStyle/>
        <a:p>
          <a:pPr>
            <a:defRPr lang="de-DE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4E90"/>
          </a:solidFill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F511C-526F-4E64-AFC8-70641B01BD86}" type="datetimeFigureOut">
              <a:rPr lang="de-DE" smtClean="0"/>
              <a:t>17.05.2023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92D5C-E508-441A-8935-B8A4D3601E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75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Liquor: keine </a:t>
            </a:r>
            <a:r>
              <a:rPr lang="de-DE" dirty="0" err="1" smtClean="0"/>
              <a:t>Pleozytose</a:t>
            </a:r>
            <a:r>
              <a:rPr lang="de-DE" dirty="0" smtClean="0"/>
              <a:t>, kein Nachweis </a:t>
            </a:r>
            <a:r>
              <a:rPr lang="de-DE" dirty="0" err="1" smtClean="0"/>
              <a:t>oligoklonaler</a:t>
            </a:r>
            <a:r>
              <a:rPr lang="de-DE" dirty="0" smtClean="0"/>
              <a:t> Banden oder Antikörper gegen neuronale</a:t>
            </a:r>
            <a:r>
              <a:rPr lang="de-DE" baseline="0" dirty="0" smtClean="0"/>
              <a:t> Antigene oder neuronale Rezeptoren sowohl im Serum wie auch im Liquor, kein Erregernachweis inkl. Herpesviren, kein Hinweis für Alzheimer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92D5C-E508-441A-8935-B8A4D3601E9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0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ANA 1:2560, AK gegen </a:t>
            </a:r>
            <a:r>
              <a:rPr lang="de-AT" dirty="0" err="1" smtClean="0"/>
              <a:t>dsDNA</a:t>
            </a:r>
            <a:r>
              <a:rPr lang="de-AT" dirty="0" smtClean="0"/>
              <a:t>, SSA, AK gegen Ribosomen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92D5C-E508-441A-8935-B8A4D3601E9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5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Fluktuierender Verlauf, jedoch keine anhaltende Besserung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92D5C-E508-441A-8935-B8A4D3601E9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99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kognitive Dysfunktion:</a:t>
            </a:r>
            <a:r>
              <a:rPr lang="de-AT" baseline="0" dirty="0" smtClean="0"/>
              <a:t> Vergesslichkeit, Konzentrationsprobleme, Sprachstörung, Orientierungsprobleme, Gedächtnisverlust. Psychosyndrom: Veränderungen der Persönlichkeit, des Verhaltens und des Affekts.</a:t>
            </a:r>
          </a:p>
          <a:p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Histopathologisch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meist eine nicht-</a:t>
            </a: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inflammatorische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Vaskulopathie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kleinen Arterien vor. </a:t>
            </a:r>
          </a:p>
          <a:p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Pathogenese werden bei diffuser Manifestation antineuronale bzw. </a:t>
            </a: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lymphozytotoxische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Antikörper diskutiert. </a:t>
            </a: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Antiribosomale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(-P)-Antikörper scheinen mit Psychose und Depression in Verbindung zu stehen. Fokale Symptome sind vorwiegend mit </a:t>
            </a: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Antiphospholipid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-Antikörpern (APA) assoziiert.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92D5C-E508-441A-8935-B8A4D3601E9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06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66462"/>
            <a:ext cx="920930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2672635"/>
            <a:ext cx="8534400" cy="697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74981" y="263286"/>
            <a:ext cx="1517868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8" name="Bild 7" descr="b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66440"/>
            <a:ext cx="5871053" cy="2867737"/>
          </a:xfrm>
          <a:prstGeom prst="rect">
            <a:avLst/>
          </a:prstGeom>
        </p:spPr>
      </p:pic>
      <p:pic>
        <p:nvPicPr>
          <p:cNvPr id="9" name="Bild 8" descr="b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99" y="3466440"/>
            <a:ext cx="5871053" cy="286773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3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23339" y="1206788"/>
            <a:ext cx="8068660" cy="50549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866918"/>
            <a:ext cx="583655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5300261"/>
            <a:ext cx="5857215" cy="8559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74981" y="263286"/>
            <a:ext cx="1517868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11569" y="5246920"/>
            <a:ext cx="2571532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" y="266090"/>
            <a:ext cx="1208347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09600" y="2184400"/>
            <a:ext cx="10972800" cy="3926275"/>
          </a:xfrm>
          <a:prstGeom prst="rect">
            <a:avLst/>
          </a:prstGeom>
        </p:spPr>
        <p:txBody>
          <a:bodyPr>
            <a:noAutofit/>
          </a:bodyPr>
          <a:lstStyle>
            <a:lvl1pPr marL="0" indent="-21600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1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79500"/>
            <a:ext cx="10972800" cy="1129924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547914"/>
            <a:ext cx="10972800" cy="3535387"/>
          </a:xfrm>
          <a:prstGeom prst="rect">
            <a:avLst/>
          </a:prstGeom>
        </p:spPr>
        <p:txBody>
          <a:bodyPr vert="horz"/>
          <a:lstStyle>
            <a:lvl1pPr marL="176213" indent="-176213">
              <a:defRPr sz="2400">
                <a:solidFill>
                  <a:schemeClr val="tx1"/>
                </a:solidFill>
              </a:defRPr>
            </a:lvl1pPr>
            <a:lvl2pPr marL="180975" indent="127000"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8718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120901"/>
            <a:ext cx="5384800" cy="3989775"/>
          </a:xfrm>
          <a:prstGeom prst="rect">
            <a:avLst/>
          </a:prstGeom>
        </p:spPr>
        <p:txBody>
          <a:bodyPr>
            <a:noAutofit/>
          </a:bodyPr>
          <a:lstStyle>
            <a:lvl1pPr marL="0" indent="180975" algn="l" defTabSz="5400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2400" spc="-20">
                <a:solidFill>
                  <a:schemeClr val="tx1"/>
                </a:solidFill>
              </a:defRPr>
            </a:lvl1pPr>
            <a:lvl2pPr marL="612000" indent="-285750" defTabSz="324000">
              <a:buFont typeface="Arial"/>
              <a:buChar char="•"/>
              <a:tabLst>
                <a:tab pos="360000" algn="l"/>
              </a:tabLst>
              <a:defRPr sz="1400">
                <a:solidFill>
                  <a:srgbClr val="004E9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2120901"/>
            <a:ext cx="5384800" cy="4005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936"/>
              </a:spcBef>
              <a:buClr>
                <a:srgbClr val="004E90"/>
              </a:buClr>
              <a:buFont typeface="Arial" pitchFamily="34" charset="0"/>
              <a:buChar char="•"/>
              <a:defRPr sz="1400">
                <a:solidFill>
                  <a:srgbClr val="004E90"/>
                </a:solidFill>
              </a:defRPr>
            </a:lvl2pPr>
            <a:lvl3pPr marL="361950" indent="-180975">
              <a:buFont typeface="Calibri" pitchFamily="34" charset="0"/>
              <a:buChar char="-"/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2095501"/>
            <a:ext cx="5384800" cy="190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 smtClean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09600" y="2095501"/>
            <a:ext cx="5384800" cy="4015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spc="-2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-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197600" y="4127501"/>
            <a:ext cx="5384800" cy="1982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30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 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09600" y="2159001"/>
            <a:ext cx="5384800" cy="3951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308968" y="2159001"/>
            <a:ext cx="5273432" cy="3951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591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86337" y="5125616"/>
            <a:ext cx="2756947" cy="1021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1910245" y="2594134"/>
            <a:ext cx="2643364" cy="2447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4"/>
          </p:nvPr>
        </p:nvSpPr>
        <p:spPr>
          <a:xfrm>
            <a:off x="4832401" y="5125616"/>
            <a:ext cx="2756947" cy="1021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 smtClean="0"/>
              <a:t>Mastertextformat bearbeiten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956309" y="2594134"/>
            <a:ext cx="2643364" cy="2447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6"/>
          </p:nvPr>
        </p:nvSpPr>
        <p:spPr>
          <a:xfrm>
            <a:off x="7892168" y="5125616"/>
            <a:ext cx="2756947" cy="1021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 smtClean="0"/>
              <a:t>Mastertextformat bearbeiten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7"/>
          </p:nvPr>
        </p:nvSpPr>
        <p:spPr>
          <a:xfrm>
            <a:off x="8016075" y="2594134"/>
            <a:ext cx="2643364" cy="2447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89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Spalte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146301"/>
            <a:ext cx="10972800" cy="3948659"/>
          </a:xfrm>
          <a:prstGeom prst="rect">
            <a:avLst/>
          </a:prstGeom>
        </p:spPr>
        <p:txBody>
          <a:bodyPr vert="horz"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446088" indent="-180975">
              <a:buSzPct val="90000"/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39035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 2 Spalten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5384800" cy="3977075"/>
          </a:xfrm>
          <a:prstGeom prst="rect">
            <a:avLst/>
          </a:prstGeom>
        </p:spPr>
        <p:txBody>
          <a:bodyPr>
            <a:noAutofit/>
          </a:bodyPr>
          <a:lstStyle>
            <a:lvl1pPr marL="416700" indent="-285750" algn="l" defTabSz="540000" rtl="0" eaLnBrk="1" latinLnBrk="0" hangingPunct="1">
              <a:spcBef>
                <a:spcPct val="20000"/>
              </a:spcBef>
              <a:buFont typeface="Arial"/>
              <a:buNone/>
              <a:tabLst>
                <a:tab pos="216000" algn="l"/>
              </a:tabLst>
              <a:defRPr sz="2400" spc="-20">
                <a:solidFill>
                  <a:schemeClr val="tx1"/>
                </a:solidFill>
              </a:defRPr>
            </a:lvl1pPr>
            <a:lvl2pPr marL="612000" indent="-285750" defTabSz="324000">
              <a:buFont typeface="Arial"/>
              <a:buChar char="•"/>
              <a:tabLst>
                <a:tab pos="360000" algn="l"/>
              </a:tabLst>
              <a:defRPr sz="1400">
                <a:solidFill>
                  <a:srgbClr val="004E9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133601"/>
            <a:ext cx="5384800" cy="3992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936"/>
              </a:spcBef>
              <a:buClr>
                <a:srgbClr val="004E90"/>
              </a:buClr>
              <a:buFont typeface="Arial"/>
              <a:buNone/>
              <a:defRPr sz="1400">
                <a:solidFill>
                  <a:srgbClr val="004E9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4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 - 2 Spalten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09600" y="2159001"/>
            <a:ext cx="5384800" cy="3951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308968" y="2159001"/>
            <a:ext cx="5273432" cy="3951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81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66462"/>
            <a:ext cx="920930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2672634"/>
            <a:ext cx="8534400" cy="644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74981" y="263286"/>
            <a:ext cx="1517868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8" name="Bild 7" descr="b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66440"/>
            <a:ext cx="5871053" cy="2867737"/>
          </a:xfrm>
          <a:prstGeom prst="rect">
            <a:avLst/>
          </a:prstGeom>
        </p:spPr>
      </p:pic>
      <p:pic>
        <p:nvPicPr>
          <p:cNvPr id="9" name="Bild 8" descr="b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99" y="3466440"/>
            <a:ext cx="5871053" cy="286773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" y="266090"/>
            <a:ext cx="1208347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8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308968" y="2146301"/>
            <a:ext cx="5273432" cy="3963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09601" y="2146301"/>
            <a:ext cx="5305937" cy="3963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71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09600" y="2108201"/>
            <a:ext cx="10972800" cy="4002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3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2594135"/>
            <a:ext cx="12192000" cy="3516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308968" y="2594135"/>
            <a:ext cx="5883032" cy="3516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" y="2594135"/>
            <a:ext cx="5915537" cy="3516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1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54679"/>
            <a:ext cx="109728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graphicFrame>
        <p:nvGraphicFramePr>
          <p:cNvPr id="4" name="Diagramm 3"/>
          <p:cNvGraphicFramePr/>
          <p:nvPr userDrawn="1">
            <p:extLst/>
          </p:nvPr>
        </p:nvGraphicFramePr>
        <p:xfrm>
          <a:off x="609600" y="2120900"/>
          <a:ext cx="10972800" cy="411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83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233" y="106364"/>
            <a:ext cx="8432800" cy="5857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24418" y="1052513"/>
            <a:ext cx="10788649" cy="4792662"/>
          </a:xfrm>
          <a:prstGeom prst="rect">
            <a:avLst/>
          </a:prstGeom>
        </p:spPr>
        <p:txBody>
          <a:bodyPr/>
          <a:lstStyle/>
          <a:p>
            <a:pPr lvl="0"/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1760717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7549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6314" y="1946673"/>
            <a:ext cx="10239375" cy="401835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17243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385638"/>
            <a:ext cx="920930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4951333"/>
            <a:ext cx="8534400" cy="822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74981" y="263286"/>
            <a:ext cx="1517868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11569" y="4897992"/>
            <a:ext cx="2571532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9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385638"/>
            <a:ext cx="920930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4951332"/>
            <a:ext cx="8534400" cy="843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74981" y="263286"/>
            <a:ext cx="1517868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11569" y="4897992"/>
            <a:ext cx="2571532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" y="266090"/>
            <a:ext cx="1208347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1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g_gebäude_retusche_cropp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483101" y="1218353"/>
            <a:ext cx="7708900" cy="4986116"/>
          </a:xfrm>
          <a:prstGeom prst="rect">
            <a:avLst/>
          </a:prstGeom>
        </p:spPr>
      </p:pic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123339" y="1206788"/>
            <a:ext cx="8068661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866918"/>
            <a:ext cx="583655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5300260"/>
            <a:ext cx="5857215" cy="675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11569" y="5246920"/>
            <a:ext cx="2571532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s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23339" y="1206788"/>
            <a:ext cx="8068661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866918"/>
            <a:ext cx="583655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5300260"/>
            <a:ext cx="5857215" cy="717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74981" y="263286"/>
            <a:ext cx="1517868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11569" y="5246920"/>
            <a:ext cx="2571532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" y="266090"/>
            <a:ext cx="1208347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4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g_gebäude_retusche_cropp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483101" y="1218353"/>
            <a:ext cx="7708900" cy="4986116"/>
          </a:xfrm>
          <a:prstGeom prst="rect">
            <a:avLst/>
          </a:prstGeom>
        </p:spPr>
      </p:pic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123339" y="1206788"/>
            <a:ext cx="8068660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866918"/>
            <a:ext cx="583655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5300261"/>
            <a:ext cx="5857215" cy="525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74981" y="263286"/>
            <a:ext cx="1517868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11569" y="5246920"/>
            <a:ext cx="2571532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5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23339" y="1206788"/>
            <a:ext cx="8068660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866918"/>
            <a:ext cx="583655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5300261"/>
            <a:ext cx="5857215" cy="813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74981" y="263286"/>
            <a:ext cx="1517868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11569" y="5246920"/>
            <a:ext cx="2571532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hteck 11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" y="266090"/>
            <a:ext cx="1208347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3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g_gebäude_retusche_cropp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483101" y="1218353"/>
            <a:ext cx="7708900" cy="4986116"/>
          </a:xfrm>
          <a:prstGeom prst="rect">
            <a:avLst/>
          </a:prstGeom>
        </p:spPr>
      </p:pic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123339" y="1206788"/>
            <a:ext cx="8068660" cy="50549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8155" y="1866918"/>
            <a:ext cx="583655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87499" y="5300260"/>
            <a:ext cx="5857215" cy="760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Zusätzliche</a:t>
            </a:r>
          </a:p>
          <a:p>
            <a:r>
              <a:rPr lang="de-DE" dirty="0" smtClean="0"/>
              <a:t>Infos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6814924" y="325235"/>
            <a:ext cx="2054803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509916" y="898266"/>
            <a:ext cx="2302617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11569" y="5246920"/>
            <a:ext cx="2571532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474981" y="197465"/>
            <a:ext cx="2722353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9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57F783B-BD98-BE4C-840C-BFD4805C2C83}" type="datetime1">
              <a:rPr lang="de-AT" smtClean="0">
                <a:solidFill>
                  <a:srgbClr val="1E5492">
                    <a:tint val="75000"/>
                  </a:srgbClr>
                </a:solidFill>
              </a:rPr>
              <a:pPr defTabSz="457200"/>
              <a:t>17.05.2023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E49341-B7DE-E44A-9787-2E0CABFCF165}" type="slidenum">
              <a:rPr lang="de-DE" smtClean="0">
                <a:solidFill>
                  <a:srgbClr val="1E5492">
                    <a:tint val="75000"/>
                  </a:srgbClr>
                </a:solidFill>
              </a:rPr>
              <a:pPr defTabSz="457200"/>
              <a:t>‹Nr.›</a:t>
            </a:fld>
            <a:endParaRPr lang="de-DE">
              <a:solidFill>
                <a:srgbClr val="1E5492">
                  <a:tint val="75000"/>
                </a:srgbClr>
              </a:solidFill>
            </a:endParaRPr>
          </a:p>
        </p:txBody>
      </p:sp>
      <p:pic>
        <p:nvPicPr>
          <p:cNvPr id="3" name="Bild 2" descr="logo_big.jp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33" y="332851"/>
            <a:ext cx="2186067" cy="4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2663" indent="-623888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60866" y="350838"/>
            <a:ext cx="10972800" cy="1143000"/>
          </a:xfrm>
        </p:spPr>
        <p:txBody>
          <a:bodyPr>
            <a:normAutofit/>
          </a:bodyPr>
          <a:lstStyle/>
          <a:p>
            <a:r>
              <a:rPr lang="de-AT" dirty="0" smtClean="0"/>
              <a:t>Fallbericht- </a:t>
            </a:r>
            <a:r>
              <a:rPr lang="de-AT" sz="2800" dirty="0" smtClean="0"/>
              <a:t>eine Patientin mit trauriger Verstimmung</a:t>
            </a:r>
            <a:endParaRPr lang="de-AT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27" y="1343102"/>
            <a:ext cx="7220987" cy="5415740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520099" y="6501895"/>
            <a:ext cx="5565802" cy="513894"/>
          </a:xfrm>
        </p:spPr>
        <p:txBody>
          <a:bodyPr/>
          <a:lstStyle/>
          <a:p>
            <a:r>
              <a:rPr lang="de-AT" sz="1400" dirty="0" smtClean="0"/>
              <a:t>Quelle: Kunstnet.de: Daxt3r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48658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546" y="1922325"/>
            <a:ext cx="4418907" cy="34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Organisch affektive Störung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u="sng" dirty="0" smtClean="0"/>
              <a:t>Interne </a:t>
            </a:r>
            <a:r>
              <a:rPr lang="de-AT" u="sng" dirty="0" err="1" smtClean="0"/>
              <a:t>Konsil</a:t>
            </a:r>
            <a:r>
              <a:rPr lang="de-AT" dirty="0" smtClean="0"/>
              <a:t>: </a:t>
            </a:r>
            <a:r>
              <a:rPr lang="de-AT" b="1" dirty="0" smtClean="0"/>
              <a:t>SLE mit </a:t>
            </a:r>
            <a:r>
              <a:rPr lang="de-AT" b="1" dirty="0" err="1" smtClean="0"/>
              <a:t>dzt</a:t>
            </a:r>
            <a:r>
              <a:rPr lang="de-AT" b="1" dirty="0" smtClean="0"/>
              <a:t>. vordergründig neuropsychiatrischer Symptomatik</a:t>
            </a:r>
          </a:p>
          <a:p>
            <a:r>
              <a:rPr lang="de-AT" u="sng" dirty="0" smtClean="0"/>
              <a:t>Neuerliches </a:t>
            </a:r>
            <a:r>
              <a:rPr lang="de-AT" u="sng" dirty="0" err="1" smtClean="0"/>
              <a:t>Neurokonsil</a:t>
            </a:r>
            <a:r>
              <a:rPr lang="de-AT" dirty="0" smtClean="0"/>
              <a:t>: </a:t>
            </a:r>
            <a:r>
              <a:rPr lang="de-AT" b="1" dirty="0" err="1" smtClean="0"/>
              <a:t>Lupuscerebritis</a:t>
            </a:r>
            <a:endParaRPr lang="de-A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u="sng" dirty="0" smtClean="0"/>
              <a:t>Therapie</a:t>
            </a:r>
            <a:r>
              <a:rPr lang="de-AT" dirty="0" smtClean="0"/>
              <a:t>: Kortison, </a:t>
            </a:r>
            <a:r>
              <a:rPr lang="de-AT" dirty="0" err="1" smtClean="0"/>
              <a:t>Hydroxychlorquin</a:t>
            </a:r>
            <a:r>
              <a:rPr lang="de-AT" dirty="0" smtClean="0"/>
              <a:t>, </a:t>
            </a:r>
            <a:r>
              <a:rPr lang="de-AT" dirty="0" err="1" smtClean="0"/>
              <a:t>Azathioprim</a:t>
            </a:r>
            <a:endParaRPr lang="de-AT" dirty="0" smtClean="0"/>
          </a:p>
          <a:p>
            <a:r>
              <a:rPr lang="de-AT" u="sng" dirty="0" smtClean="0"/>
              <a:t>Psychiatrisch</a:t>
            </a:r>
            <a:r>
              <a:rPr lang="de-AT" dirty="0" smtClean="0"/>
              <a:t>: </a:t>
            </a:r>
            <a:r>
              <a:rPr lang="de-AT" dirty="0" err="1" smtClean="0"/>
              <a:t>Sertralin</a:t>
            </a:r>
            <a:r>
              <a:rPr lang="de-AT" dirty="0" smtClean="0"/>
              <a:t>, </a:t>
            </a:r>
            <a:r>
              <a:rPr lang="de-AT" dirty="0" err="1" smtClean="0"/>
              <a:t>Abilify</a:t>
            </a:r>
            <a:r>
              <a:rPr lang="de-AT" dirty="0" smtClean="0"/>
              <a:t>, </a:t>
            </a:r>
            <a:r>
              <a:rPr lang="de-AT" dirty="0" err="1" smtClean="0"/>
              <a:t>Trittico</a:t>
            </a:r>
            <a:r>
              <a:rPr lang="de-AT" dirty="0" smtClean="0"/>
              <a:t>, Benzodiazepine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934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Klinischer Verlauf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Keine Besserung: Umstellung von </a:t>
            </a:r>
            <a:r>
              <a:rPr lang="de-AT" dirty="0" err="1" smtClean="0"/>
              <a:t>Azathioprim</a:t>
            </a:r>
            <a:r>
              <a:rPr lang="de-AT" dirty="0" smtClean="0"/>
              <a:t> auf </a:t>
            </a:r>
            <a:r>
              <a:rPr lang="de-AT" dirty="0" err="1" smtClean="0"/>
              <a:t>Rituximab</a:t>
            </a:r>
            <a:r>
              <a:rPr lang="de-AT" dirty="0" smtClean="0"/>
              <a:t>, Kortison ausschleichen, </a:t>
            </a:r>
            <a:r>
              <a:rPr lang="de-AT" dirty="0" err="1" smtClean="0"/>
              <a:t>Hydroxychloroquin</a:t>
            </a:r>
            <a:r>
              <a:rPr lang="de-AT" dirty="0" smtClean="0"/>
              <a:t> weiter</a:t>
            </a:r>
          </a:p>
          <a:p>
            <a:r>
              <a:rPr lang="de-AT" dirty="0" smtClean="0"/>
              <a:t>Psychiatrisch nach fast 3 Monaten mit SSRI und </a:t>
            </a:r>
            <a:r>
              <a:rPr lang="de-AT" dirty="0" err="1" smtClean="0"/>
              <a:t>Trazodon</a:t>
            </a:r>
            <a:r>
              <a:rPr lang="de-AT" dirty="0" smtClean="0"/>
              <a:t> fast restituiert entlassen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8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Neuropsychiatrische Komplikationen bis zu 50 %</a:t>
            </a:r>
          </a:p>
          <a:p>
            <a:r>
              <a:rPr lang="de-AT" dirty="0" smtClean="0"/>
              <a:t>Letalität von bis zu 20 Prozent (</a:t>
            </a:r>
            <a:r>
              <a:rPr lang="de-AT" dirty="0" err="1" smtClean="0"/>
              <a:t>zerebrovaskuläre</a:t>
            </a:r>
            <a:r>
              <a:rPr lang="de-AT" dirty="0" smtClean="0"/>
              <a:t> Ereignisse, Krampfanfälle)</a:t>
            </a:r>
          </a:p>
          <a:p>
            <a:r>
              <a:rPr lang="de-AT" dirty="0" smtClean="0"/>
              <a:t>Psychiatrisch: kognitive Dysfunktion, hirnorganisches Psychosyndrom und Depressionen</a:t>
            </a:r>
          </a:p>
          <a:p>
            <a:r>
              <a:rPr lang="de-AT" dirty="0" smtClean="0"/>
              <a:t>Neurologisch: </a:t>
            </a:r>
            <a:r>
              <a:rPr lang="de-AT" dirty="0" err="1" smtClean="0"/>
              <a:t>Cephalgie</a:t>
            </a:r>
            <a:r>
              <a:rPr lang="de-AT" dirty="0" smtClean="0"/>
              <a:t>, Krampfanfälle</a:t>
            </a:r>
            <a:r>
              <a:rPr lang="de-AT" dirty="0"/>
              <a:t>, </a:t>
            </a:r>
            <a:r>
              <a:rPr lang="de-AT" dirty="0" err="1"/>
              <a:t>cerebrovaskuläre</a:t>
            </a:r>
            <a:r>
              <a:rPr lang="de-AT" dirty="0"/>
              <a:t> </a:t>
            </a:r>
            <a:r>
              <a:rPr lang="de-AT" dirty="0" smtClean="0"/>
              <a:t>Ereignisse, </a:t>
            </a:r>
            <a:r>
              <a:rPr lang="de-AT" dirty="0"/>
              <a:t>periphere </a:t>
            </a:r>
            <a:r>
              <a:rPr lang="de-AT" dirty="0" err="1" smtClean="0"/>
              <a:t>Neuropathien</a:t>
            </a:r>
            <a:r>
              <a:rPr lang="de-AT" dirty="0" smtClean="0"/>
              <a:t>, Bewegungsstörungen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6926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PatientInnen</a:t>
            </a:r>
            <a:r>
              <a:rPr lang="de-DE" dirty="0" smtClean="0"/>
              <a:t> nicht „abstempeln“!</a:t>
            </a:r>
          </a:p>
          <a:p>
            <a:r>
              <a:rPr lang="de-DE" dirty="0" smtClean="0"/>
              <a:t>Immer auch an organische Ursache denken!</a:t>
            </a:r>
          </a:p>
          <a:p>
            <a:r>
              <a:rPr lang="de-DE" dirty="0" smtClean="0"/>
              <a:t>Fächerübergreifende Zusammenarbeit forcieren!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1420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Ad </a:t>
            </a:r>
            <a:r>
              <a:rPr lang="de-AT" dirty="0" err="1" smtClean="0"/>
              <a:t>Personam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Weibliche Pat. (69 a), Pension, früher Firmenchefin</a:t>
            </a:r>
          </a:p>
          <a:p>
            <a:r>
              <a:rPr lang="de-AT" dirty="0" smtClean="0"/>
              <a:t>Verwitwet, 2 Kinder</a:t>
            </a:r>
          </a:p>
          <a:p>
            <a:r>
              <a:rPr lang="de-AT" dirty="0" smtClean="0"/>
              <a:t>Lebt mit Sohn und dessen Familie im Mehrparteienhaus</a:t>
            </a:r>
          </a:p>
          <a:p>
            <a:r>
              <a:rPr lang="de-AT" dirty="0" smtClean="0"/>
              <a:t>Voraufenthalt 2016 mit depressiver Anpassungsstörung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063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Vorerkrankungen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z="2400" dirty="0" smtClean="0">
                <a:solidFill>
                  <a:srgbClr val="1E5492"/>
                </a:solidFill>
              </a:rPr>
              <a:t>Autoimmunthyreoiditis</a:t>
            </a:r>
            <a:endParaRPr lang="de-AT" sz="2400" dirty="0">
              <a:solidFill>
                <a:srgbClr val="1E5492"/>
              </a:solidFill>
            </a:endParaRPr>
          </a:p>
          <a:p>
            <a:pPr lvl="0"/>
            <a:r>
              <a:rPr lang="de-AT" sz="2400" dirty="0">
                <a:solidFill>
                  <a:srgbClr val="1E5492"/>
                </a:solidFill>
              </a:rPr>
              <a:t>Art. Hypertonie</a:t>
            </a:r>
          </a:p>
          <a:p>
            <a:pPr lvl="0"/>
            <a:r>
              <a:rPr lang="de-AT" sz="2400" dirty="0" err="1" smtClean="0">
                <a:solidFill>
                  <a:srgbClr val="1E5492"/>
                </a:solidFill>
              </a:rPr>
              <a:t>Hyperlipidämie</a:t>
            </a:r>
            <a:endParaRPr lang="de-AT" sz="2400" dirty="0">
              <a:solidFill>
                <a:srgbClr val="1E5492"/>
              </a:solidFill>
            </a:endParaRPr>
          </a:p>
          <a:p>
            <a:pPr lvl="0"/>
            <a:r>
              <a:rPr lang="de-AT" sz="2400" dirty="0">
                <a:solidFill>
                  <a:srgbClr val="1E5492"/>
                </a:solidFill>
              </a:rPr>
              <a:t>Vorbestehende rheumatische Erkrankung (undifferenzierte Kollagenose mit </a:t>
            </a:r>
            <a:r>
              <a:rPr lang="de-AT" sz="2400" dirty="0" err="1" smtClean="0">
                <a:solidFill>
                  <a:srgbClr val="1E5492"/>
                </a:solidFill>
              </a:rPr>
              <a:t>Antiphospholipidsyndrom</a:t>
            </a:r>
            <a:r>
              <a:rPr lang="de-AT" sz="2400" dirty="0" smtClean="0">
                <a:solidFill>
                  <a:srgbClr val="1E5492"/>
                </a:solidFill>
              </a:rPr>
              <a:t>) mit </a:t>
            </a:r>
            <a:r>
              <a:rPr lang="de-AT" sz="2400" dirty="0" err="1" smtClean="0">
                <a:solidFill>
                  <a:srgbClr val="1E5492"/>
                </a:solidFill>
              </a:rPr>
              <a:t>rez</a:t>
            </a:r>
            <a:r>
              <a:rPr lang="de-AT" sz="2400" dirty="0" smtClean="0">
                <a:solidFill>
                  <a:srgbClr val="1E5492"/>
                </a:solidFill>
              </a:rPr>
              <a:t>. Thrombosen und PAE vor 30 a</a:t>
            </a:r>
          </a:p>
          <a:p>
            <a:r>
              <a:rPr lang="de-AT" sz="2400" dirty="0" err="1"/>
              <a:t>Marcoumarresistenz</a:t>
            </a:r>
            <a:r>
              <a:rPr lang="de-AT" sz="2400" dirty="0"/>
              <a:t> bei Langzeitantikoagulation</a:t>
            </a:r>
          </a:p>
          <a:p>
            <a:pPr lvl="0"/>
            <a:r>
              <a:rPr lang="de-AT" sz="2400" dirty="0" smtClean="0">
                <a:solidFill>
                  <a:srgbClr val="1E5492"/>
                </a:solidFill>
              </a:rPr>
              <a:t>Prädiabetes</a:t>
            </a:r>
          </a:p>
          <a:p>
            <a:pPr lvl="0"/>
            <a:r>
              <a:rPr lang="de-AT" sz="2400" dirty="0" smtClean="0">
                <a:solidFill>
                  <a:srgbClr val="1E5492"/>
                </a:solidFill>
              </a:rPr>
              <a:t>Migräne ohne Aura</a:t>
            </a:r>
            <a:endParaRPr lang="de-AT" sz="2400" dirty="0">
              <a:solidFill>
                <a:srgbClr val="1E5492"/>
              </a:solidFill>
            </a:endParaRPr>
          </a:p>
          <a:p>
            <a:r>
              <a:rPr lang="de-AT" sz="2400" dirty="0" err="1" smtClean="0"/>
              <a:t>Z.n</a:t>
            </a:r>
            <a:r>
              <a:rPr lang="de-AT" sz="2400" dirty="0" smtClean="0"/>
              <a:t>. CHE</a:t>
            </a:r>
          </a:p>
        </p:txBody>
      </p:sp>
    </p:spTree>
    <p:extLst>
      <p:ext uri="{BB962C8B-B14F-4D97-AF65-F5344CB8AC3E}">
        <p14:creationId xmlns:p14="http://schemas.microsoft.com/office/powerpoint/2010/main" val="397131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Anamnese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Beginn vor circa 4 Wochen</a:t>
            </a:r>
          </a:p>
          <a:p>
            <a:r>
              <a:rPr lang="de-AT" sz="2800" dirty="0" smtClean="0"/>
              <a:t>Sozialer Rückzug</a:t>
            </a:r>
          </a:p>
          <a:p>
            <a:r>
              <a:rPr lang="de-AT" sz="2800" dirty="0" smtClean="0"/>
              <a:t>Gewichtsverlust 15 kg</a:t>
            </a:r>
          </a:p>
          <a:p>
            <a:r>
              <a:rPr lang="de-AT" sz="2800" dirty="0" smtClean="0"/>
              <a:t>Verwirrtheitszustände (Bedienung Handy, </a:t>
            </a:r>
            <a:r>
              <a:rPr lang="de-AT" sz="2800" dirty="0" err="1" smtClean="0"/>
              <a:t>Waschm</a:t>
            </a:r>
            <a:r>
              <a:rPr lang="de-AT" sz="2800" dirty="0" smtClean="0"/>
              <a:t>.)</a:t>
            </a:r>
          </a:p>
          <a:p>
            <a:r>
              <a:rPr lang="de-AT" sz="2800" dirty="0" smtClean="0"/>
              <a:t>Angst zu stürzen</a:t>
            </a:r>
          </a:p>
          <a:p>
            <a:r>
              <a:rPr lang="de-AT" sz="2800" dirty="0" smtClean="0"/>
              <a:t>Gelenksschmerzen, Kopfschmerzen fallweise</a:t>
            </a:r>
          </a:p>
          <a:p>
            <a:r>
              <a:rPr lang="de-AT" sz="2800" dirty="0" smtClean="0"/>
              <a:t>Depressive Stimmung, Schlaflosigkeit</a:t>
            </a:r>
          </a:p>
          <a:p>
            <a:r>
              <a:rPr lang="de-AT" sz="2800" dirty="0" smtClean="0"/>
              <a:t>Wortfindungsstörungen seit </a:t>
            </a:r>
            <a:r>
              <a:rPr lang="de-AT" sz="2800" dirty="0" err="1" smtClean="0"/>
              <a:t>Covid</a:t>
            </a:r>
            <a:r>
              <a:rPr lang="de-AT" sz="2800" dirty="0" smtClean="0"/>
              <a:t> Infektion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903345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Außenanamnese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Zunehmende Verwirrtheit</a:t>
            </a:r>
          </a:p>
          <a:p>
            <a:r>
              <a:rPr lang="de-AT" dirty="0" smtClean="0"/>
              <a:t>Um Themen kreist: Erbe, Handy</a:t>
            </a:r>
          </a:p>
          <a:p>
            <a:r>
              <a:rPr lang="de-AT" dirty="0" smtClean="0"/>
              <a:t>Hat Dinge entsorgt</a:t>
            </a:r>
          </a:p>
          <a:p>
            <a:r>
              <a:rPr lang="de-AT" dirty="0" smtClean="0"/>
              <a:t>Hat Enkel gesagt, dass er niemanden holen soll, wenn sie stürze</a:t>
            </a:r>
          </a:p>
          <a:p>
            <a:pPr marL="358775" indent="0">
              <a:buNone/>
            </a:pP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smtClean="0"/>
              <a:t>Vor 2 Wo. vom HA </a:t>
            </a:r>
            <a:r>
              <a:rPr lang="de-AT" dirty="0" smtClean="0">
                <a:sym typeface="Wingdings" panose="05000000000000000000" pitchFamily="2" charset="2"/>
              </a:rPr>
              <a:t></a:t>
            </a:r>
            <a:r>
              <a:rPr lang="de-AT" dirty="0" smtClean="0"/>
              <a:t> SSRI aufgrund von Panikstörung etabliert</a:t>
            </a:r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3254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Erhobene Befunde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i="1" dirty="0" smtClean="0"/>
              <a:t>Status </a:t>
            </a:r>
            <a:r>
              <a:rPr lang="de-AT" b="1" i="1" dirty="0" err="1" smtClean="0"/>
              <a:t>psychicus</a:t>
            </a:r>
            <a:r>
              <a:rPr lang="de-AT" b="1" i="1" dirty="0" smtClean="0"/>
              <a:t>: </a:t>
            </a:r>
            <a:r>
              <a:rPr lang="de-AT" dirty="0" smtClean="0"/>
              <a:t>fluktuierende Aufmerksamkeit, Antriebsminderung, Affektverflachung, verängstigt, Stimmung depressiv, Duktus inkohärent und verworren</a:t>
            </a:r>
          </a:p>
          <a:p>
            <a:r>
              <a:rPr lang="de-AT" b="1" i="1" dirty="0" smtClean="0"/>
              <a:t>Status </a:t>
            </a:r>
            <a:r>
              <a:rPr lang="de-AT" b="1" i="1" dirty="0" err="1" smtClean="0"/>
              <a:t>somaticus</a:t>
            </a:r>
            <a:r>
              <a:rPr lang="de-AT" b="1" dirty="0"/>
              <a:t> </a:t>
            </a:r>
            <a:r>
              <a:rPr lang="de-AT" dirty="0" smtClean="0"/>
              <a:t>und </a:t>
            </a:r>
            <a:r>
              <a:rPr lang="de-AT" b="1" i="1" dirty="0" err="1" smtClean="0"/>
              <a:t>neurologicus</a:t>
            </a:r>
            <a:r>
              <a:rPr lang="de-AT" dirty="0" smtClean="0"/>
              <a:t> waren unauffällig</a:t>
            </a:r>
          </a:p>
          <a:p>
            <a:r>
              <a:rPr lang="de-AT" b="1" dirty="0" smtClean="0"/>
              <a:t>Labor:</a:t>
            </a:r>
            <a:r>
              <a:rPr lang="de-AT" dirty="0" smtClean="0"/>
              <a:t> </a:t>
            </a:r>
            <a:r>
              <a:rPr lang="de-AT" dirty="0" err="1" smtClean="0"/>
              <a:t>normochrome</a:t>
            </a:r>
            <a:r>
              <a:rPr lang="de-AT" dirty="0" smtClean="0"/>
              <a:t> Anämie mit Hb von 10,7 Kreatinin leicht eingeschränkt, LDH und </a:t>
            </a:r>
            <a:r>
              <a:rPr lang="de-AT" dirty="0" err="1" smtClean="0"/>
              <a:t>Ferritin</a:t>
            </a:r>
            <a:r>
              <a:rPr lang="de-AT" dirty="0" smtClean="0"/>
              <a:t> leicht erhöht, HbA1c 6,2, Gerinnung normal, Rheumawerte bekannt erhöht (ANA 1:2560 – </a:t>
            </a:r>
            <a:r>
              <a:rPr lang="de-AT" dirty="0" err="1" smtClean="0"/>
              <a:t>Trim</a:t>
            </a:r>
            <a:r>
              <a:rPr lang="de-AT" dirty="0" smtClean="0"/>
              <a:t> 21, </a:t>
            </a:r>
            <a:r>
              <a:rPr lang="de-AT" dirty="0" err="1" smtClean="0"/>
              <a:t>dsDNA</a:t>
            </a:r>
            <a:r>
              <a:rPr lang="de-AT" dirty="0" smtClean="0"/>
              <a:t>, SSA, Ribosomen)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029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Erhobene Befunde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SD: </a:t>
            </a:r>
            <a:r>
              <a:rPr lang="de-AT" dirty="0" err="1" smtClean="0"/>
              <a:t>Tyreoglobulin</a:t>
            </a:r>
            <a:r>
              <a:rPr lang="de-AT" dirty="0" smtClean="0"/>
              <a:t>-AK erhöht (&gt;2000 IU/ml), übrigen Werte normal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smtClean="0"/>
              <a:t>NUK-Kontrolle idem zu Vorbefunden</a:t>
            </a:r>
          </a:p>
          <a:p>
            <a:r>
              <a:rPr lang="de-AT" dirty="0" smtClean="0"/>
              <a:t>Neurotrope Erreger im Serum negativ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254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Arbeitshypothese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Depression DD: organisch affektive Störung</a:t>
            </a:r>
          </a:p>
          <a:p>
            <a:r>
              <a:rPr lang="de-AT" dirty="0" smtClean="0"/>
              <a:t>MR-Cerebrum: unspezifische entzündliche Veränderungen rechts </a:t>
            </a:r>
            <a:r>
              <a:rPr lang="de-AT" dirty="0" err="1" smtClean="0"/>
              <a:t>parietookzipital</a:t>
            </a:r>
            <a:r>
              <a:rPr lang="de-AT" dirty="0" smtClean="0"/>
              <a:t> und links okzipital</a:t>
            </a:r>
          </a:p>
          <a:p>
            <a:r>
              <a:rPr lang="de-AT" dirty="0" err="1" smtClean="0"/>
              <a:t>Neuro</a:t>
            </a:r>
            <a:r>
              <a:rPr lang="de-AT" dirty="0" smtClean="0"/>
              <a:t>: wegen zunehmender Denk und Sprachstörung</a:t>
            </a:r>
          </a:p>
          <a:p>
            <a:pPr marL="358775" indent="0">
              <a:buNone/>
            </a:pPr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→	</a:t>
            </a:r>
            <a:r>
              <a:rPr lang="de-AT" dirty="0" err="1" smtClean="0"/>
              <a:t>Liquorpunktion</a:t>
            </a:r>
            <a:r>
              <a:rPr lang="de-AT" dirty="0" smtClean="0"/>
              <a:t>: </a:t>
            </a:r>
            <a:r>
              <a:rPr lang="de-AT" dirty="0" err="1" smtClean="0"/>
              <a:t>bland</a:t>
            </a:r>
            <a:r>
              <a:rPr lang="de-AT" dirty="0" smtClean="0"/>
              <a:t> (inkl. Alzheimer, </a:t>
            </a:r>
            <a:r>
              <a:rPr lang="de-AT" dirty="0" err="1" smtClean="0"/>
              <a:t>Antineur</a:t>
            </a:r>
            <a:r>
              <a:rPr lang="de-AT" dirty="0" smtClean="0"/>
              <a:t>. </a:t>
            </a:r>
            <a:r>
              <a:rPr lang="de-AT" dirty="0" err="1" smtClean="0"/>
              <a:t>Ak</a:t>
            </a:r>
            <a:r>
              <a:rPr lang="de-AT" dirty="0" smtClean="0"/>
              <a:t>,   			Erreger (inkl. Herpes))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AT" dirty="0" smtClean="0"/>
              <a:t>EEG: </a:t>
            </a:r>
            <a:r>
              <a:rPr lang="de-AT" dirty="0" err="1" smtClean="0"/>
              <a:t>bland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14790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Klinischer Verlauf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Keine Änderung durch eingeleitete Psychopharmaka (</a:t>
            </a:r>
            <a:r>
              <a:rPr lang="de-AT" dirty="0" err="1" smtClean="0"/>
              <a:t>Sertralin</a:t>
            </a:r>
            <a:r>
              <a:rPr lang="de-AT" dirty="0" smtClean="0"/>
              <a:t>, </a:t>
            </a:r>
            <a:r>
              <a:rPr lang="de-AT" dirty="0" err="1" smtClean="0"/>
              <a:t>Risperidon</a:t>
            </a:r>
            <a:r>
              <a:rPr lang="de-AT" dirty="0" smtClean="0"/>
              <a:t>, </a:t>
            </a:r>
            <a:r>
              <a:rPr lang="de-AT" dirty="0" err="1" smtClean="0"/>
              <a:t>Praxiten</a:t>
            </a:r>
            <a:r>
              <a:rPr lang="de-AT" dirty="0" smtClean="0"/>
              <a:t>)</a:t>
            </a:r>
          </a:p>
          <a:p>
            <a:r>
              <a:rPr lang="de-AT" dirty="0" smtClean="0"/>
              <a:t>Vorwiegend ängstliche Symptomatik (findet Zimmer nicht, Angst Therapie zu versäumen, Handy ist großes </a:t>
            </a:r>
            <a:r>
              <a:rPr lang="de-AT" dirty="0" smtClean="0"/>
              <a:t>Problem), </a:t>
            </a:r>
            <a:r>
              <a:rPr lang="de-AT" dirty="0" smtClean="0"/>
              <a:t>Schlafstörung, </a:t>
            </a:r>
            <a:r>
              <a:rPr lang="de-AT" dirty="0" smtClean="0"/>
              <a:t>Schwindel</a:t>
            </a:r>
            <a:endParaRPr lang="de-AT" dirty="0" smtClean="0"/>
          </a:p>
          <a:p>
            <a:r>
              <a:rPr lang="de-AT" dirty="0" smtClean="0"/>
              <a:t>Organische Depression erhärtet sich: Kollagenose mit </a:t>
            </a:r>
            <a:r>
              <a:rPr lang="de-AT" dirty="0" err="1" smtClean="0"/>
              <a:t>Antiphospholipidsyndrom</a:t>
            </a:r>
            <a:r>
              <a:rPr lang="de-AT" dirty="0" smtClean="0"/>
              <a:t> und Entzündung 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239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KWG-Farbpalette">
      <a:dk1>
        <a:srgbClr val="1E5492"/>
      </a:dk1>
      <a:lt1>
        <a:sysClr val="window" lastClr="FFFFFF"/>
      </a:lt1>
      <a:dk2>
        <a:srgbClr val="CCD8F0"/>
      </a:dk2>
      <a:lt2>
        <a:srgbClr val="000000"/>
      </a:lt2>
      <a:accent1>
        <a:srgbClr val="B83838"/>
      </a:accent1>
      <a:accent2>
        <a:srgbClr val="ED6A5A"/>
      </a:accent2>
      <a:accent3>
        <a:srgbClr val="E08700"/>
      </a:accent3>
      <a:accent4>
        <a:srgbClr val="EAC053"/>
      </a:accent4>
      <a:accent5>
        <a:srgbClr val="5F8F50"/>
      </a:accent5>
      <a:accent6>
        <a:srgbClr val="C4CC6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Breitbild</PresentationFormat>
  <Paragraphs>75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Palatino Linotype</vt:lpstr>
      <vt:lpstr>Times New Roman</vt:lpstr>
      <vt:lpstr>Wingdings</vt:lpstr>
      <vt:lpstr>1_Office-Design</vt:lpstr>
      <vt:lpstr>Fallbericht- eine Patientin mit trauriger Verstimmung</vt:lpstr>
      <vt:lpstr>Ad Personam</vt:lpstr>
      <vt:lpstr>Vorerkrankungen</vt:lpstr>
      <vt:lpstr>Anamnese</vt:lpstr>
      <vt:lpstr>Außenanamnese</vt:lpstr>
      <vt:lpstr>Erhobene Befunde</vt:lpstr>
      <vt:lpstr>Erhobene Befunde</vt:lpstr>
      <vt:lpstr>Arbeitshypothese</vt:lpstr>
      <vt:lpstr>Klinischer Verlauf</vt:lpstr>
      <vt:lpstr>PowerPoint-Präsentation</vt:lpstr>
      <vt:lpstr>Organisch affektive Störung</vt:lpstr>
      <vt:lpstr>Klinischer Verlauf</vt:lpstr>
      <vt:lpstr>SLE</vt:lpstr>
      <vt:lpstr>Fazit</vt:lpstr>
    </vt:vector>
  </TitlesOfParts>
  <Company>Klinikum Wels-Grieskirchen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Behr Christian Dr.</dc:creator>
  <cp:lastModifiedBy>Bachl Nina Dr.</cp:lastModifiedBy>
  <cp:revision>34</cp:revision>
  <dcterms:created xsi:type="dcterms:W3CDTF">2023-05-10T18:28:17Z</dcterms:created>
  <dcterms:modified xsi:type="dcterms:W3CDTF">2023-05-17T09:55:35Z</dcterms:modified>
</cp:coreProperties>
</file>