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74" r:id="rId4"/>
    <p:sldId id="258" r:id="rId5"/>
    <p:sldId id="271" r:id="rId6"/>
    <p:sldId id="27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9" r:id="rId18"/>
    <p:sldId id="273" r:id="rId19"/>
    <p:sldId id="269" r:id="rId20"/>
    <p:sldId id="275" r:id="rId21"/>
    <p:sldId id="270" r:id="rId22"/>
    <p:sldId id="280" r:id="rId23"/>
    <p:sldId id="281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5775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13FE2-67C8-7741-810F-DFCA354D86A0}" type="datetimeFigureOut">
              <a:rPr lang="de-DE" smtClean="0"/>
              <a:t>17.05.2023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22DD1-8D1B-9143-9752-ADFB6AA99A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958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6% </a:t>
            </a:r>
            <a:r>
              <a:rPr lang="de-DE" dirty="0" err="1"/>
              <a:t>frauen</a:t>
            </a:r>
            <a:r>
              <a:rPr lang="de-DE" dirty="0"/>
              <a:t> und 26% </a:t>
            </a:r>
            <a:r>
              <a:rPr lang="de-DE" dirty="0" err="1"/>
              <a:t>männer</a:t>
            </a:r>
            <a:r>
              <a:rPr lang="de-DE" dirty="0"/>
              <a:t> hätten mit 12cm eine </a:t>
            </a:r>
            <a:r>
              <a:rPr lang="de-DE" dirty="0" err="1"/>
              <a:t>splenomegalie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22DD1-8D1B-9143-9752-ADFB6AA99A8C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632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Restriktive Ventilationsstörung; </a:t>
            </a:r>
            <a:r>
              <a:rPr lang="de-DE" dirty="0" err="1"/>
              <a:t>verminderung</a:t>
            </a:r>
            <a:r>
              <a:rPr lang="de-DE" dirty="0"/>
              <a:t> von FEV1 konsekutiv bei VC-verminderung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22DD1-8D1B-9143-9752-ADFB6AA99A8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1437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22DD1-8D1B-9143-9752-ADFB6AA99A8C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727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DSF70 – 85% der pos. Seren zusätzliche ANAs – am häufigsten SLE, Sjögren, Dermatomyositis</a:t>
            </a:r>
          </a:p>
          <a:p>
            <a:r>
              <a:rPr lang="de-DE" dirty="0"/>
              <a:t>DSF70 alleine keine Aussagekraft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22DD1-8D1B-9143-9752-ADFB6AA99A8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0566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CD4/CD8 – </a:t>
            </a:r>
            <a:r>
              <a:rPr lang="de-DE" dirty="0" err="1"/>
              <a:t>erhöhung</a:t>
            </a:r>
            <a:r>
              <a:rPr lang="de-DE" dirty="0"/>
              <a:t> bei Kollagenosen, </a:t>
            </a:r>
            <a:r>
              <a:rPr lang="de-DE" dirty="0" err="1"/>
              <a:t>Mb</a:t>
            </a:r>
            <a:r>
              <a:rPr lang="de-DE" dirty="0"/>
              <a:t>. Crohn, Sarkoidose, erniedrigt </a:t>
            </a:r>
            <a:r>
              <a:rPr lang="de-DE" dirty="0" err="1"/>
              <a:t>exog</a:t>
            </a:r>
            <a:r>
              <a:rPr lang="de-DE" dirty="0"/>
              <a:t>. Allerg. Alveolitis; Bronchiolitis </a:t>
            </a:r>
            <a:r>
              <a:rPr lang="de-DE" dirty="0" err="1"/>
              <a:t>obliterans</a:t>
            </a:r>
            <a:r>
              <a:rPr lang="de-DE" dirty="0"/>
              <a:t> mit organisierender Pneumonie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22DD1-8D1B-9143-9752-ADFB6AA99A8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285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CD4/CD8 – </a:t>
            </a:r>
            <a:r>
              <a:rPr lang="de-DE" dirty="0" err="1"/>
              <a:t>erhöhung</a:t>
            </a:r>
            <a:r>
              <a:rPr lang="de-DE" dirty="0"/>
              <a:t> bei Kollagenosen, </a:t>
            </a:r>
            <a:r>
              <a:rPr lang="de-DE" dirty="0" err="1"/>
              <a:t>Mb</a:t>
            </a:r>
            <a:r>
              <a:rPr lang="de-DE" dirty="0"/>
              <a:t>. Crohn, Sarkoidose, erniedrigt </a:t>
            </a:r>
            <a:r>
              <a:rPr lang="de-DE" dirty="0" err="1"/>
              <a:t>exog</a:t>
            </a:r>
            <a:r>
              <a:rPr lang="de-DE" dirty="0"/>
              <a:t>. Allerg. Alveolitis; Bronchiolitis </a:t>
            </a:r>
            <a:r>
              <a:rPr lang="de-DE" dirty="0" err="1"/>
              <a:t>obliterans</a:t>
            </a:r>
            <a:r>
              <a:rPr lang="de-DE" dirty="0"/>
              <a:t> mit organisierender Pneumonie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522DD1-8D1B-9143-9752-ADFB6AA99A8C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4980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4488A-0045-D44D-AFFB-74669782C4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m</a:t>
            </a:r>
            <a:r>
              <a:rPr lang="de-DE" dirty="0" err="1" smtClean="0"/>
              <a:t>ed</a:t>
            </a:r>
            <a:r>
              <a:rPr lang="de-DE" dirty="0" smtClean="0"/>
              <a:t> </a:t>
            </a:r>
            <a:r>
              <a:rPr lang="de-DE" dirty="0" err="1" smtClean="0"/>
              <a:t>congress</a:t>
            </a:r>
            <a:r>
              <a:rPr lang="de-DE" dirty="0" smtClean="0"/>
              <a:t> </a:t>
            </a:r>
            <a:r>
              <a:rPr lang="de-DE" dirty="0"/>
              <a:t>Mai 2023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1411F7-49A5-7D94-3E30-2328ED1886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27-jähriger männlicher Patient - Dyspnoe</a:t>
            </a:r>
          </a:p>
        </p:txBody>
      </p:sp>
    </p:spTree>
    <p:extLst>
      <p:ext uri="{BB962C8B-B14F-4D97-AF65-F5344CB8AC3E}">
        <p14:creationId xmlns:p14="http://schemas.microsoft.com/office/powerpoint/2010/main" val="1929106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D179BB-2AB4-EB13-13AB-216C27A06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Pulmonale Funktion</a:t>
            </a:r>
          </a:p>
        </p:txBody>
      </p:sp>
      <p:pic>
        <p:nvPicPr>
          <p:cNvPr id="5" name="Inhaltsplatzhalter 4" descr="Ein Bild, das Text, Quittung enthält.&#10;&#10;Automatisch generierte Beschreibung">
            <a:extLst>
              <a:ext uri="{FF2B5EF4-FFF2-40B4-BE49-F238E27FC236}">
                <a16:creationId xmlns:a16="http://schemas.microsoft.com/office/drawing/2014/main" id="{E4AABBFB-73F5-17ED-9733-B07FE5B53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2299" y="2160588"/>
            <a:ext cx="7787440" cy="3881437"/>
          </a:xfrm>
        </p:spPr>
      </p:pic>
      <p:sp>
        <p:nvSpPr>
          <p:cNvPr id="3" name="Rahmen 2">
            <a:extLst>
              <a:ext uri="{FF2B5EF4-FFF2-40B4-BE49-F238E27FC236}">
                <a16:creationId xmlns:a16="http://schemas.microsoft.com/office/drawing/2014/main" id="{1015858A-16E5-6C37-19FA-1714834D399C}"/>
              </a:ext>
            </a:extLst>
          </p:cNvPr>
          <p:cNvSpPr/>
          <p:nvPr/>
        </p:nvSpPr>
        <p:spPr>
          <a:xfrm>
            <a:off x="3622876" y="3981691"/>
            <a:ext cx="1435261" cy="277793"/>
          </a:xfrm>
          <a:prstGeom prst="fram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82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6C4DA3-6E8E-2C86-7FB5-404E0F24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Pulmonale Funktion</a:t>
            </a:r>
          </a:p>
        </p:txBody>
      </p:sp>
      <p:pic>
        <p:nvPicPr>
          <p:cNvPr id="7" name="Grafik 6" descr="Ein Bild, das Text, Diagramm, parallel enthält.&#10;&#10;Automatisch generierte Beschreibung">
            <a:extLst>
              <a:ext uri="{FF2B5EF4-FFF2-40B4-BE49-F238E27FC236}">
                <a16:creationId xmlns:a16="http://schemas.microsoft.com/office/drawing/2014/main" id="{F52FAA66-195C-B790-C384-85F35BF58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rcRect b="43750"/>
          <a:stretch/>
        </p:blipFill>
        <p:spPr>
          <a:xfrm>
            <a:off x="677334" y="1270000"/>
            <a:ext cx="7055955" cy="516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13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2F177-41CB-489C-9D4A-C5AB3C4ED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Differenzialdiagnosen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C0CE0F-F202-67EC-D186-9F58FA319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/>
              <a:t>Metastasierung – Primum?</a:t>
            </a:r>
          </a:p>
          <a:p>
            <a:pPr>
              <a:lnSpc>
                <a:spcPct val="150000"/>
              </a:lnSpc>
            </a:pPr>
            <a:r>
              <a:rPr lang="de-DE" sz="2400"/>
              <a:t>Interstitieller Prozess</a:t>
            </a:r>
          </a:p>
          <a:p>
            <a:pPr>
              <a:lnSpc>
                <a:spcPct val="150000"/>
              </a:lnSpc>
            </a:pPr>
            <a:r>
              <a:rPr lang="de-DE" sz="2400"/>
              <a:t>Systemerkrankung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16081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2674C0-711F-0887-3C61-6FE67710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Lungenmetastasen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06931E-8B30-3667-D04E-BDAB0D71A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b="0" i="0" u="none" strike="noStrike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Niere</a:t>
            </a:r>
          </a:p>
          <a:p>
            <a:r>
              <a:rPr lang="de-AT" b="0" i="0" u="none" strike="noStrike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Mamma</a:t>
            </a:r>
          </a:p>
          <a:p>
            <a:r>
              <a:rPr lang="de-AT" b="0" i="0" u="none" strike="noStrike" dirty="0">
                <a:solidFill>
                  <a:srgbClr val="FF0000"/>
                </a:solidFill>
                <a:effectLst/>
                <a:latin typeface="Fira Sans" panose="020F0502020204030204" pitchFamily="34" charset="0"/>
              </a:rPr>
              <a:t>Schilddrüse</a:t>
            </a:r>
          </a:p>
          <a:p>
            <a:r>
              <a:rPr lang="de-AT" b="0" i="0" u="none" strike="noStrike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Prostata</a:t>
            </a:r>
          </a:p>
          <a:p>
            <a:r>
              <a:rPr lang="de-AT" b="0" i="0" u="none" strike="noStrike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Magen</a:t>
            </a:r>
          </a:p>
          <a:p>
            <a:r>
              <a:rPr lang="de-AT" b="0" i="0" u="none" strike="noStrike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Hoden</a:t>
            </a:r>
          </a:p>
          <a:p>
            <a:r>
              <a:rPr lang="de-AT" b="0" i="0" u="none" strike="noStrike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Malignes Melanom</a:t>
            </a:r>
          </a:p>
          <a:p>
            <a:r>
              <a:rPr lang="de-AT" b="0" i="0" u="none" strike="noStrike" dirty="0">
                <a:solidFill>
                  <a:srgbClr val="000000"/>
                </a:solidFill>
                <a:effectLst/>
                <a:latin typeface="Fira Sans" panose="020F0502020204030204" pitchFamily="34" charset="0"/>
              </a:rPr>
              <a:t>Osteosarkom und Weichteilsarkom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5188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15CFE2-C8D4-E55F-75B4-275CB3AF4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Abklärung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CA96E6-3658-6B08-FA60-3933CF46EB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CT - Staging</a:t>
            </a:r>
          </a:p>
          <a:p>
            <a:r>
              <a:rPr lang="de-DE" dirty="0" err="1"/>
              <a:t>Colo</a:t>
            </a:r>
            <a:r>
              <a:rPr lang="de-DE" dirty="0"/>
              <a:t> – Gastro</a:t>
            </a:r>
          </a:p>
          <a:p>
            <a:r>
              <a:rPr lang="de-DE" dirty="0"/>
              <a:t>Dermatologie</a:t>
            </a:r>
          </a:p>
          <a:p>
            <a:r>
              <a:rPr lang="de-DE" dirty="0"/>
              <a:t>US-Hoden</a:t>
            </a:r>
          </a:p>
          <a:p>
            <a:r>
              <a:rPr lang="de-DE" dirty="0"/>
              <a:t>NUK</a:t>
            </a:r>
          </a:p>
          <a:p>
            <a:r>
              <a:rPr lang="de-DE" dirty="0"/>
              <a:t>Interstitielles/immunologisches Labor</a:t>
            </a:r>
          </a:p>
          <a:p>
            <a:r>
              <a:rPr lang="de-DE" dirty="0"/>
              <a:t>Bronchoskopie</a:t>
            </a:r>
          </a:p>
          <a:p>
            <a:r>
              <a:rPr lang="de-DE" dirty="0"/>
              <a:t>Biopsie</a:t>
            </a:r>
          </a:p>
        </p:txBody>
      </p:sp>
    </p:spTree>
    <p:extLst>
      <p:ext uri="{BB962C8B-B14F-4D97-AF65-F5344CB8AC3E}">
        <p14:creationId xmlns:p14="http://schemas.microsoft.com/office/powerpoint/2010/main" val="1514658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19AD03-273F-F7DF-1F12-79392B8E9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Auffällige Befunde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A3C510-F6BA-0E12-DE88-053376F2E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65813"/>
            <a:ext cx="8596668" cy="4675549"/>
          </a:xfrm>
        </p:spPr>
        <p:txBody>
          <a:bodyPr/>
          <a:lstStyle/>
          <a:p>
            <a:r>
              <a:rPr lang="de-DE" dirty="0"/>
              <a:t>CT Abdomen</a:t>
            </a:r>
          </a:p>
          <a:p>
            <a:pPr lvl="1"/>
            <a:r>
              <a:rPr lang="de-DE" dirty="0"/>
              <a:t>Leber RF 1 cm - gezielte Sonografie - Zyste</a:t>
            </a:r>
          </a:p>
          <a:p>
            <a:pPr lvl="1"/>
            <a:r>
              <a:rPr lang="de-DE" dirty="0"/>
              <a:t>Splenomegalie 14,5 cm</a:t>
            </a:r>
          </a:p>
          <a:p>
            <a:pPr lvl="1"/>
            <a:r>
              <a:rPr lang="de-DE" dirty="0"/>
              <a:t>Nieren bds. mit fleckig inhomogenem minderkontrastiertem </a:t>
            </a:r>
            <a:r>
              <a:rPr lang="de-DE" dirty="0" err="1"/>
              <a:t>Parenchymsaum</a:t>
            </a:r>
            <a:endParaRPr lang="de-DE" dirty="0"/>
          </a:p>
          <a:p>
            <a:r>
              <a:rPr lang="de-DE" dirty="0"/>
              <a:t>NUK</a:t>
            </a:r>
          </a:p>
          <a:p>
            <a:pPr lvl="1"/>
            <a:r>
              <a:rPr lang="de-DE" dirty="0"/>
              <a:t>Euthyreot </a:t>
            </a:r>
          </a:p>
          <a:p>
            <a:pPr lvl="1"/>
            <a:r>
              <a:rPr lang="de-DE" dirty="0"/>
              <a:t>bekannter Knoten imponiert etwas kleiner</a:t>
            </a:r>
          </a:p>
          <a:p>
            <a:pPr lvl="1"/>
            <a:r>
              <a:rPr lang="de-DE" dirty="0" err="1"/>
              <a:t>Serumcalcitonin</a:t>
            </a:r>
            <a:r>
              <a:rPr lang="de-DE" dirty="0"/>
              <a:t> normwertig</a:t>
            </a:r>
          </a:p>
          <a:p>
            <a:r>
              <a:rPr lang="de-DE" dirty="0"/>
              <a:t>Antikörper</a:t>
            </a:r>
          </a:p>
          <a:p>
            <a:pPr lvl="1"/>
            <a:r>
              <a:rPr lang="de-DE" dirty="0"/>
              <a:t>Antinukleären </a:t>
            </a:r>
            <a:r>
              <a:rPr lang="de-DE" dirty="0" err="1"/>
              <a:t>AK‘s</a:t>
            </a:r>
            <a:r>
              <a:rPr lang="de-DE" dirty="0"/>
              <a:t> deutlich erhöht (1:2560; &lt;1:160 norm)</a:t>
            </a:r>
          </a:p>
          <a:p>
            <a:pPr lvl="1"/>
            <a:r>
              <a:rPr lang="de-DE" dirty="0"/>
              <a:t>DFS70 deutlich erhöht (392 CU; &lt;20 norm)</a:t>
            </a:r>
          </a:p>
          <a:p>
            <a:pPr lvl="1"/>
            <a:r>
              <a:rPr lang="de-DE" dirty="0"/>
              <a:t>ANCA negativ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505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3DD1F-31CA-7F04-AA72-6885FEA7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de-DE" dirty="0"/>
              <a:t>Auffällige Befunde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5E297B-6937-31E9-65D8-2E6EDFD7A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12" y="1285875"/>
            <a:ext cx="9022776" cy="5172075"/>
          </a:xfrm>
        </p:spPr>
        <p:txBody>
          <a:bodyPr>
            <a:normAutofit/>
          </a:bodyPr>
          <a:lstStyle/>
          <a:p>
            <a:r>
              <a:rPr lang="de-DE" dirty="0"/>
              <a:t>Tumormarker</a:t>
            </a:r>
          </a:p>
          <a:p>
            <a:pPr lvl="1"/>
            <a:r>
              <a:rPr lang="de-DE" dirty="0"/>
              <a:t>CA-125: 136 U/mL (&lt;35 U/mL)</a:t>
            </a:r>
          </a:p>
          <a:p>
            <a:r>
              <a:rPr lang="de-DE" dirty="0"/>
              <a:t>Bronchoskopie</a:t>
            </a:r>
          </a:p>
          <a:p>
            <a:pPr lvl="1"/>
            <a:r>
              <a:rPr lang="de-DE" dirty="0"/>
              <a:t>BAL: erhöhte Zellzahl</a:t>
            </a:r>
          </a:p>
          <a:p>
            <a:pPr lvl="1"/>
            <a:r>
              <a:rPr lang="de-DE" dirty="0"/>
              <a:t>CD4-CD8-Ratio erhöht</a:t>
            </a:r>
          </a:p>
          <a:p>
            <a:pPr lvl="1"/>
            <a:r>
              <a:rPr lang="de-DE" dirty="0"/>
              <a:t>Biopsie unspezifisch, kein neoplastischer Prozess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4191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3DD1F-31CA-7F04-AA72-6885FEA7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de-DE" dirty="0"/>
              <a:t>Auffällige Befunde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5E297B-6937-31E9-65D8-2E6EDFD7A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12" y="1285875"/>
            <a:ext cx="9022776" cy="5172075"/>
          </a:xfrm>
        </p:spPr>
        <p:txBody>
          <a:bodyPr>
            <a:normAutofit/>
          </a:bodyPr>
          <a:lstStyle/>
          <a:p>
            <a:r>
              <a:rPr lang="de-DE" dirty="0"/>
              <a:t>Tumormarker</a:t>
            </a:r>
          </a:p>
          <a:p>
            <a:pPr lvl="1"/>
            <a:r>
              <a:rPr lang="de-DE" dirty="0"/>
              <a:t>CA-125: 136 U/mL (&lt;35 U/mL)</a:t>
            </a:r>
          </a:p>
          <a:p>
            <a:r>
              <a:rPr lang="de-DE" dirty="0"/>
              <a:t>Bronchoskopie</a:t>
            </a:r>
          </a:p>
          <a:p>
            <a:pPr lvl="1"/>
            <a:r>
              <a:rPr lang="de-DE" dirty="0"/>
              <a:t>BAL: erhöhte Zellzahl</a:t>
            </a:r>
          </a:p>
          <a:p>
            <a:pPr lvl="1"/>
            <a:r>
              <a:rPr lang="de-DE" dirty="0"/>
              <a:t>CD4-CD8-Ratio erhöht</a:t>
            </a:r>
          </a:p>
          <a:p>
            <a:pPr lvl="1"/>
            <a:r>
              <a:rPr lang="de-DE" dirty="0"/>
              <a:t>Biopsie unspezifisch, kein neoplastischer Prozess</a:t>
            </a:r>
          </a:p>
          <a:p>
            <a:r>
              <a:rPr lang="de-DE" dirty="0"/>
              <a:t>Stanze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784CD08-D889-44AB-FD80-E654F25761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592"/>
          <a:stretch/>
        </p:blipFill>
        <p:spPr>
          <a:xfrm>
            <a:off x="1807461" y="3947113"/>
            <a:ext cx="3507490" cy="251083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0A02BE6-A52F-7B83-B329-83A9F77FC263}"/>
              </a:ext>
            </a:extLst>
          </p:cNvPr>
          <p:cNvSpPr txBox="1"/>
          <p:nvPr/>
        </p:nvSpPr>
        <p:spPr>
          <a:xfrm>
            <a:off x="5715000" y="3947113"/>
            <a:ext cx="3400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„…</a:t>
            </a:r>
            <a:r>
              <a:rPr lang="de-DE" dirty="0" err="1"/>
              <a:t>granulozytäre</a:t>
            </a:r>
            <a:r>
              <a:rPr lang="de-DE" dirty="0"/>
              <a:t> Durchsetzung, teilweise mit Übergang in ein Granulationsgewebe, wobei innerhalb der Nekrose auch ein deutlich </a:t>
            </a:r>
            <a:r>
              <a:rPr lang="de-DE" dirty="0" err="1"/>
              <a:t>vaskulitisch</a:t>
            </a:r>
            <a:r>
              <a:rPr lang="de-DE" dirty="0"/>
              <a:t> destruiertes Gefäß zur Darstellung kommt…“</a:t>
            </a:r>
          </a:p>
        </p:txBody>
      </p:sp>
    </p:spTree>
    <p:extLst>
      <p:ext uri="{BB962C8B-B14F-4D97-AF65-F5344CB8AC3E}">
        <p14:creationId xmlns:p14="http://schemas.microsoft.com/office/powerpoint/2010/main" val="2416608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38428-AD85-3FEB-1967-0749EFF6B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Diagnose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B8E100-7F92-4A5B-7573-4C2965CEE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3200" dirty="0"/>
          </a:p>
          <a:p>
            <a:endParaRPr lang="de-DE" sz="3200" dirty="0"/>
          </a:p>
          <a:p>
            <a:r>
              <a:rPr lang="de-DE" sz="3200" dirty="0"/>
              <a:t>ANCA-negativer </a:t>
            </a:r>
            <a:r>
              <a:rPr lang="de-DE" sz="3200" dirty="0" err="1"/>
              <a:t>vaskulitischer</a:t>
            </a:r>
            <a:r>
              <a:rPr lang="de-DE" sz="3200" dirty="0"/>
              <a:t> Prozess</a:t>
            </a:r>
          </a:p>
        </p:txBody>
      </p:sp>
    </p:spTree>
    <p:extLst>
      <p:ext uri="{BB962C8B-B14F-4D97-AF65-F5344CB8AC3E}">
        <p14:creationId xmlns:p14="http://schemas.microsoft.com/office/powerpoint/2010/main" val="2124152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1A7A2-346D-DB3D-285A-B3E6FFC2A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Therapie und Verlauf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069659-D9E8-45C1-6AAE-FD5DC61AD0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Ex juvantibus - Kortisontherapie</a:t>
            </a:r>
          </a:p>
          <a:p>
            <a:pPr lvl="1"/>
            <a:r>
              <a:rPr lang="de-DE" dirty="0"/>
              <a:t>Prednisolon 50mg 1-0-0 für 2 Wochen, dann Reduktion auf 37,5mg 1-0-0</a:t>
            </a:r>
          </a:p>
          <a:p>
            <a:pPr lvl="1"/>
            <a:r>
              <a:rPr lang="de-DE" dirty="0"/>
              <a:t>CRP-Rückgang innerhalb einer Woche</a:t>
            </a:r>
          </a:p>
          <a:p>
            <a:pPr lvl="1"/>
            <a:r>
              <a:rPr lang="de-DE" dirty="0"/>
              <a:t>VC/FEV1 Verbesserung um ca. 10%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Verzicht auf Azathioprin bei sehr gutem Ansprechen auf Kortison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8404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8EA64-4101-0F53-7062-5D9A512A4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Vorgeschichte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DC9573F-B7EB-8B72-F699-6B5E27FF6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2400" dirty="0"/>
              <a:t>Seit einem Monat thorakales Stechen und Abgeschlagenheit</a:t>
            </a:r>
          </a:p>
          <a:p>
            <a:pPr>
              <a:lnSpc>
                <a:spcPct val="150000"/>
              </a:lnSpc>
            </a:pPr>
            <a:r>
              <a:rPr lang="de-DE" sz="2400" dirty="0"/>
              <a:t>Initial V.a. Pneumonie - (ambulantes) </a:t>
            </a:r>
            <a:r>
              <a:rPr lang="de-DE" sz="2400" dirty="0" err="1"/>
              <a:t>Thoraxröntgen</a:t>
            </a:r>
            <a:r>
              <a:rPr lang="de-DE" sz="2400" dirty="0"/>
              <a:t> </a:t>
            </a:r>
            <a:r>
              <a:rPr lang="de-DE" sz="2400" dirty="0">
                <a:sym typeface="Wingdings" pitchFamily="2" charset="2"/>
              </a:rPr>
              <a:t> Antibiose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ym typeface="Wingdings" pitchFamily="2" charset="2"/>
              </a:rPr>
              <a:t>Fehlende Besserung  CT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ym typeface="Wingdings" pitchFamily="2" charset="2"/>
              </a:rPr>
              <a:t>Einweisung zur Abklärung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9286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nhaltsplatzhalter 4" descr="Ein Bild, das Röntgenfilm, medizinische Bildgebung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9997FE71-0512-5D25-EE7F-6205BFABE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1083" y="659975"/>
            <a:ext cx="5529581" cy="55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47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37BA3-7CA8-72A5-1D28-4F8D8AE20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Therapie und Verlauf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F4A220-15BB-EA18-A110-221C0421E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Nach zwei Wochen ambulante Kontrolle</a:t>
            </a:r>
          </a:p>
          <a:p>
            <a:r>
              <a:rPr lang="de-DE" dirty="0"/>
              <a:t>Klinisch deutlich besser – leichter Sport möglich</a:t>
            </a:r>
          </a:p>
          <a:p>
            <a:r>
              <a:rPr lang="de-DE" dirty="0"/>
              <a:t>Reduktion auf 25mg Prednisolon</a:t>
            </a:r>
          </a:p>
          <a:p>
            <a:endParaRPr lang="de-DE" dirty="0"/>
          </a:p>
          <a:p>
            <a:r>
              <a:rPr lang="de-DE" dirty="0"/>
              <a:t>Klinische- sowie CT-Verlaufskontrolle 05/23</a:t>
            </a:r>
          </a:p>
          <a:p>
            <a:pPr lvl="1"/>
            <a:r>
              <a:rPr lang="de-DE" dirty="0"/>
              <a:t>Klinisch beschwerdefrei</a:t>
            </a:r>
          </a:p>
          <a:p>
            <a:pPr lvl="1"/>
            <a:r>
              <a:rPr lang="de-DE" dirty="0"/>
              <a:t>CT deutliche Besserung, residuale Veränderungen</a:t>
            </a:r>
          </a:p>
          <a:p>
            <a:pPr lvl="1"/>
            <a:r>
              <a:rPr lang="de-DE" dirty="0"/>
              <a:t>Prednisolon auf 12,5mg reduziert</a:t>
            </a:r>
          </a:p>
        </p:txBody>
      </p:sp>
    </p:spTree>
    <p:extLst>
      <p:ext uri="{BB962C8B-B14F-4D97-AF65-F5344CB8AC3E}">
        <p14:creationId xmlns:p14="http://schemas.microsoft.com/office/powerpoint/2010/main" val="853084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47435438-F5E4-00D8-4862-169B6C357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56" y="179706"/>
            <a:ext cx="8511632" cy="649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12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Socke enthält.&#10;&#10;Automatisch generierte Beschreibung">
            <a:extLst>
              <a:ext uri="{FF2B5EF4-FFF2-40B4-BE49-F238E27FC236}">
                <a16:creationId xmlns:a16="http://schemas.microsoft.com/office/drawing/2014/main" id="{27E24A82-9498-BBC8-661C-BD8FAAED9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957" y="519050"/>
            <a:ext cx="6603898" cy="58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918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77D84-5E26-B91F-1340-0A1934CC0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34" y="2768600"/>
            <a:ext cx="8596668" cy="1320800"/>
          </a:xfrm>
        </p:spPr>
        <p:txBody>
          <a:bodyPr anchor="ctr"/>
          <a:lstStyle/>
          <a:p>
            <a:pPr algn="ctr"/>
            <a:r>
              <a:rPr lang="de-DE" dirty="0"/>
              <a:t>DANKE! </a:t>
            </a:r>
          </a:p>
        </p:txBody>
      </p:sp>
    </p:spTree>
    <p:extLst>
      <p:ext uri="{BB962C8B-B14F-4D97-AF65-F5344CB8AC3E}">
        <p14:creationId xmlns:p14="http://schemas.microsoft.com/office/powerpoint/2010/main" val="105407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9958C-B599-95A1-575F-5E37731AF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Hoppihopp</a:t>
            </a:r>
            <a:r>
              <a:rPr lang="de-DE" dirty="0"/>
              <a:t> a paar </a:t>
            </a:r>
            <a:r>
              <a:rPr lang="de-DE" dirty="0" err="1"/>
              <a:t>hardfacts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BE793C-A704-9503-1FC7-68B0AEDAB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Hämorrhagie 8fach erhöhte Mortalität als prognostischer Faktor</a:t>
            </a:r>
          </a:p>
          <a:p>
            <a:r>
              <a:rPr lang="de-DE" dirty="0"/>
              <a:t>Teils ANCA-neg. formen die histologisch gleich sind</a:t>
            </a:r>
          </a:p>
          <a:p>
            <a:r>
              <a:rPr lang="de-DE" dirty="0"/>
              <a:t>Ätiologie-Diskussion </a:t>
            </a:r>
            <a:r>
              <a:rPr lang="de-DE" dirty="0" err="1"/>
              <a:t>Staph-aureus</a:t>
            </a:r>
            <a:r>
              <a:rPr lang="de-DE" dirty="0"/>
              <a:t> träger 60% häufiger anti-PR3-ANCA</a:t>
            </a:r>
          </a:p>
          <a:p>
            <a:endParaRPr lang="de-DE" dirty="0"/>
          </a:p>
          <a:p>
            <a:r>
              <a:rPr lang="de-DE" dirty="0"/>
              <a:t>Nierenbeteiligung klinisch – Hypertonie, Ödeme, Volumenüberladung</a:t>
            </a:r>
          </a:p>
          <a:p>
            <a:pPr lvl="1"/>
            <a:r>
              <a:rPr lang="de-DE" dirty="0"/>
              <a:t>Bei </a:t>
            </a:r>
            <a:r>
              <a:rPr lang="de-DE" dirty="0" err="1"/>
              <a:t>auff</a:t>
            </a:r>
            <a:r>
              <a:rPr lang="de-DE" dirty="0"/>
              <a:t>. Harnsteifen Harnsediment – in unserem Fall </a:t>
            </a:r>
            <a:r>
              <a:rPr lang="de-DE" dirty="0" err="1"/>
              <a:t>unauff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804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Ein Bild, das Röntgenfilm, medizinische Bildgebung, Radiologie, medizinisches Bildgebungsverfahren enthält.&#10;&#10;Automatisch generierte Beschreibung">
            <a:extLst>
              <a:ext uri="{FF2B5EF4-FFF2-40B4-BE49-F238E27FC236}">
                <a16:creationId xmlns:a16="http://schemas.microsoft.com/office/drawing/2014/main" id="{7AE0C330-76FF-30AA-D25B-9CE45ABAB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0456" y="698117"/>
            <a:ext cx="5848040" cy="54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77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471D85-0AA7-2FDB-B788-E1EA21F9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CT extern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44A6E3-01E9-45C7-5892-85CE10682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7387"/>
            <a:ext cx="8596668" cy="1238491"/>
          </a:xfrm>
        </p:spPr>
        <p:txBody>
          <a:bodyPr/>
          <a:lstStyle/>
          <a:p>
            <a:r>
              <a:rPr lang="de-DE" dirty="0"/>
              <a:t>Multiple bis 1cm große Raumforderungen</a:t>
            </a:r>
          </a:p>
          <a:p>
            <a:r>
              <a:rPr lang="de-DE" dirty="0"/>
              <a:t>Splenomegalie mit 14,6 cm (relativ – oberes radiologisches Limit mit 12 cm sehr fraglich) </a:t>
            </a:r>
          </a:p>
        </p:txBody>
      </p:sp>
    </p:spTree>
    <p:extLst>
      <p:ext uri="{BB962C8B-B14F-4D97-AF65-F5344CB8AC3E}">
        <p14:creationId xmlns:p14="http://schemas.microsoft.com/office/powerpoint/2010/main" val="3213374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2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64CC80-D993-0146-D248-63C4AFF31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5" r="1" b="12649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7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609316A9-990D-4EC3-A671-70EE5C1493A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Isosceles Triangle 61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8301227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1F6CE0-4684-B705-6708-D23073A7D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71" t="-1" r="30213" b="-1"/>
          <a:stretch/>
        </p:blipFill>
        <p:spPr>
          <a:xfrm rot="5400000">
            <a:off x="1758290" y="-1025112"/>
            <a:ext cx="5923508" cy="888259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5002ADA-79FA-473D-27C7-A7B0C7346C52}"/>
              </a:ext>
            </a:extLst>
          </p:cNvPr>
          <p:cNvSpPr txBox="1"/>
          <p:nvPr/>
        </p:nvSpPr>
        <p:spPr>
          <a:xfrm>
            <a:off x="9371012" y="1114425"/>
            <a:ext cx="2616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„…multiple solide suspekte intrapulmonale Rundherde, überwiegend bis 1 cm messend, teilweise </a:t>
            </a:r>
            <a:r>
              <a:rPr lang="de-DE" dirty="0" err="1"/>
              <a:t>spikuliert</a:t>
            </a:r>
            <a:r>
              <a:rPr lang="de-DE" dirty="0"/>
              <a:t>, teils an der Pleura gelegen…“</a:t>
            </a:r>
          </a:p>
        </p:txBody>
      </p:sp>
    </p:spTree>
    <p:extLst>
      <p:ext uri="{BB962C8B-B14F-4D97-AF65-F5344CB8AC3E}">
        <p14:creationId xmlns:p14="http://schemas.microsoft.com/office/powerpoint/2010/main" val="3576084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DA2EFC-60B4-66DD-7FE4-E9059700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Anamnese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38487D-CB7A-6ED4-4DA6-92FCC8F3F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dirty="0"/>
              <a:t>Unspezifische Symptome – Abgeschlagenheit, Appetitlosigkeit, Belastungsdyspnoe</a:t>
            </a:r>
          </a:p>
          <a:p>
            <a:pPr>
              <a:lnSpc>
                <a:spcPct val="150000"/>
              </a:lnSpc>
            </a:pPr>
            <a:r>
              <a:rPr lang="de-DE" dirty="0"/>
              <a:t>Sport kann nicht mehr ausgeübt werden</a:t>
            </a:r>
          </a:p>
          <a:p>
            <a:pPr>
              <a:lnSpc>
                <a:spcPct val="150000"/>
              </a:lnSpc>
            </a:pPr>
            <a:r>
              <a:rPr lang="de-DE" dirty="0"/>
              <a:t>Kein Husten, kein Auswurf, keine </a:t>
            </a:r>
            <a:r>
              <a:rPr lang="de-DE" dirty="0" err="1"/>
              <a:t>Hämoptysen</a:t>
            </a:r>
            <a:r>
              <a:rPr lang="de-DE" dirty="0"/>
              <a:t>, keine B-Symptomatik</a:t>
            </a:r>
          </a:p>
          <a:p>
            <a:pPr>
              <a:lnSpc>
                <a:spcPct val="150000"/>
              </a:lnSpc>
            </a:pPr>
            <a:r>
              <a:rPr lang="de-DE" dirty="0"/>
              <a:t>Keine Vorerkrankungen</a:t>
            </a:r>
          </a:p>
          <a:p>
            <a:pPr lvl="1"/>
            <a:r>
              <a:rPr lang="de-DE" dirty="0"/>
              <a:t>Mutter familiäres medulläres SD-CA</a:t>
            </a:r>
          </a:p>
          <a:p>
            <a:pPr lvl="1"/>
            <a:r>
              <a:rPr lang="de-DE" dirty="0"/>
              <a:t>Vor vielen Jahren bereits genetische Abklärung erfolgt – RET-negativ</a:t>
            </a:r>
          </a:p>
          <a:p>
            <a:pPr lvl="1"/>
            <a:r>
              <a:rPr lang="de-DE" dirty="0"/>
              <a:t>2015 letzte SD-Kontrolle – kleiner Knoten links</a:t>
            </a:r>
          </a:p>
        </p:txBody>
      </p:sp>
    </p:spTree>
    <p:extLst>
      <p:ext uri="{BB962C8B-B14F-4D97-AF65-F5344CB8AC3E}">
        <p14:creationId xmlns:p14="http://schemas.microsoft.com/office/powerpoint/2010/main" val="357263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2FB7C-224E-5B9B-053D-DBE6089E4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286C05-1D77-60E2-AE39-FA2CAA31A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Unauffällig</a:t>
            </a:r>
          </a:p>
        </p:txBody>
      </p:sp>
    </p:spTree>
    <p:extLst>
      <p:ext uri="{BB962C8B-B14F-4D97-AF65-F5344CB8AC3E}">
        <p14:creationId xmlns:p14="http://schemas.microsoft.com/office/powerpoint/2010/main" val="1404261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366CC7-1819-3C61-08A0-D731A067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Labor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B7C1FA-8888-C180-9CD2-E2ACD5083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Blutbild unauffällig</a:t>
            </a:r>
          </a:p>
          <a:p>
            <a:r>
              <a:rPr lang="de-DE" dirty="0"/>
              <a:t>Chemie:</a:t>
            </a:r>
          </a:p>
          <a:p>
            <a:pPr lvl="1"/>
            <a:r>
              <a:rPr lang="de-DE" dirty="0"/>
              <a:t>CRP 146 mg/dL, PCT 0.11 ng/mL</a:t>
            </a:r>
          </a:p>
          <a:p>
            <a:pPr lvl="1"/>
            <a:r>
              <a:rPr lang="de-DE" dirty="0"/>
              <a:t>Transaminasen in der Norm, </a:t>
            </a:r>
            <a:r>
              <a:rPr lang="de-DE" dirty="0" err="1"/>
              <a:t>gGT</a:t>
            </a:r>
            <a:r>
              <a:rPr lang="de-DE" dirty="0"/>
              <a:t> 77 U/L</a:t>
            </a:r>
          </a:p>
          <a:p>
            <a:pPr lvl="1"/>
            <a:r>
              <a:rPr lang="de-DE" dirty="0"/>
              <a:t>Kreatinin 1.0 mg/dL, </a:t>
            </a:r>
            <a:r>
              <a:rPr lang="de-DE" dirty="0" err="1"/>
              <a:t>eGFR</a:t>
            </a:r>
            <a:r>
              <a:rPr lang="de-DE" dirty="0"/>
              <a:t> &gt;70 mL/min</a:t>
            </a:r>
          </a:p>
          <a:p>
            <a:r>
              <a:rPr lang="de-DE" dirty="0"/>
              <a:t>Gerinnung unauffällig</a:t>
            </a:r>
          </a:p>
          <a:p>
            <a:r>
              <a:rPr lang="de-DE" dirty="0"/>
              <a:t>Harnstreifen</a:t>
            </a:r>
          </a:p>
          <a:p>
            <a:pPr lvl="1"/>
            <a:r>
              <a:rPr lang="de-DE" dirty="0"/>
              <a:t>Eiweiß +</a:t>
            </a:r>
          </a:p>
          <a:p>
            <a:pPr lvl="1"/>
            <a:r>
              <a:rPr lang="de-DE" dirty="0"/>
              <a:t>Blut ++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91529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Facette</Template>
  <TotalTime>0</TotalTime>
  <Words>558</Words>
  <Application>Microsoft Office PowerPoint</Application>
  <PresentationFormat>Breitbild</PresentationFormat>
  <Paragraphs>125</Paragraphs>
  <Slides>25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2" baseType="lpstr">
      <vt:lpstr>Arial</vt:lpstr>
      <vt:lpstr>Calibri</vt:lpstr>
      <vt:lpstr>Fira Sans</vt:lpstr>
      <vt:lpstr>Trebuchet MS</vt:lpstr>
      <vt:lpstr>Wingdings</vt:lpstr>
      <vt:lpstr>Wingdings 3</vt:lpstr>
      <vt:lpstr>Facette</vt:lpstr>
      <vt:lpstr>med congress Mai 2023</vt:lpstr>
      <vt:lpstr>Vorgeschichte</vt:lpstr>
      <vt:lpstr>PowerPoint-Präsentation</vt:lpstr>
      <vt:lpstr>CT extern </vt:lpstr>
      <vt:lpstr>PowerPoint-Präsentation</vt:lpstr>
      <vt:lpstr>PowerPoint-Präsentation</vt:lpstr>
      <vt:lpstr>Anamnese</vt:lpstr>
      <vt:lpstr>Status</vt:lpstr>
      <vt:lpstr>Labor</vt:lpstr>
      <vt:lpstr>Pulmonale Funktion</vt:lpstr>
      <vt:lpstr>Pulmonale Funktion</vt:lpstr>
      <vt:lpstr>Differenzialdiagnosen</vt:lpstr>
      <vt:lpstr>Lungenmetastasen</vt:lpstr>
      <vt:lpstr>Abklärung</vt:lpstr>
      <vt:lpstr>Auffällige Befunde</vt:lpstr>
      <vt:lpstr>Auffällige Befunde</vt:lpstr>
      <vt:lpstr>Auffällige Befunde</vt:lpstr>
      <vt:lpstr>Diagnose</vt:lpstr>
      <vt:lpstr>Therapie und Verlauf</vt:lpstr>
      <vt:lpstr>PowerPoint-Präsentation</vt:lpstr>
      <vt:lpstr>Therapie und Verlauf</vt:lpstr>
      <vt:lpstr>PowerPoint-Präsentation</vt:lpstr>
      <vt:lpstr>PowerPoint-Präsentation</vt:lpstr>
      <vt:lpstr>DANKE! </vt:lpstr>
      <vt:lpstr>Hoppihopp a paar hardfacts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Fallbericht</dc:title>
  <dc:creator>ospostlmay</dc:creator>
  <cp:lastModifiedBy>Gruppeneinstieg Leihnotebook</cp:lastModifiedBy>
  <cp:revision>12</cp:revision>
  <dcterms:created xsi:type="dcterms:W3CDTF">2023-03-28T13:26:28Z</dcterms:created>
  <dcterms:modified xsi:type="dcterms:W3CDTF">2023-05-17T10:29:33Z</dcterms:modified>
</cp:coreProperties>
</file>