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3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4" autoAdjust="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bg-BG" sz="44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Format der Notizen mittels Klicken bearbeiten</a:t>
            </a:r>
          </a:p>
        </p:txBody>
      </p:sp>
      <p:sp>
        <p:nvSpPr>
          <p:cNvPr id="2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&lt;Kopfzeile&gt;</a:t>
            </a:r>
          </a:p>
        </p:txBody>
      </p:sp>
      <p:sp>
        <p:nvSpPr>
          <p:cNvPr id="25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25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25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E7C4849-780B-489C-99A0-872C34464A6A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 w="0">
            <a:noFill/>
          </a:ln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sldNum" idx="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A0F1F22-CE15-4556-86A7-DE0F3272EA53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 w="0">
            <a:noFill/>
          </a:ln>
        </p:spPr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Fragen Sie</a:t>
            </a:r>
          </a:p>
        </p:txBody>
      </p:sp>
      <p:sp>
        <p:nvSpPr>
          <p:cNvPr id="391" name="PlaceHolder 3"/>
          <p:cNvSpPr>
            <a:spLocks noGrp="1"/>
          </p:cNvSpPr>
          <p:nvPr>
            <p:ph type="sldNum" idx="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CDD0E9-375A-414B-A722-D37B7163A402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25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18120" y="406080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676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9616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597456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1812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9616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597456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18120" y="1464840"/>
            <a:ext cx="792072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792072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671480" y="2613600"/>
            <a:ext cx="6316560" cy="565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18120" y="1464840"/>
            <a:ext cx="792072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676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18120" y="406080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676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9616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97456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1812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9616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597456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18120" y="1464840"/>
            <a:ext cx="792072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792072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792072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 dirty="0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1671480" y="2613600"/>
            <a:ext cx="6316560" cy="565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67676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18120" y="406080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467676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329616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597456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61812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329616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597456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 hasCustomPrompt="1"/>
          </p:nvPr>
        </p:nvSpPr>
        <p:spPr>
          <a:xfrm>
            <a:off x="618120" y="1464840"/>
            <a:ext cx="792072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 baseline="0"/>
            </a:lvl1pPr>
          </a:lstStyle>
          <a:p>
            <a:pPr indent="0" algn="ctr">
              <a:buNone/>
            </a:pPr>
            <a:r>
              <a:rPr lang="de-DE" sz="3200" b="0" strike="noStrike" spc="-1" dirty="0" err="1" smtClean="0">
                <a:solidFill>
                  <a:srgbClr val="000000"/>
                </a:solidFill>
                <a:latin typeface="Arial"/>
              </a:rPr>
              <a:t>Differentiadiagnose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/>
              </a:rPr>
              <a:t> „Rotes Auge“</a:t>
            </a:r>
            <a:endParaRPr lang="de-DE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792072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1671480" y="2613600"/>
            <a:ext cx="6316560" cy="565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67676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18120" y="406080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467676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329616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597456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61812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/>
          </p:nvPr>
        </p:nvSpPr>
        <p:spPr>
          <a:xfrm>
            <a:off x="329616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/>
          </p:nvPr>
        </p:nvSpPr>
        <p:spPr>
          <a:xfrm>
            <a:off x="597456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618120" y="1464840"/>
            <a:ext cx="792072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792072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1671480" y="2613600"/>
            <a:ext cx="6316560" cy="565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467676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18120" y="406080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467676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671480" y="2613600"/>
            <a:ext cx="6316560" cy="565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29616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597456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61812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/>
          </p:nvPr>
        </p:nvSpPr>
        <p:spPr>
          <a:xfrm>
            <a:off x="329616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/>
          </p:nvPr>
        </p:nvSpPr>
        <p:spPr>
          <a:xfrm>
            <a:off x="597456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618120" y="1464840"/>
            <a:ext cx="792072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792072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1671480" y="2613600"/>
            <a:ext cx="6316560" cy="565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467676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618120" y="406080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>
          <a:xfrm>
            <a:off x="467676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329616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5974560" y="146484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/>
          </p:nvPr>
        </p:nvSpPr>
        <p:spPr>
          <a:xfrm>
            <a:off x="61812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/>
          </p:nvPr>
        </p:nvSpPr>
        <p:spPr>
          <a:xfrm>
            <a:off x="329616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/>
          </p:nvPr>
        </p:nvSpPr>
        <p:spPr>
          <a:xfrm>
            <a:off x="5974560" y="4060800"/>
            <a:ext cx="255024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49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6760" y="406080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1812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6760" y="1464840"/>
            <a:ext cx="386496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18120" y="4060800"/>
            <a:ext cx="7920720" cy="23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8"/>
          <p:cNvPicPr/>
          <p:nvPr/>
        </p:nvPicPr>
        <p:blipFill>
          <a:blip r:embed="rId14"/>
          <a:stretch/>
        </p:blipFill>
        <p:spPr>
          <a:xfrm>
            <a:off x="6877080" y="384120"/>
            <a:ext cx="1655280" cy="46152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body"/>
          </p:nvPr>
        </p:nvSpPr>
        <p:spPr>
          <a:xfrm>
            <a:off x="4680000" y="3665520"/>
            <a:ext cx="4463640" cy="282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Bild durch Klicken auf Symbol hinzufügen</a:t>
            </a:r>
            <a:endParaRPr lang="bg-BG" sz="18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0" y="3665520"/>
            <a:ext cx="4463640" cy="282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Bild durch Klicken auf Symbol hinzufügen</a:t>
            </a:r>
            <a:endParaRPr lang="bg-BG" sz="18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1150920" y="1510200"/>
            <a:ext cx="738144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4000" b="0" strike="noStrike" spc="-1" dirty="0" err="1" smtClean="0">
                <a:solidFill>
                  <a:srgbClr val="1E5492"/>
                </a:solidFill>
                <a:latin typeface="Palatino Linotype Fett"/>
                <a:ea typeface="ＭＳ Ｐゴシック"/>
              </a:rPr>
              <a:t>Med</a:t>
            </a:r>
            <a:r>
              <a:rPr lang="de-DE" sz="4000" spc="-1" dirty="0" smtClean="0">
                <a:solidFill>
                  <a:srgbClr val="1E5492"/>
                </a:solidFill>
                <a:latin typeface="Palatino Linotype Fett"/>
                <a:ea typeface="ＭＳ Ｐゴシック"/>
              </a:rPr>
              <a:t> </a:t>
            </a:r>
            <a:r>
              <a:rPr lang="de-DE" sz="4000" b="0" strike="noStrike" spc="-1" dirty="0" err="1" smtClean="0">
                <a:solidFill>
                  <a:srgbClr val="1E5492"/>
                </a:solidFill>
                <a:latin typeface="Palatino Linotype Fett"/>
                <a:ea typeface="ＭＳ Ｐゴシック"/>
              </a:rPr>
              <a:t>Congress</a:t>
            </a:r>
            <a:r>
              <a:rPr lang="de-DE" sz="4000" b="0" strike="noStrike" spc="-1" dirty="0" smtClean="0">
                <a:solidFill>
                  <a:srgbClr val="1E5492"/>
                </a:solidFill>
                <a:latin typeface="Palatino Linotype Fett"/>
                <a:ea typeface="ＭＳ Ｐゴシック"/>
              </a:rPr>
              <a:t> 2023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b="0" strike="noStrike" spc="-1" dirty="0" smtClean="0">
                <a:solidFill>
                  <a:srgbClr val="1E5492"/>
                </a:solidFill>
                <a:latin typeface="Palatino Linotype Fett"/>
                <a:ea typeface="ＭＳ Ｐゴシック"/>
              </a:rPr>
              <a:t>Augenheilkunde</a:t>
            </a:r>
            <a:endParaRPr lang="bg-BG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1150920" y="2832840"/>
            <a:ext cx="7381440" cy="50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60000"/>
              </a:lnSpc>
              <a:spcBef>
                <a:spcPts val="201"/>
              </a:spcBef>
              <a:buNone/>
              <a:tabLst>
                <a:tab pos="0" algn="l"/>
              </a:tabLst>
            </a:pPr>
            <a:r>
              <a:rPr lang="de-DE" sz="10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Textmasterformat bearbeiten</a:t>
            </a:r>
            <a:endParaRPr lang="bg-BG" sz="1000" b="0" strike="noStrike" spc="-1" dirty="0">
              <a:solidFill>
                <a:srgbClr val="000000"/>
              </a:solidFill>
              <a:latin typeface="Abadi MT Condensed Extra Bold"/>
            </a:endParaRPr>
          </a:p>
        </p:txBody>
      </p:sp>
      <p:pic>
        <p:nvPicPr>
          <p:cNvPr id="5" name="Bild 9"/>
          <p:cNvPicPr/>
          <p:nvPr/>
        </p:nvPicPr>
        <p:blipFill>
          <a:blip r:embed="rId15"/>
          <a:stretch/>
        </p:blipFill>
        <p:spPr>
          <a:xfrm>
            <a:off x="612720" y="384120"/>
            <a:ext cx="936360" cy="529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indent="0"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ild 8"/>
          <p:cNvPicPr/>
          <p:nvPr/>
        </p:nvPicPr>
        <p:blipFill>
          <a:blip r:embed="rId14"/>
          <a:stretch/>
        </p:blipFill>
        <p:spPr>
          <a:xfrm>
            <a:off x="6877080" y="384120"/>
            <a:ext cx="1655280" cy="4615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3309840" y="1490760"/>
            <a:ext cx="5842080" cy="500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Bild durch Klicken auf Symbol hinzufügen</a:t>
            </a:r>
            <a:endParaRPr lang="bg-BG" sz="18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cxnSp>
        <p:nvCxnSpPr>
          <p:cNvPr id="44" name="Gerade Verbindung 6"/>
          <p:cNvCxnSpPr/>
          <p:nvPr/>
        </p:nvCxnSpPr>
        <p:spPr>
          <a:xfrm>
            <a:off x="1671480" y="5395680"/>
            <a:ext cx="1800720" cy="360"/>
          </a:xfrm>
          <a:prstGeom prst="straightConnector1">
            <a:avLst/>
          </a:prstGeom>
          <a:ln>
            <a:solidFill>
              <a:srgbClr val="ED6A5A"/>
            </a:solidFill>
            <a:round/>
          </a:ln>
        </p:spPr>
      </p:cxn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671480" y="5517000"/>
            <a:ext cx="1799640" cy="50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201"/>
              </a:spcBef>
              <a:buNone/>
              <a:tabLst>
                <a:tab pos="0" algn="l"/>
              </a:tabLst>
            </a:pPr>
            <a:r>
              <a:rPr lang="de-DE" sz="10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Mastertextformat bearbeiten</a:t>
            </a:r>
            <a:endParaRPr lang="bg-BG" sz="1000" b="0" strike="noStrike" spc="-1" dirty="0">
              <a:solidFill>
                <a:srgbClr val="000000"/>
              </a:solidFill>
              <a:latin typeface="Abadi MT Condensed Extra Bold"/>
            </a:endParaRPr>
          </a:p>
        </p:txBody>
      </p:sp>
      <p:pic>
        <p:nvPicPr>
          <p:cNvPr id="46" name="Bild 9"/>
          <p:cNvPicPr/>
          <p:nvPr/>
        </p:nvPicPr>
        <p:blipFill>
          <a:blip r:embed="rId15"/>
          <a:stretch/>
        </p:blipFill>
        <p:spPr>
          <a:xfrm>
            <a:off x="612720" y="384120"/>
            <a:ext cx="936360" cy="52956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1671480" y="3527280"/>
            <a:ext cx="440712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4000" b="0" strike="noStrike" spc="-1" dirty="0">
                <a:solidFill>
                  <a:srgbClr val="1E5492"/>
                </a:solidFill>
                <a:latin typeface="Palatino Linotype Fett"/>
                <a:ea typeface="ＭＳ Ｐゴシック"/>
              </a:rPr>
              <a:t>Mastertitelformat bearbeiten</a:t>
            </a:r>
            <a:endParaRPr lang="bg-BG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Bild 8" descr="Logo_kwg_4C_print.png"/>
          <p:cNvPicPr/>
          <p:nvPr/>
        </p:nvPicPr>
        <p:blipFill>
          <a:blip r:embed="rId14"/>
          <a:stretch/>
        </p:blipFill>
        <p:spPr>
          <a:xfrm>
            <a:off x="6877080" y="384120"/>
            <a:ext cx="1655280" cy="461520"/>
          </a:xfrm>
          <a:prstGeom prst="rect">
            <a:avLst/>
          </a:prstGeom>
          <a:ln w="0">
            <a:noFill/>
          </a:ln>
        </p:spPr>
      </p:pic>
      <p:sp>
        <p:nvSpPr>
          <p:cNvPr id="85" name="Textplatzhalter 4"/>
          <p:cNvSpPr/>
          <p:nvPr/>
        </p:nvSpPr>
        <p:spPr>
          <a:xfrm>
            <a:off x="612720" y="6491160"/>
            <a:ext cx="7375320" cy="17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>
            <a:noAutofit/>
          </a:bodyPr>
          <a:lstStyle/>
          <a:p>
            <a:pPr>
              <a:lnSpc>
                <a:spcPct val="100000"/>
              </a:lnSpc>
              <a:spcBef>
                <a:spcPts val="181"/>
              </a:spcBef>
              <a:tabLst>
                <a:tab pos="0" algn="l"/>
              </a:tabLst>
            </a:pPr>
            <a:r>
              <a:rPr lang="de-AT" sz="900" b="0" strike="noStrike" spc="38">
                <a:solidFill>
                  <a:srgbClr val="1E5492"/>
                </a:solidFill>
                <a:latin typeface="Calibri"/>
              </a:rPr>
              <a:t>Titel der Präsentation | Datum | Name (im Folienmaster editieren)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Foliennummernplatzhalter 7"/>
          <p:cNvSpPr/>
          <p:nvPr/>
        </p:nvSpPr>
        <p:spPr>
          <a:xfrm>
            <a:off x="7988400" y="6502320"/>
            <a:ext cx="544320" cy="16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63458C8A-52D6-4057-9E7E-5B28D3360F17}" type="slidenum">
              <a:rPr lang="de-DE" sz="900" b="0" strike="noStrike" spc="-1">
                <a:solidFill>
                  <a:srgbClr val="1E5492"/>
                </a:solidFill>
                <a:latin typeface="Calibri"/>
              </a:rPr>
              <a:t>‹Nr.›</a:t>
            </a:fld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body"/>
          </p:nvPr>
        </p:nvSpPr>
        <p:spPr>
          <a:xfrm>
            <a:off x="1149480" y="1916280"/>
            <a:ext cx="683856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 bearbeiten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Arial"/>
              <a:buChar char="•"/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</a:t>
            </a: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</a:pP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 bearbeiten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Arial"/>
              <a:buChar char="•"/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</a:t>
            </a: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</a:pP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 bearbeiten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Arial"/>
              <a:buChar char="•"/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</a:t>
            </a: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Mastertitelformat bearbeiten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ild 8" descr="Logo_kwg_4C_print.png"/>
          <p:cNvPicPr/>
          <p:nvPr/>
        </p:nvPicPr>
        <p:blipFill>
          <a:blip r:embed="rId14"/>
          <a:stretch/>
        </p:blipFill>
        <p:spPr>
          <a:xfrm>
            <a:off x="6877080" y="384120"/>
            <a:ext cx="1655280" cy="461520"/>
          </a:xfrm>
          <a:prstGeom prst="rect">
            <a:avLst/>
          </a:prstGeom>
          <a:ln w="0">
            <a:noFill/>
          </a:ln>
        </p:spPr>
      </p:pic>
      <p:sp>
        <p:nvSpPr>
          <p:cNvPr id="126" name="Textplatzhalter 4"/>
          <p:cNvSpPr/>
          <p:nvPr/>
        </p:nvSpPr>
        <p:spPr>
          <a:xfrm>
            <a:off x="612720" y="6491160"/>
            <a:ext cx="7375320" cy="17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>
            <a:noAutofit/>
          </a:bodyPr>
          <a:lstStyle/>
          <a:p>
            <a:pPr>
              <a:lnSpc>
                <a:spcPct val="100000"/>
              </a:lnSpc>
              <a:spcBef>
                <a:spcPts val="181"/>
              </a:spcBef>
              <a:tabLst>
                <a:tab pos="0" algn="l"/>
              </a:tabLst>
            </a:pPr>
            <a:r>
              <a:rPr lang="de-AT" sz="900" b="0" strike="noStrike" spc="38">
                <a:solidFill>
                  <a:srgbClr val="1E5492"/>
                </a:solidFill>
                <a:latin typeface="Calibri"/>
              </a:rPr>
              <a:t>Titel der Präsentation | Datum | Name (im Folienmaster editieren)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Foliennummernplatzhalter 7"/>
          <p:cNvSpPr/>
          <p:nvPr/>
        </p:nvSpPr>
        <p:spPr>
          <a:xfrm>
            <a:off x="7988400" y="6502320"/>
            <a:ext cx="544320" cy="16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83A2A47A-19B4-49C3-98A6-A2E564FA7AD6}" type="slidenum">
              <a:rPr lang="de-DE" sz="900" b="0" strike="noStrike" spc="-1">
                <a:solidFill>
                  <a:srgbClr val="1E5492"/>
                </a:solidFill>
                <a:latin typeface="Calibri"/>
              </a:rPr>
              <a:t>‹Nr.›</a:t>
            </a:fld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body"/>
          </p:nvPr>
        </p:nvSpPr>
        <p:spPr>
          <a:xfrm>
            <a:off x="1149480" y="1946520"/>
            <a:ext cx="2185200" cy="2195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AT" sz="1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Bild auf Platzhalter ziehen oder durch Klicken auf Symbol hinzufügen</a:t>
            </a:r>
            <a:endParaRPr lang="bg-BG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149480" y="4183560"/>
            <a:ext cx="2185200" cy="185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pos="0" algn="l"/>
              </a:tabLst>
            </a:pPr>
            <a:r>
              <a:rPr lang="de-AT" sz="1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 bearbeiten</a:t>
            </a:r>
            <a:endParaRPr lang="bg-BG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479040" y="1946520"/>
            <a:ext cx="2185200" cy="2195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AT" sz="1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Bild auf Platzhalter ziehen oder durch Klicken auf Symbol hinzufügen</a:t>
            </a:r>
            <a:endParaRPr lang="bg-BG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802840" y="1946520"/>
            <a:ext cx="2185200" cy="2195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AT" sz="1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Bild auf Platzhalter ziehen oder durch Klicken auf Symbol hinzufügen</a:t>
            </a:r>
            <a:endParaRPr lang="bg-BG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3479040" y="4183560"/>
            <a:ext cx="2185200" cy="185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pos="0" algn="l"/>
              </a:tabLst>
            </a:pPr>
            <a:r>
              <a:rPr lang="de-AT" sz="1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 bearbeiten</a:t>
            </a:r>
            <a:endParaRPr lang="bg-BG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5802840" y="4183560"/>
            <a:ext cx="2185200" cy="185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pos="0" algn="l"/>
              </a:tabLst>
            </a:pPr>
            <a:r>
              <a:rPr lang="de-AT" sz="1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 bearbeiten</a:t>
            </a:r>
            <a:endParaRPr lang="bg-BG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Mastertitelformat bearbeiten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Bild 8" descr="Logo_kwg_4C_print.png"/>
          <p:cNvPicPr/>
          <p:nvPr/>
        </p:nvPicPr>
        <p:blipFill>
          <a:blip r:embed="rId14"/>
          <a:stretch/>
        </p:blipFill>
        <p:spPr>
          <a:xfrm>
            <a:off x="6877080" y="384120"/>
            <a:ext cx="1655280" cy="461520"/>
          </a:xfrm>
          <a:prstGeom prst="rect">
            <a:avLst/>
          </a:prstGeom>
          <a:ln w="0">
            <a:noFill/>
          </a:ln>
        </p:spPr>
      </p:pic>
      <p:sp>
        <p:nvSpPr>
          <p:cNvPr id="172" name="Textplatzhalter 4"/>
          <p:cNvSpPr/>
          <p:nvPr/>
        </p:nvSpPr>
        <p:spPr>
          <a:xfrm>
            <a:off x="612720" y="6491160"/>
            <a:ext cx="7375320" cy="17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>
            <a:noAutofit/>
          </a:bodyPr>
          <a:lstStyle/>
          <a:p>
            <a:pPr>
              <a:lnSpc>
                <a:spcPct val="100000"/>
              </a:lnSpc>
              <a:spcBef>
                <a:spcPts val="181"/>
              </a:spcBef>
              <a:tabLst>
                <a:tab pos="0" algn="l"/>
              </a:tabLst>
            </a:pPr>
            <a:r>
              <a:rPr lang="de-AT" sz="900" b="0" strike="noStrike" spc="38">
                <a:solidFill>
                  <a:srgbClr val="1E5492"/>
                </a:solidFill>
                <a:latin typeface="Calibri"/>
              </a:rPr>
              <a:t>Titel der Präsentation | Datum | Name (im Folienmaster editieren)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Foliennummernplatzhalter 7"/>
          <p:cNvSpPr/>
          <p:nvPr/>
        </p:nvSpPr>
        <p:spPr>
          <a:xfrm>
            <a:off x="7988400" y="6502320"/>
            <a:ext cx="544320" cy="16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E89D2070-88F0-4D71-A9EE-D83B2269EE40}" type="slidenum">
              <a:rPr lang="de-DE" sz="900" b="0" strike="noStrike" spc="-1">
                <a:solidFill>
                  <a:srgbClr val="1E5492"/>
                </a:solidFill>
                <a:latin typeface="Calibri"/>
              </a:rPr>
              <a:t>‹Nr.›</a:t>
            </a:fld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1149480" y="1916280"/>
            <a:ext cx="683856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Calibri"/>
              <a:buAutoNum type="arabicPeriod"/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 bearbeiten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Calibri"/>
              <a:buAutoNum type="alphaLcPeriod"/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</a:t>
            </a: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Calibri"/>
              <a:buAutoNum type="alphaLcPeriod"/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</a:t>
            </a: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</a:pP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Calibri"/>
              <a:buAutoNum type="arabicPeriod"/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 bearbeiten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Calibri"/>
              <a:buAutoNum type="alphaLcPeriod"/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</a:t>
            </a: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Calibri"/>
              <a:buAutoNum type="alphaLcPeriod"/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</a:t>
            </a: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Calibri"/>
              <a:buAutoNum type="alphaLcPeriod"/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</a:t>
            </a: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</a:pP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Calibri"/>
              <a:buAutoNum type="arabicPeriod"/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 bearbeiten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Calibri"/>
              <a:buAutoNum type="alphaLcPeriod"/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Mastertextformat</a:t>
            </a: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Mastertitelformat bearbeiten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Bild 8"/>
          <p:cNvPicPr/>
          <p:nvPr/>
        </p:nvPicPr>
        <p:blipFill>
          <a:blip r:embed="rId14"/>
          <a:stretch/>
        </p:blipFill>
        <p:spPr>
          <a:xfrm>
            <a:off x="6877080" y="384120"/>
            <a:ext cx="1655280" cy="461520"/>
          </a:xfrm>
          <a:prstGeom prst="rect">
            <a:avLst/>
          </a:prstGeom>
          <a:ln w="0">
            <a:noFill/>
          </a:ln>
        </p:spPr>
      </p:pic>
      <p:sp>
        <p:nvSpPr>
          <p:cNvPr id="213" name="PlaceHolder 1"/>
          <p:cNvSpPr>
            <a:spLocks noGrp="1"/>
          </p:cNvSpPr>
          <p:nvPr>
            <p:ph type="body"/>
          </p:nvPr>
        </p:nvSpPr>
        <p:spPr>
          <a:xfrm>
            <a:off x="618120" y="1464840"/>
            <a:ext cx="7920720" cy="496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Bild durch Klicken auf Symbol hinzufügen</a:t>
            </a:r>
            <a:endParaRPr lang="bg-BG" sz="18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title"/>
          </p:nvPr>
        </p:nvSpPr>
        <p:spPr>
          <a:xfrm>
            <a:off x="1671480" y="2613600"/>
            <a:ext cx="6316560" cy="121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de-DE" sz="4000" b="0" strike="noStrike" spc="-1">
                <a:solidFill>
                  <a:srgbClr val="FFFFFF"/>
                </a:solidFill>
                <a:latin typeface="Palatino Linotype Fett"/>
                <a:ea typeface="ＭＳ Ｐゴシック"/>
              </a:rPr>
              <a:t>Mastertitelformat bearbeiten</a:t>
            </a:r>
            <a:endParaRPr lang="bg-BG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5" name="Bild 2" descr="kwg_berufung leben_weiss.png"/>
          <p:cNvPicPr/>
          <p:nvPr/>
        </p:nvPicPr>
        <p:blipFill>
          <a:blip r:embed="rId15"/>
          <a:stretch/>
        </p:blipFill>
        <p:spPr>
          <a:xfrm>
            <a:off x="1352880" y="5058360"/>
            <a:ext cx="1188360" cy="6732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eye.ophth.uiowa.edu/eyeforum/atlas/pages/palpebral-vernal-conjunctivitis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hindawi.com/journals/joph/2011/940323/" TargetMode="External"/><Relationship Id="rId5" Type="http://schemas.openxmlformats.org/officeDocument/2006/relationships/image" Target="../media/image28.jpeg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27.jpeg"/><Relationship Id="rId9" Type="http://schemas.openxmlformats.org/officeDocument/2006/relationships/hyperlink" Target="https://webeye.ophth.uiowa.edu/eyeforum/atlas/pages/intraocular-foreign-body-large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35.jpeg"/><Relationship Id="rId2" Type="http://schemas.openxmlformats.org/officeDocument/2006/relationships/hyperlink" Target="http://www.eyerounds.org/atlas/pages/acanthamoeba/index.htm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jpe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lickr.com/photos/communityeyehealth/760258077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goodview.com/node/121131?page=0,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7" Type="http://schemas.openxmlformats.org/officeDocument/2006/relationships/image" Target="../media/image52.jpeg"/><Relationship Id="rId2" Type="http://schemas.openxmlformats.org/officeDocument/2006/relationships/hyperlink" Target="http://areaprofesional.blogspot.com/2011/09/exploracion-con-lampara-de-hendidura.html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vepress.com/the-early-history-of-glaucoma-the-glaucous-eyenbsp800-bc-to-1050-ad-peer-reviewed-fulltext-article-OPTH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creativecommons.org/licenses/by-nc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students4bestevidence.net/blog/2015/07/13/somatoform-disorders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opsitseverything.wordpress.com/2014/10/22/8-ways-to-take-control-back-over-your-mind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tamingthesru.com/blog/bread-butter-em/conjunctiviti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ebeye.ophth.uiowa.edu/eyeforum/atlas/pages/TED-chemosis.htm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Bildplatzhalter 6"/>
          <p:cNvPicPr/>
          <p:nvPr/>
        </p:nvPicPr>
        <p:blipFill>
          <a:blip r:embed="rId3"/>
          <a:stretch/>
        </p:blipFill>
        <p:spPr>
          <a:xfrm>
            <a:off x="4680000" y="3665520"/>
            <a:ext cx="4463640" cy="2824560"/>
          </a:xfrm>
          <a:prstGeom prst="rect">
            <a:avLst/>
          </a:prstGeom>
          <a:ln w="0">
            <a:noFill/>
          </a:ln>
        </p:spPr>
      </p:pic>
      <p:pic>
        <p:nvPicPr>
          <p:cNvPr id="259" name="Bildplatzhalter 5"/>
          <p:cNvPicPr/>
          <p:nvPr/>
        </p:nvPicPr>
        <p:blipFill>
          <a:blip r:embed="rId4"/>
          <a:stretch/>
        </p:blipFill>
        <p:spPr>
          <a:xfrm>
            <a:off x="0" y="3665520"/>
            <a:ext cx="4463640" cy="2824560"/>
          </a:xfrm>
          <a:prstGeom prst="rect">
            <a:avLst/>
          </a:prstGeom>
          <a:ln w="0">
            <a:noFill/>
          </a:ln>
        </p:spPr>
      </p:pic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150920" y="1424520"/>
            <a:ext cx="7381440" cy="12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4000" b="0" strike="noStrike" spc="-1" dirty="0" err="1" smtClean="0">
                <a:solidFill>
                  <a:srgbClr val="1E5492"/>
                </a:solidFill>
                <a:latin typeface="Palatino Linotype Fett"/>
                <a:ea typeface="ＭＳ Ｐゴシック"/>
              </a:rPr>
              <a:t>Med</a:t>
            </a:r>
            <a:r>
              <a:rPr lang="de-DE" sz="4000" spc="-1" dirty="0">
                <a:solidFill>
                  <a:srgbClr val="1E5492"/>
                </a:solidFill>
                <a:latin typeface="Palatino Linotype Fett"/>
                <a:ea typeface="ＭＳ Ｐゴシック"/>
              </a:rPr>
              <a:t> </a:t>
            </a:r>
            <a:r>
              <a:rPr lang="de-DE" sz="4000" b="0" strike="noStrike" spc="-1" dirty="0" err="1" smtClean="0">
                <a:solidFill>
                  <a:srgbClr val="1E5492"/>
                </a:solidFill>
                <a:latin typeface="Palatino Linotype Fett"/>
                <a:ea typeface="ＭＳ Ｐゴシック"/>
              </a:rPr>
              <a:t>Congress</a:t>
            </a:r>
            <a:r>
              <a:rPr lang="de-DE" sz="4000" b="0" strike="noStrike" spc="-1" dirty="0" smtClean="0">
                <a:solidFill>
                  <a:srgbClr val="1E5492"/>
                </a:solidFill>
                <a:latin typeface="Palatino Linotype Fett"/>
                <a:ea typeface="ＭＳ Ｐゴシック"/>
              </a:rPr>
              <a:t> 2023</a:t>
            </a:r>
            <a:r>
              <a:rPr sz="4000" dirty="0"/>
              <a:t/>
            </a:r>
            <a:br>
              <a:rPr sz="4000" dirty="0"/>
            </a:br>
            <a:r>
              <a:rPr lang="de-DE" sz="4000" b="0" strike="noStrike" spc="-1" dirty="0">
                <a:solidFill>
                  <a:srgbClr val="1E5492"/>
                </a:solidFill>
                <a:latin typeface="Palatino Linotype Fett"/>
                <a:ea typeface="ＭＳ Ｐゴシック"/>
              </a:rPr>
              <a:t>Augenheilkunde</a:t>
            </a:r>
            <a:endParaRPr lang="bg-BG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1150920" y="2832840"/>
            <a:ext cx="7381440" cy="50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60000"/>
              </a:lnSpc>
              <a:spcBef>
                <a:spcPts val="221"/>
              </a:spcBef>
              <a:buNone/>
              <a:tabLst>
                <a:tab pos="0" algn="l"/>
              </a:tabLst>
            </a:pPr>
            <a:endParaRPr lang="bg-BG" sz="1100" b="0" strike="noStrike" spc="-1">
              <a:solidFill>
                <a:srgbClr val="000000"/>
              </a:solidFill>
              <a:latin typeface="Abadi MT Condensed Extra Bold"/>
            </a:endParaRPr>
          </a:p>
          <a:p>
            <a:pPr indent="0">
              <a:lnSpc>
                <a:spcPct val="60000"/>
              </a:lnSpc>
              <a:spcBef>
                <a:spcPts val="221"/>
              </a:spcBef>
              <a:buNone/>
              <a:tabLst>
                <a:tab pos="0" algn="l"/>
              </a:tabLst>
            </a:pPr>
            <a:r>
              <a:rPr lang="de-DE" sz="1100" b="1" strike="noStrike" spc="-1">
                <a:solidFill>
                  <a:srgbClr val="1E5492"/>
                </a:solidFill>
                <a:latin typeface="Calibri"/>
              </a:rPr>
              <a:t>OA Dr. med. Univ Miad Pour Sadeghian</a:t>
            </a:r>
            <a:endParaRPr lang="bg-BG" sz="1100" b="0" strike="noStrike" spc="-1">
              <a:solidFill>
                <a:srgbClr val="000000"/>
              </a:solidFill>
              <a:latin typeface="Abadi MT Condensed Extra Bold"/>
            </a:endParaRPr>
          </a:p>
          <a:p>
            <a:pPr indent="0">
              <a:lnSpc>
                <a:spcPct val="60000"/>
              </a:lnSpc>
              <a:spcBef>
                <a:spcPts val="221"/>
              </a:spcBef>
              <a:buNone/>
              <a:tabLst>
                <a:tab pos="0" algn="l"/>
              </a:tabLst>
            </a:pPr>
            <a:r>
              <a:rPr lang="de-DE" sz="1100" b="1" strike="noStrike" spc="-1">
                <a:solidFill>
                  <a:srgbClr val="1E5492"/>
                </a:solidFill>
                <a:latin typeface="Calibri"/>
              </a:rPr>
              <a:t>Ass Dr med Univ Emanuel Adler</a:t>
            </a:r>
            <a:endParaRPr lang="bg-BG" sz="11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/>
          </p:nvPr>
        </p:nvSpPr>
        <p:spPr>
          <a:xfrm>
            <a:off x="842119" y="2368980"/>
            <a:ext cx="617868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marL="360000" indent="-360000">
              <a:lnSpc>
                <a:spcPct val="15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Juckreiz!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5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1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Chemosis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5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Wässrige Sekretion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5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Meist Beidseitig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5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Saisonales Auftreten (Pollen)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5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Zusammenhang mit Tropfen, Cremes, Noxen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Allergische Konjunktivitis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8" name="Picture 2"/>
          <p:cNvPicPr/>
          <p:nvPr/>
        </p:nvPicPr>
        <p:blipFill>
          <a:blip r:embed="rId2"/>
          <a:stretch/>
        </p:blipFill>
        <p:spPr>
          <a:xfrm>
            <a:off x="5973199" y="2821680"/>
            <a:ext cx="2095200" cy="160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683856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1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Konjunktivitis Vernalis </a:t>
            </a: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mit saisonalem Auftreten in Frühling/Sommer. 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Schwere Hornhautulzera möglich bei inadäquate Therapie.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Augenfachärztliche Kontrolle!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 dirty="0" smtClean="0">
                <a:solidFill>
                  <a:srgbClr val="1E5492"/>
                </a:solidFill>
                <a:latin typeface="Palatino Linotype Fett"/>
                <a:ea typeface="ＭＳ Ｐゴシック"/>
              </a:rPr>
              <a:t>Cave: Allergische </a:t>
            </a:r>
            <a:r>
              <a:rPr lang="de-DE" sz="2400" b="1" strike="noStrike" spc="-1" dirty="0">
                <a:solidFill>
                  <a:srgbClr val="1E5492"/>
                </a:solidFill>
                <a:latin typeface="Palatino Linotype Fett"/>
                <a:ea typeface="ＭＳ Ｐゴシック"/>
              </a:rPr>
              <a:t>Konjunktivitis bei Kindern</a:t>
            </a:r>
            <a:endParaRPr lang="bg-BG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1" name="Grafik 4" descr="Ein Bild, das Essen, Tisch, suchend, sitzend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5884560" y="4312440"/>
            <a:ext cx="758520" cy="514080"/>
          </a:xfrm>
          <a:prstGeom prst="rect">
            <a:avLst/>
          </a:prstGeom>
          <a:ln w="0">
            <a:noFill/>
          </a:ln>
        </p:spPr>
      </p:pic>
      <p:sp>
        <p:nvSpPr>
          <p:cNvPr id="302" name="Textfeld 5"/>
          <p:cNvSpPr/>
          <p:nvPr/>
        </p:nvSpPr>
        <p:spPr>
          <a:xfrm>
            <a:off x="5812560" y="5611680"/>
            <a:ext cx="999720" cy="77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3"/>
              </a:rPr>
              <a:t>Diese Foto</a:t>
            </a: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s" von Unbekannter Autor ist lizenziert gemäß 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4"/>
              </a:rPr>
              <a:t>CC BY-NC-ND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3" name="Grafik 7" descr="Ein Bild, das drinnen, sitzend, Tisch, schließen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1155600" y="3398760"/>
            <a:ext cx="3809520" cy="2641320"/>
          </a:xfrm>
          <a:prstGeom prst="rect">
            <a:avLst/>
          </a:prstGeom>
          <a:ln w="0">
            <a:noFill/>
          </a:ln>
        </p:spPr>
      </p:pic>
      <p:pic>
        <p:nvPicPr>
          <p:cNvPr id="304" name="Grafik 9" descr="Ein Bild, das sitzend, Pink, Tisch, Schüssel enthält.&#10;&#10;Automatisch generierte Beschreibung"/>
          <p:cNvPicPr/>
          <p:nvPr/>
        </p:nvPicPr>
        <p:blipFill>
          <a:blip r:embed="rId6"/>
          <a:stretch/>
        </p:blipFill>
        <p:spPr>
          <a:xfrm>
            <a:off x="5371920" y="3358080"/>
            <a:ext cx="2383200" cy="1785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/>
          </p:nvPr>
        </p:nvSpPr>
        <p:spPr>
          <a:xfrm>
            <a:off x="1486440" y="2198880"/>
            <a:ext cx="683856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20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Wässrige Sekretion, ausgeprägte Rötung, Fremdkörpergefühl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1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Präaurikuläre </a:t>
            </a:r>
            <a:r>
              <a:rPr lang="de-DE" sz="2000" b="1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Lymphadenopathie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Meist beidseitiger Verlauf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Grippeähnliche Symptome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Cave COVID </a:t>
            </a:r>
            <a:r>
              <a:rPr lang="de-DE" sz="16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Konjunktivitis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Kein Ansprechen auf </a:t>
            </a:r>
            <a:r>
              <a:rPr lang="de-DE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antibiot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. Tropfen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Extrem ansteckend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PCR Abstrich auf </a:t>
            </a:r>
            <a:r>
              <a:rPr lang="de-DE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Adenoviren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solidFill>
                  <a:srgbClr val="1E5492"/>
                </a:solidFill>
                <a:latin typeface="Calibri"/>
                <a:ea typeface="ＭＳ Ｐゴシック"/>
              </a:rPr>
              <a:t>m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eldepflichtig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6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Virale Konjunktivitis </a:t>
            </a:r>
            <a:r>
              <a:rPr sz="2400"/>
              <a:t/>
            </a:r>
            <a:br>
              <a:rPr sz="2400"/>
            </a:b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Keratokonjunktivitis Epidemica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" name="Picture 2" descr="Bildergebnis für viral conjunctivitis"/>
          <p:cNvPicPr/>
          <p:nvPr/>
        </p:nvPicPr>
        <p:blipFill>
          <a:blip r:embed="rId2"/>
          <a:stretch/>
        </p:blipFill>
        <p:spPr>
          <a:xfrm>
            <a:off x="5879520" y="2648520"/>
            <a:ext cx="2009520" cy="168696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4" descr="Bildergebnis für viral conjunctivitis"/>
          <p:cNvPicPr/>
          <p:nvPr/>
        </p:nvPicPr>
        <p:blipFill>
          <a:blip r:embed="rId3"/>
          <a:stretch/>
        </p:blipFill>
        <p:spPr>
          <a:xfrm>
            <a:off x="5594400" y="4690080"/>
            <a:ext cx="2343600" cy="146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683856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rmAutofit fontScale="97000" lnSpcReduction="10000"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Symptome einer viralen Konjunktivitis                                                  </a:t>
            </a: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(wässrige Sekretion, rotes Auge + folikuläre Reaktion)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349200" indent="-3492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Extrem selten als isoliertes Alleinsymptom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349200" indent="-3492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15-30% der Covid Patienten haben Konjunktivits Symptome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349200" indent="-3492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3-5% positiver Virusnachweis in Bindehaut PCR Abstrich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349200" indent="-3492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Positive PCR Abstriche aus der Conjunctiva lange nach Negativität aus Nasopharynx (14-20 Tage).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349200" indent="-3492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SARS-CoV-2  RNA in Tränenflüssigkeit nachweisbar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349200" indent="-3492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Vorsicht bei Untersuchung von Patienten mit </a:t>
            </a:r>
            <a:r>
              <a:rPr lang="de-DE" sz="20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nicht eitrige konjunktivale Injektion</a:t>
            </a: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, v.a. bei </a:t>
            </a:r>
            <a:r>
              <a:rPr lang="de-DE" sz="20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Zusatzsymptomen</a:t>
            </a: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 einer Covid-19 Infektion.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Covid-19 Konjunktivitis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6838560" cy="386979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Schmerzlose </a:t>
            </a:r>
            <a:r>
              <a:rPr lang="de-DE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subkonjunktivale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Einblutung, panische schmerzlose Patient…..oft mit Rettungsbegleitung 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Assoziation mit erhöhtem Blutdruck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Gerinnungsstörung </a:t>
            </a:r>
            <a:r>
              <a:rPr lang="de-DE" sz="12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(</a:t>
            </a:r>
            <a:r>
              <a:rPr lang="de-DE" sz="1200" b="0" strike="noStrike" spc="-1" dirty="0" err="1" smtClean="0">
                <a:solidFill>
                  <a:srgbClr val="1E5492"/>
                </a:solidFill>
                <a:latin typeface="Calibri"/>
                <a:ea typeface="ＭＳ Ｐゴシック"/>
              </a:rPr>
              <a:t>Übermarcoumarisierung</a:t>
            </a: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, </a:t>
            </a:r>
            <a:endParaRPr lang="bg-BG" sz="12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2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     Überdosierung </a:t>
            </a: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von NOACs)</a:t>
            </a:r>
            <a:endParaRPr lang="bg-BG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solidFill>
                  <a:srgbClr val="1E5492"/>
                </a:solidFill>
                <a:latin typeface="Calibri"/>
                <a:ea typeface="ＭＳ Ｐゴシック"/>
              </a:rPr>
              <a:t>Bei Rezidiven </a:t>
            </a:r>
            <a:r>
              <a:rPr lang="de-DE" sz="2000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Diff</a:t>
            </a:r>
            <a:r>
              <a:rPr lang="de-DE" sz="2000" spc="-1" dirty="0">
                <a:solidFill>
                  <a:srgbClr val="1E5492"/>
                </a:solidFill>
                <a:latin typeface="Calibri"/>
                <a:ea typeface="ＭＳ Ｐゴシック"/>
              </a:rPr>
              <a:t> Blutbild! (Leukämie)</a:t>
            </a:r>
            <a:endParaRPr lang="bg-BG" sz="2000" spc="-1" dirty="0">
              <a:solidFill>
                <a:srgbClr val="1E5492"/>
              </a:solidFill>
              <a:latin typeface="Calibri"/>
              <a:ea typeface="ＭＳ Ｐゴシック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solidFill>
                  <a:srgbClr val="1E5492"/>
                </a:solidFill>
                <a:latin typeface="Calibri"/>
                <a:ea typeface="ＭＳ Ｐゴシック"/>
              </a:rPr>
              <a:t>Begleitsymptom zu Konjunktivitis möglich </a:t>
            </a:r>
            <a:endParaRPr lang="de-DE" sz="2000" spc="-1" dirty="0" smtClean="0">
              <a:solidFill>
                <a:srgbClr val="1E5492"/>
              </a:solidFill>
              <a:latin typeface="Calibri"/>
              <a:ea typeface="ＭＳ Ｐゴシック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None/>
              <a:tabLst>
                <a:tab pos="0" algn="l"/>
              </a:tabLst>
            </a:pPr>
            <a:r>
              <a:rPr lang="de-DE" sz="2000" spc="-1" dirty="0">
                <a:solidFill>
                  <a:srgbClr val="1E5492"/>
                </a:solidFill>
                <a:latin typeface="Calibri"/>
                <a:ea typeface="ＭＳ Ｐゴシック"/>
              </a:rPr>
              <a:t> </a:t>
            </a:r>
            <a:r>
              <a:rPr lang="de-DE" sz="2000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      (Reiben</a:t>
            </a:r>
            <a:r>
              <a:rPr lang="de-DE" sz="2000" spc="-1" dirty="0">
                <a:solidFill>
                  <a:srgbClr val="1E5492"/>
                </a:solidFill>
                <a:latin typeface="Calibri"/>
                <a:ea typeface="ＭＳ Ｐゴシック"/>
              </a:rPr>
              <a:t>)</a:t>
            </a:r>
            <a:endParaRPr lang="bg-BG" sz="2000" spc="-1" dirty="0">
              <a:solidFill>
                <a:srgbClr val="1E5492"/>
              </a:solidFill>
              <a:latin typeface="Calibri"/>
              <a:ea typeface="ＭＳ Ｐゴシック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Hyposphagma (ohne Trauma)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3" name="Grafik 4" descr="Ein Bild, das Person, schließen, Zähne, drinnen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6692792" y="3021480"/>
            <a:ext cx="2067005" cy="207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683856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200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Sehr starke Schmerzen, </a:t>
            </a:r>
            <a:r>
              <a:rPr lang="de-DE" sz="200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Trauma, Anamnese</a:t>
            </a:r>
            <a:endParaRPr lang="bg-BG" sz="2000" strike="noStrike" spc="-1" dirty="0">
              <a:solidFill>
                <a:srgbClr val="000000"/>
              </a:solidFill>
              <a:latin typeface="Calibri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Auge 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am liebsten zu 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Photophobie, tränendes Auge </a:t>
            </a:r>
            <a:endParaRPr lang="de-DE" sz="2000" spc="-1" dirty="0">
              <a:solidFill>
                <a:srgbClr val="1E5492"/>
              </a:solidFill>
              <a:latin typeface="Calibri"/>
              <a:ea typeface="ＭＳ Ｐゴシック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6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Risikofaktoren</a:t>
            </a: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: Metallarbeiter, </a:t>
            </a:r>
            <a:r>
              <a:rPr lang="de-DE" sz="1600" b="0" strike="noStrike" spc="-1" dirty="0" err="1" smtClean="0">
                <a:solidFill>
                  <a:srgbClr val="1E5492"/>
                </a:solidFill>
                <a:latin typeface="Calibri"/>
                <a:ea typeface="ＭＳ Ｐゴシック"/>
              </a:rPr>
              <a:t>Flexsäge</a:t>
            </a: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, Schlosser, </a:t>
            </a:r>
            <a:r>
              <a:rPr lang="de-DE" sz="16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Hammer + </a:t>
            </a:r>
            <a:r>
              <a:rPr lang="de-DE" sz="1600" b="0" strike="noStrike" spc="-1" dirty="0" err="1" smtClean="0">
                <a:solidFill>
                  <a:srgbClr val="1E5492"/>
                </a:solidFill>
                <a:latin typeface="Calibri"/>
                <a:ea typeface="ＭＳ Ｐゴシック"/>
              </a:rPr>
              <a:t>Meißl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None/>
              <a:tabLst>
                <a:tab pos="0" algn="l"/>
              </a:tabLst>
            </a:pPr>
            <a:r>
              <a:rPr lang="de-DE" sz="16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    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Erosio Corneae / Fremdkörperverletzung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6" name="Grafik 4" descr="Ein Bild, das sitzend, schließen, Tisch, Schüssel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6008516" y="3441598"/>
            <a:ext cx="1814040" cy="1205640"/>
          </a:xfrm>
          <a:prstGeom prst="rect">
            <a:avLst/>
          </a:prstGeom>
          <a:ln w="0">
            <a:noFill/>
          </a:ln>
        </p:spPr>
      </p:pic>
      <p:pic>
        <p:nvPicPr>
          <p:cNvPr id="317" name="Grafik 6" descr="Ein Bild, das Fisch, Gesicht, Apfel, suchend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5768756" y="4775396"/>
            <a:ext cx="2089080" cy="1397160"/>
          </a:xfrm>
          <a:prstGeom prst="rect">
            <a:avLst/>
          </a:prstGeom>
          <a:ln w="0">
            <a:noFill/>
          </a:ln>
        </p:spPr>
      </p:pic>
      <p:pic>
        <p:nvPicPr>
          <p:cNvPr id="318" name="Grafik 8" descr="Ein Bild, das sitzend, orange, schließen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3369779" y="4863854"/>
            <a:ext cx="2170407" cy="1367640"/>
          </a:xfrm>
          <a:prstGeom prst="rect">
            <a:avLst/>
          </a:prstGeom>
          <a:ln w="0">
            <a:noFill/>
          </a:ln>
        </p:spPr>
      </p:pic>
      <p:pic>
        <p:nvPicPr>
          <p:cNvPr id="319" name="Grafik 11" descr="Ein Bild, das sitzend, klein, Tisch, Pink enthält.&#10;&#10;Automatisch generierte Beschreibung"/>
          <p:cNvPicPr/>
          <p:nvPr/>
        </p:nvPicPr>
        <p:blipFill>
          <a:blip r:embed="rId5"/>
          <a:stretch/>
        </p:blipFill>
        <p:spPr>
          <a:xfrm rot="10800000" flipH="1">
            <a:off x="845280" y="4500360"/>
            <a:ext cx="2423160" cy="1818360"/>
          </a:xfrm>
          <a:prstGeom prst="rect">
            <a:avLst/>
          </a:prstGeom>
          <a:ln w="0">
            <a:noFill/>
          </a:ln>
        </p:spPr>
      </p:pic>
      <p:sp>
        <p:nvSpPr>
          <p:cNvPr id="320" name="Textfeld 12"/>
          <p:cNvSpPr/>
          <p:nvPr/>
        </p:nvSpPr>
        <p:spPr>
          <a:xfrm flipV="1">
            <a:off x="4948560" y="12154320"/>
            <a:ext cx="459720" cy="187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6"/>
              </a:rPr>
              <a:t>Dieses Foto</a:t>
            </a: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 von Unbekannter Autor ist lizenziert gemäß 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7"/>
              </a:rPr>
              <a:t>CC BY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1" name="Grafik 14" descr="Ein Bild, das Objekt, sitzend, Löffel, Uhr enthält.&#10;&#10;Automatisch generierte Beschreibung"/>
          <p:cNvPicPr/>
          <p:nvPr/>
        </p:nvPicPr>
        <p:blipFill>
          <a:blip r:embed="rId8"/>
          <a:srcRect l="13467" b="11911"/>
          <a:stretch/>
        </p:blipFill>
        <p:spPr>
          <a:xfrm rot="10800000" flipH="1">
            <a:off x="3378636" y="3244498"/>
            <a:ext cx="2161551" cy="1599840"/>
          </a:xfrm>
          <a:prstGeom prst="rect">
            <a:avLst/>
          </a:prstGeom>
          <a:ln w="0">
            <a:noFill/>
          </a:ln>
        </p:spPr>
      </p:pic>
      <p:sp>
        <p:nvSpPr>
          <p:cNvPr id="322" name="Textfeld 15"/>
          <p:cNvSpPr/>
          <p:nvPr/>
        </p:nvSpPr>
        <p:spPr>
          <a:xfrm flipV="1">
            <a:off x="6436080" y="7446600"/>
            <a:ext cx="2095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9"/>
              </a:rPr>
              <a:t>Dieses Foto</a:t>
            </a: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 von Unbekannter Autor ist lizenziert gemäß 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10"/>
              </a:rPr>
              <a:t>CC BY-NC-ND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Erosio Corneae </a:t>
            </a:r>
            <a:r>
              <a:rPr lang="de-DE" sz="2400" b="1" strike="noStrike" spc="-1">
                <a:solidFill>
                  <a:srgbClr val="FF0000"/>
                </a:solidFill>
                <a:latin typeface="Palatino Linotype Fett"/>
                <a:ea typeface="ＭＳ Ｐゴシック"/>
              </a:rPr>
              <a:t>Cave  </a:t>
            </a: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Yucca Palme!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4" name="Grafik 4" descr="Ein Bild, das Person, Pflanze, haltend, Baum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1155600" y="2776320"/>
            <a:ext cx="2269440" cy="2745360"/>
          </a:xfrm>
          <a:prstGeom prst="rect">
            <a:avLst/>
          </a:prstGeom>
          <a:ln w="0">
            <a:noFill/>
          </a:ln>
        </p:spPr>
      </p:pic>
      <p:pic>
        <p:nvPicPr>
          <p:cNvPr id="325" name="Grafik 6" descr="Ein Bild, das Pflanze, Person, Baum, haltend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3621600" y="2246040"/>
            <a:ext cx="2269440" cy="274536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2"/>
          <p:cNvPicPr/>
          <p:nvPr/>
        </p:nvPicPr>
        <p:blipFill>
          <a:blip r:embed="rId4"/>
          <a:stretch/>
        </p:blipFill>
        <p:spPr>
          <a:xfrm>
            <a:off x="5572440" y="2246040"/>
            <a:ext cx="2587680" cy="301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Erosio Corneae </a:t>
            </a:r>
            <a:r>
              <a:rPr lang="de-DE" sz="2400" b="1" strike="noStrike" spc="-1">
                <a:solidFill>
                  <a:srgbClr val="FF0000"/>
                </a:solidFill>
                <a:latin typeface="Palatino Linotype Fett"/>
                <a:ea typeface="ＭＳ Ｐゴシック"/>
              </a:rPr>
              <a:t>Cave </a:t>
            </a: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Babies 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8" name="Grafik 4" descr="Ein Bild, das Person, Baby, sitzend, drinnen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1906200" y="2200680"/>
            <a:ext cx="5324760" cy="355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/>
          </p:nvPr>
        </p:nvSpPr>
        <p:spPr>
          <a:xfrm>
            <a:off x="1149479" y="1916280"/>
            <a:ext cx="7326009" cy="1313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AT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Starker </a:t>
            </a:r>
            <a:r>
              <a:rPr lang="de-AT" sz="20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Fremdkörperschmerz, Photophobie, tränendes Auge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AT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Risikofaktoren: </a:t>
            </a:r>
            <a:r>
              <a:rPr lang="de-AT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Tragen von </a:t>
            </a:r>
            <a:r>
              <a:rPr lang="de-AT" sz="20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Kontaktlinsen </a:t>
            </a:r>
            <a:r>
              <a:rPr lang="de-AT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besonders Monatslinsen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AT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Keratitis 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Textfeld 5"/>
          <p:cNvSpPr/>
          <p:nvPr/>
        </p:nvSpPr>
        <p:spPr>
          <a:xfrm>
            <a:off x="-3060" y="6118200"/>
            <a:ext cx="914364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"</a:t>
            </a:r>
            <a:r>
              <a:rPr lang="de-DE" sz="900" b="0" u="sng" strike="noStrike" spc="-1" dirty="0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2"/>
              </a:rPr>
              <a:t>Dieses Foto</a:t>
            </a: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" von Unbekannter Autor ist lizenziert gemäß </a:t>
            </a:r>
            <a:r>
              <a:rPr lang="de-DE" sz="900" b="0" u="sng" strike="noStrike" spc="-1" dirty="0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3"/>
              </a:rPr>
              <a:t>CC BY-NC-ND</a:t>
            </a:r>
            <a:endParaRPr lang="de-DE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feld 11"/>
          <p:cNvSpPr/>
          <p:nvPr/>
        </p:nvSpPr>
        <p:spPr>
          <a:xfrm>
            <a:off x="253776" y="6271920"/>
            <a:ext cx="914364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4"/>
              </a:rPr>
              <a:t>Dieses Foto</a:t>
            </a: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 von Unbekannter Autor ist lizenziert gemäß 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5"/>
              </a:rPr>
              <a:t>CC BY-NC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3" name="Gruppieren 17"/>
          <p:cNvGrpSpPr/>
          <p:nvPr/>
        </p:nvGrpSpPr>
        <p:grpSpPr>
          <a:xfrm>
            <a:off x="903600" y="3369960"/>
            <a:ext cx="7090516" cy="2205000"/>
            <a:chOff x="903600" y="3369960"/>
            <a:chExt cx="7090516" cy="2205000"/>
          </a:xfrm>
        </p:grpSpPr>
        <p:pic>
          <p:nvPicPr>
            <p:cNvPr id="334" name="Grafik 4" descr="Ein Bild, das Toilettenartikel, sitzend, klein, suchend enthält.&#10;&#10;Automatisch generierte Beschreibung"/>
            <p:cNvPicPr/>
            <p:nvPr/>
          </p:nvPicPr>
          <p:blipFill>
            <a:blip r:embed="rId6"/>
            <a:stretch/>
          </p:blipFill>
          <p:spPr>
            <a:xfrm>
              <a:off x="903600" y="3369960"/>
              <a:ext cx="2043360" cy="1346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5" name="Grafik 10" descr="Ein Bild, das sitzend, suchend, Tisch, Obst enthält.&#10;&#10;Automatisch generierte Beschreibung"/>
            <p:cNvPicPr/>
            <p:nvPr/>
          </p:nvPicPr>
          <p:blipFill>
            <a:blip r:embed="rId7"/>
            <a:stretch/>
          </p:blipFill>
          <p:spPr>
            <a:xfrm>
              <a:off x="5744160" y="3369960"/>
              <a:ext cx="1966320" cy="131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6" name="Grafik 13" descr="Ein Bild, das sitzend, Doughnut, Donut, halb enthält.&#10;&#10;Automatisch generierte Beschreibung"/>
            <p:cNvPicPr/>
            <p:nvPr/>
          </p:nvPicPr>
          <p:blipFill>
            <a:blip r:embed="rId8"/>
            <a:stretch/>
          </p:blipFill>
          <p:spPr>
            <a:xfrm>
              <a:off x="3322800" y="3369960"/>
              <a:ext cx="2045160" cy="1346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7" name="Textfeld 14"/>
            <p:cNvSpPr/>
            <p:nvPr/>
          </p:nvSpPr>
          <p:spPr>
            <a:xfrm>
              <a:off x="1214280" y="4869000"/>
              <a:ext cx="160596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  <a:ea typeface="ＭＳ Ｐゴシック"/>
                </a:rPr>
                <a:t>Akanthamöben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  <a:ea typeface="ＭＳ Ｐゴシック"/>
                </a:rPr>
                <a:t>(Ringinfiltrat)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Textfeld 15"/>
            <p:cNvSpPr/>
            <p:nvPr/>
          </p:nvSpPr>
          <p:spPr>
            <a:xfrm>
              <a:off x="3579120" y="4936680"/>
              <a:ext cx="157860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  <a:ea typeface="ＭＳ Ｐゴシック"/>
                </a:rPr>
                <a:t>Herpeskeratitis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  <a:ea typeface="ＭＳ Ｐゴシック"/>
                </a:rPr>
                <a:t>Dendriticafigur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9" name="Textfeld 16"/>
            <p:cNvSpPr/>
            <p:nvPr/>
          </p:nvSpPr>
          <p:spPr>
            <a:xfrm>
              <a:off x="5755320" y="4858560"/>
              <a:ext cx="2238796" cy="64487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0" strike="noStrike" spc="-1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Pseudomonaskeratitis</a:t>
              </a:r>
              <a:endParaRPr lang="de-DE" sz="1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800" b="0" strike="noStrike" spc="-1" dirty="0">
                  <a:solidFill>
                    <a:srgbClr val="000000"/>
                  </a:solidFill>
                  <a:latin typeface="Calibri"/>
                  <a:ea typeface="ＭＳ Ｐゴシック"/>
                </a:rPr>
                <a:t>+ </a:t>
              </a:r>
              <a:r>
                <a:rPr lang="de-DE" sz="1800" b="0" strike="noStrike" spc="-1" dirty="0" err="1" smtClean="0">
                  <a:solidFill>
                    <a:srgbClr val="000000"/>
                  </a:solidFill>
                  <a:latin typeface="Calibri"/>
                  <a:ea typeface="ＭＳ Ｐゴシック"/>
                </a:rPr>
                <a:t>Hypopyon</a:t>
              </a:r>
              <a:endParaRPr lang="de-DE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/>
          </p:nvPr>
        </p:nvSpPr>
        <p:spPr>
          <a:xfrm>
            <a:off x="1045029" y="1916280"/>
            <a:ext cx="4900731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rmAutofit fontScale="94500"/>
          </a:bodyPr>
          <a:lstStyle/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200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Tiefer Augenschmerz, Photophobie,  </a:t>
            </a:r>
            <a:r>
              <a:rPr lang="de-DE" sz="200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feine </a:t>
            </a:r>
            <a:r>
              <a:rPr lang="de-DE" sz="200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Gefäßinjektion, </a:t>
            </a:r>
            <a:endParaRPr lang="bg-BG" sz="2000" strike="noStrike" spc="-1" dirty="0">
              <a:solidFill>
                <a:srgbClr val="000000"/>
              </a:solidFill>
              <a:latin typeface="Calibri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200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Reizmiosis</a:t>
            </a:r>
            <a:r>
              <a:rPr lang="de-DE" sz="200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, </a:t>
            </a:r>
            <a:endParaRPr lang="bg-BG" sz="2000" strike="noStrike" spc="-1" dirty="0">
              <a:solidFill>
                <a:srgbClr val="000000"/>
              </a:solidFill>
              <a:latin typeface="Calibri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200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selten wässrige Sekretion</a:t>
            </a:r>
            <a:endParaRPr lang="bg-BG" sz="2000" strike="noStrike" spc="-1" dirty="0">
              <a:solidFill>
                <a:srgbClr val="000000"/>
              </a:solidFill>
              <a:latin typeface="Calibri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Limbus 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betonte Rötung  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(</a:t>
            </a:r>
            <a:r>
              <a:rPr lang="de-DE" sz="2000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z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iliare 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Injektion)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Schmerzhafte </a:t>
            </a:r>
            <a:r>
              <a:rPr lang="de-DE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Akkomodation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(</a:t>
            </a:r>
            <a:r>
              <a:rPr lang="de-DE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Cyclitis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) 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Unbehandelt 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-&gt; Verklebung der Pupille mit 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Entrundung</a:t>
            </a: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endParaRPr lang="de-DE" sz="2000" spc="-1" dirty="0">
              <a:solidFill>
                <a:srgbClr val="1E5492"/>
              </a:solidFill>
              <a:latin typeface="Calibri"/>
              <a:ea typeface="ＭＳ Ｐゴシック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AT" sz="2000" b="1" spc="-1" dirty="0">
                <a:solidFill>
                  <a:srgbClr val="1E5492"/>
                </a:solidFill>
                <a:latin typeface="Calibri"/>
                <a:ea typeface="ＭＳ Ｐゴシック"/>
              </a:rPr>
              <a:t>CAVE: 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Evtl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. Erstsymptom 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einer</a:t>
            </a:r>
            <a:r>
              <a:rPr lang="de-AT" sz="2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000" spc="-1" dirty="0" smtClean="0">
                <a:solidFill>
                  <a:srgbClr val="000000"/>
                </a:solidFill>
                <a:latin typeface="Calibri"/>
              </a:rPr>
              <a:t>s</a:t>
            </a:r>
            <a:r>
              <a:rPr lang="de-DE" sz="2000" b="0" strike="noStrike" spc="-1" dirty="0" err="1" smtClean="0">
                <a:solidFill>
                  <a:srgbClr val="1E5492"/>
                </a:solidFill>
                <a:latin typeface="Calibri"/>
                <a:ea typeface="ＭＳ Ｐゴシック"/>
              </a:rPr>
              <a:t>ystemische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 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Erkrankung 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des 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rheumatischen Formenkreises.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Uveitis anterior (Iritis, Iridocyclitis)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2" name="Grafik 4" descr="Ein Bild, das sitzend, orange, suchend, dunkel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5945760" y="1687680"/>
            <a:ext cx="2284560" cy="1512360"/>
          </a:xfrm>
          <a:prstGeom prst="rect">
            <a:avLst/>
          </a:prstGeom>
          <a:ln w="0">
            <a:noFill/>
          </a:ln>
        </p:spPr>
      </p:pic>
      <p:pic>
        <p:nvPicPr>
          <p:cNvPr id="343" name="Grafik 7" descr="Ein Bild, das schließen, Mund, Ansicht, orange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5945760" y="3300480"/>
            <a:ext cx="2327040" cy="1512360"/>
          </a:xfrm>
          <a:prstGeom prst="rect">
            <a:avLst/>
          </a:prstGeom>
          <a:ln w="0">
            <a:noFill/>
          </a:ln>
        </p:spPr>
      </p:pic>
      <p:pic>
        <p:nvPicPr>
          <p:cNvPr id="344" name="Grafik 10" descr="Ein Bild, das Doughnut, sitzend, Donut, klein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6296398" y="4913280"/>
            <a:ext cx="1958760" cy="1328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620000" y="1858320"/>
            <a:ext cx="5708520" cy="246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4000" b="0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Differentialdiagnose</a:t>
            </a:r>
            <a:r>
              <a:rPr sz="4000"/>
              <a:t/>
            </a:r>
            <a:br>
              <a:rPr sz="4000"/>
            </a:br>
            <a:r>
              <a:rPr sz="4000"/>
              <a:t/>
            </a:r>
            <a:br>
              <a:rPr sz="4000"/>
            </a:br>
            <a:r>
              <a:rPr lang="de-DE" sz="4000" b="0" strike="noStrike" spc="-1">
                <a:solidFill>
                  <a:srgbClr val="FF0000"/>
                </a:solidFill>
                <a:latin typeface="Palatino Linotype Fett"/>
                <a:ea typeface="ＭＳ Ｐゴシック"/>
              </a:rPr>
              <a:t>Rotes</a:t>
            </a:r>
            <a:r>
              <a:rPr sz="4000"/>
              <a:t/>
            </a:r>
            <a:br>
              <a:rPr sz="4000"/>
            </a:br>
            <a:r>
              <a:rPr lang="de-DE" sz="4000" b="0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Auge</a:t>
            </a:r>
            <a:endParaRPr lang="bg-BG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1671480" y="5517000"/>
            <a:ext cx="1799640" cy="50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1" strike="noStrike" spc="-1">
              <a:solidFill>
                <a:srgbClr val="1E5492"/>
              </a:solidFill>
              <a:latin typeface="Calibri"/>
              <a:ea typeface="ＭＳ Ｐゴシック"/>
            </a:endParaRPr>
          </a:p>
        </p:txBody>
      </p:sp>
      <p:pic>
        <p:nvPicPr>
          <p:cNvPr id="264" name="Grafik 13" descr="Ein Bild, das Gesicht, Paar, orange, klein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3994920" y="3123000"/>
            <a:ext cx="3811320" cy="2589480"/>
          </a:xfrm>
          <a:prstGeom prst="rect">
            <a:avLst/>
          </a:prstGeom>
          <a:ln w="0">
            <a:noFill/>
          </a:ln>
        </p:spPr>
      </p:pic>
      <p:sp>
        <p:nvSpPr>
          <p:cNvPr id="265" name="Textfeld 14"/>
          <p:cNvSpPr/>
          <p:nvPr/>
        </p:nvSpPr>
        <p:spPr>
          <a:xfrm>
            <a:off x="2801160" y="6591240"/>
            <a:ext cx="469548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3"/>
              </a:rPr>
              <a:t>Dieses Foto</a:t>
            </a: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 von Unbekannter Autor ist lizenziert gemäß 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4"/>
              </a:rPr>
              <a:t>CC BY-SA-NC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683856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AT" sz="180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Über Tage steigender Bulbus Dauerschmerz mit Zunahme </a:t>
            </a:r>
            <a:r>
              <a:rPr lang="de-AT" sz="180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nachts</a:t>
            </a:r>
            <a:endParaRPr lang="bg-BG" sz="1800" strike="noStrike" spc="-1" dirty="0">
              <a:solidFill>
                <a:srgbClr val="000000"/>
              </a:solidFill>
              <a:latin typeface="Calibri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AT" sz="180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Diffuse Rötung</a:t>
            </a:r>
            <a:endParaRPr lang="bg-BG" sz="1800" strike="noStrike" spc="-1" dirty="0">
              <a:solidFill>
                <a:srgbClr val="000000"/>
              </a:solidFill>
              <a:latin typeface="Calibri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AT" sz="180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Evtl. mit Knoten / Nekrosen</a:t>
            </a:r>
            <a:endParaRPr lang="bg-BG" sz="180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AT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Ophthalmologischer Notfall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AT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Skleritis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7" name="Grafik 4"/>
          <p:cNvPicPr/>
          <p:nvPr/>
        </p:nvPicPr>
        <p:blipFill>
          <a:blip r:embed="rId2"/>
          <a:stretch/>
        </p:blipFill>
        <p:spPr>
          <a:xfrm>
            <a:off x="6186436" y="2949840"/>
            <a:ext cx="1699200" cy="1366200"/>
          </a:xfrm>
          <a:prstGeom prst="rect">
            <a:avLst/>
          </a:prstGeom>
          <a:ln w="0">
            <a:noFill/>
          </a:ln>
        </p:spPr>
      </p:pic>
      <p:pic>
        <p:nvPicPr>
          <p:cNvPr id="348" name="Grafik 7"/>
          <p:cNvPicPr/>
          <p:nvPr/>
        </p:nvPicPr>
        <p:blipFill>
          <a:blip r:embed="rId3"/>
          <a:stretch/>
        </p:blipFill>
        <p:spPr>
          <a:xfrm>
            <a:off x="5297596" y="4480560"/>
            <a:ext cx="2588040" cy="1504440"/>
          </a:xfrm>
          <a:prstGeom prst="rect">
            <a:avLst/>
          </a:prstGeom>
          <a:ln w="0">
            <a:noFill/>
          </a:ln>
        </p:spPr>
      </p:pic>
      <p:pic>
        <p:nvPicPr>
          <p:cNvPr id="349" name="Grafik 10"/>
          <p:cNvPicPr/>
          <p:nvPr/>
        </p:nvPicPr>
        <p:blipFill>
          <a:blip r:embed="rId4"/>
          <a:stretch/>
        </p:blipFill>
        <p:spPr>
          <a:xfrm>
            <a:off x="1365840" y="3978360"/>
            <a:ext cx="3096000" cy="2006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6838560" cy="4430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u="sng" strike="noStrike" spc="-1" dirty="0">
                <a:solidFill>
                  <a:srgbClr val="1E5492"/>
                </a:solidFill>
                <a:uFillTx/>
                <a:latin typeface="Calibri"/>
                <a:ea typeface="ＭＳ Ｐゴシック"/>
              </a:rPr>
              <a:t>Episkleritis: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</a:t>
            </a:r>
            <a:endParaRPr lang="de-DE" sz="2000" b="0" strike="noStrike" spc="-1" dirty="0" smtClean="0">
              <a:solidFill>
                <a:srgbClr val="1E5492"/>
              </a:solidFill>
              <a:latin typeface="Calibri"/>
              <a:ea typeface="ＭＳ Ｐゴシック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None/>
            </a:pPr>
            <a:r>
              <a:rPr lang="de-DE" sz="2000" spc="-1" dirty="0">
                <a:solidFill>
                  <a:srgbClr val="1E5492"/>
                </a:solidFill>
                <a:latin typeface="Calibri"/>
                <a:ea typeface="ＭＳ Ｐゴシック"/>
              </a:rPr>
              <a:t> </a:t>
            </a:r>
            <a:r>
              <a:rPr lang="de-DE" sz="2000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     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Stechen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, milder Schmerz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lang="de-AT" sz="2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u="sng" strike="noStrike" spc="-1" dirty="0" smtClean="0">
                <a:solidFill>
                  <a:srgbClr val="1E5492"/>
                </a:solidFill>
                <a:uFillTx/>
                <a:latin typeface="Calibri"/>
                <a:ea typeface="ＭＳ Ｐゴシック"/>
              </a:rPr>
              <a:t>Bindehauttumore</a:t>
            </a: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endParaRPr lang="de-DE" sz="2000" u="sng" spc="-1" dirty="0" smtClean="0">
              <a:solidFill>
                <a:srgbClr val="1E5492"/>
              </a:solidFill>
              <a:latin typeface="Calibri"/>
              <a:ea typeface="ＭＳ Ｐゴシック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endParaRPr lang="de-DE" sz="2000" u="sng" spc="-1" dirty="0">
              <a:solidFill>
                <a:srgbClr val="1E5492"/>
              </a:solidFill>
              <a:latin typeface="Calibri"/>
              <a:ea typeface="ＭＳ Ｐゴシック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endParaRPr lang="de-DE" sz="2000" b="0" u="sng" strike="noStrike" spc="-1" dirty="0" smtClean="0">
              <a:solidFill>
                <a:srgbClr val="1E5492"/>
              </a:solidFill>
              <a:uFillTx/>
              <a:latin typeface="Calibri"/>
              <a:ea typeface="ＭＳ Ｐゴシック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endParaRPr lang="de-DE" sz="2000" b="0" u="sng" strike="noStrike" spc="-1" dirty="0" smtClean="0">
              <a:solidFill>
                <a:srgbClr val="1E5492"/>
              </a:solidFill>
              <a:uFillTx/>
              <a:latin typeface="Calibri"/>
              <a:ea typeface="ＭＳ Ｐゴシック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endParaRPr lang="de-DE" sz="2000" u="sng" spc="-1" dirty="0">
              <a:solidFill>
                <a:srgbClr val="1E5492"/>
              </a:solidFill>
              <a:latin typeface="Calibri"/>
              <a:ea typeface="ＭＳ Ｐゴシック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Sektroielle / fokale Rötung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2" name="Grafik 4" descr="Ein Bild, das sitzend, suchend, schließen, braun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4896606" y="1640339"/>
            <a:ext cx="1906920" cy="1272600"/>
          </a:xfrm>
          <a:prstGeom prst="rect">
            <a:avLst/>
          </a:prstGeom>
          <a:ln w="0">
            <a:noFill/>
          </a:ln>
        </p:spPr>
      </p:pic>
      <p:pic>
        <p:nvPicPr>
          <p:cNvPr id="353" name="Grafik 7" descr="Ein Bild, das Doughnut, Donut, Schüssel, Essen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4896606" y="4446806"/>
            <a:ext cx="1918138" cy="1358982"/>
          </a:xfrm>
          <a:prstGeom prst="rect">
            <a:avLst/>
          </a:prstGeom>
          <a:ln w="0">
            <a:noFill/>
          </a:ln>
        </p:spPr>
      </p:pic>
      <p:sp>
        <p:nvSpPr>
          <p:cNvPr id="354" name="Textfeld 9"/>
          <p:cNvSpPr/>
          <p:nvPr/>
        </p:nvSpPr>
        <p:spPr>
          <a:xfrm>
            <a:off x="1066855" y="4839008"/>
            <a:ext cx="2844317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1E5492"/>
              </a:buClr>
              <a:buFont typeface="Arial"/>
              <a:buChar char="•"/>
            </a:pPr>
            <a:r>
              <a:rPr lang="de-DE" sz="1800" b="0" u="sng" strike="noStrike" spc="-1" dirty="0">
                <a:solidFill>
                  <a:srgbClr val="1E5492"/>
                </a:solidFill>
                <a:uFillTx/>
                <a:latin typeface="Calibri"/>
                <a:ea typeface="ＭＳ Ｐゴシック"/>
              </a:rPr>
              <a:t>Pterygium (Flügelfell) </a:t>
            </a:r>
            <a:r>
              <a:rPr lang="de-DE" sz="12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Visusminderung</a:t>
            </a: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bei Wachstum in die optische Achse.</a:t>
            </a:r>
            <a:endParaRPr lang="de-DE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5" name="Grafik 5" descr="Ein Bild, das sitzend, Pink, braun, Tisch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4907824" y="2966038"/>
            <a:ext cx="1942978" cy="137457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/>
          </p:nvPr>
        </p:nvSpPr>
        <p:spPr>
          <a:xfrm>
            <a:off x="1149479" y="1798064"/>
            <a:ext cx="7341377" cy="42420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Symptome 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einer viralen Konjunktivitis + Bläschen und Pusteln und Lidrötung und Lidschwellung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Einseitig mit Respektieren der Mittellinie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Hutchinson 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Zeichen (</a:t>
            </a:r>
            <a:r>
              <a:rPr lang="de-DE" sz="2000" b="0" strike="noStrike" spc="-1" dirty="0" err="1" smtClean="0">
                <a:solidFill>
                  <a:srgbClr val="1E5492"/>
                </a:solidFill>
                <a:latin typeface="Calibri"/>
                <a:ea typeface="ＭＳ Ｐゴシック"/>
              </a:rPr>
              <a:t>Beteilung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 der Nasenspitze)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Herpes Zoster Ophthalmicus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8" name="Grafik 4" descr="Ein Bild, das Mann, Person, schließen, Foto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5379840" y="3211926"/>
            <a:ext cx="2790720" cy="2588034"/>
          </a:xfrm>
          <a:prstGeom prst="rect">
            <a:avLst/>
          </a:prstGeom>
          <a:ln w="0">
            <a:noFill/>
          </a:ln>
        </p:spPr>
      </p:pic>
      <p:pic>
        <p:nvPicPr>
          <p:cNvPr id="359" name="Grafik 6" descr="Ein Bild, das Person, drinnen, klein, Kamera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3333600" y="3283560"/>
            <a:ext cx="1575360" cy="2403720"/>
          </a:xfrm>
          <a:prstGeom prst="rect">
            <a:avLst/>
          </a:prstGeom>
          <a:ln w="0">
            <a:noFill/>
          </a:ln>
        </p:spPr>
      </p:pic>
      <p:pic>
        <p:nvPicPr>
          <p:cNvPr id="360" name="Grafik 8" descr="Ein Bild, das Person, Mann, drinnen, schließen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1102320" y="3327840"/>
            <a:ext cx="1760400" cy="235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 dirty="0">
                <a:solidFill>
                  <a:srgbClr val="1E5492"/>
                </a:solidFill>
                <a:latin typeface="Palatino Linotype Fett"/>
                <a:ea typeface="ＭＳ Ｐゴシック"/>
              </a:rPr>
              <a:t>Lidanomalien</a:t>
            </a:r>
            <a:endParaRPr lang="bg-BG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Textfeld 5"/>
          <p:cNvSpPr/>
          <p:nvPr/>
        </p:nvSpPr>
        <p:spPr>
          <a:xfrm>
            <a:off x="507960" y="6089760"/>
            <a:ext cx="812772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2"/>
              </a:rPr>
              <a:t>Dieses Foto</a:t>
            </a: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 von Unbekannter Autor ist lizenziert gemäß 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3"/>
              </a:rPr>
              <a:t>CC BY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3" name="Grafik 7" descr="Ein Bild, das Mund, Gesicht, Augen, Zähne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1523520" y="1671120"/>
            <a:ext cx="1743120" cy="1499040"/>
          </a:xfrm>
          <a:prstGeom prst="rect">
            <a:avLst/>
          </a:prstGeom>
          <a:ln w="0">
            <a:noFill/>
          </a:ln>
        </p:spPr>
      </p:pic>
      <p:pic>
        <p:nvPicPr>
          <p:cNvPr id="364" name="Grafik 10" descr="Ein Bild, das schließen, Essen, orange, suchend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4747680" y="1699560"/>
            <a:ext cx="2499120" cy="1470600"/>
          </a:xfrm>
          <a:prstGeom prst="rect">
            <a:avLst/>
          </a:prstGeom>
          <a:ln w="0">
            <a:noFill/>
          </a:ln>
        </p:spPr>
      </p:pic>
      <p:pic>
        <p:nvPicPr>
          <p:cNvPr id="365" name="Grafik 13" descr="Ein Bild, das sitzend, tragen, braun, dunkel enthält.&#10;&#10;Automatisch generierte Beschreibung"/>
          <p:cNvPicPr/>
          <p:nvPr/>
        </p:nvPicPr>
        <p:blipFill>
          <a:blip r:embed="rId6"/>
          <a:stretch/>
        </p:blipFill>
        <p:spPr>
          <a:xfrm>
            <a:off x="1594800" y="3808747"/>
            <a:ext cx="1958040" cy="1319760"/>
          </a:xfrm>
          <a:prstGeom prst="rect">
            <a:avLst/>
          </a:prstGeom>
          <a:ln w="0">
            <a:noFill/>
          </a:ln>
        </p:spPr>
      </p:pic>
      <p:pic>
        <p:nvPicPr>
          <p:cNvPr id="366" name="Grafik 15" descr="Ein Bild, das Person, Mann, drinnen, tragen enthält.&#10;&#10;Automatisch generierte Beschreibung"/>
          <p:cNvPicPr/>
          <p:nvPr/>
        </p:nvPicPr>
        <p:blipFill>
          <a:blip r:embed="rId7"/>
          <a:srcRect l="5033" b="32741"/>
          <a:stretch/>
        </p:blipFill>
        <p:spPr>
          <a:xfrm>
            <a:off x="4568760" y="3746520"/>
            <a:ext cx="2856960" cy="1519920"/>
          </a:xfrm>
          <a:prstGeom prst="rect">
            <a:avLst/>
          </a:prstGeom>
          <a:ln w="0">
            <a:noFill/>
          </a:ln>
        </p:spPr>
      </p:pic>
      <p:sp>
        <p:nvSpPr>
          <p:cNvPr id="367" name="Textfeld 16"/>
          <p:cNvSpPr/>
          <p:nvPr/>
        </p:nvSpPr>
        <p:spPr>
          <a:xfrm>
            <a:off x="5551920" y="3270240"/>
            <a:ext cx="1158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Entropium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Textfeld 17"/>
          <p:cNvSpPr/>
          <p:nvPr/>
        </p:nvSpPr>
        <p:spPr>
          <a:xfrm>
            <a:off x="2015280" y="3270240"/>
            <a:ext cx="1142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Ektropium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Textfeld 18"/>
          <p:cNvSpPr/>
          <p:nvPr/>
        </p:nvSpPr>
        <p:spPr>
          <a:xfrm>
            <a:off x="2064240" y="5283720"/>
            <a:ext cx="1019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Trichiasis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Textfeld 19"/>
          <p:cNvSpPr/>
          <p:nvPr/>
        </p:nvSpPr>
        <p:spPr>
          <a:xfrm>
            <a:off x="5413680" y="5364720"/>
            <a:ext cx="1484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Lagopthalmus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Fazialisparese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7057068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Akut</a:t>
            </a:r>
            <a:r>
              <a:rPr lang="de-DE" sz="16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starke Schmerzen : Kopf, Auge + Ausstrahlung temporal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Übelkeit</a:t>
            </a: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und Erbrechen, 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1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Visusminderung</a:t>
            </a: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, Sehen von Farbringen um Lichtpunkten 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Fixierte Mydriase 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Wässrige Sekretion möglich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Ophthalmologischer Notfall 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6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Akuter Glaukomanfall (Engwinkel/Offenwinkel)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73" name="Grafik 4"/>
          <p:cNvPicPr/>
          <p:nvPr/>
        </p:nvPicPr>
        <p:blipFill>
          <a:blip r:embed="rId2"/>
          <a:stretch/>
        </p:blipFill>
        <p:spPr>
          <a:xfrm>
            <a:off x="4494600" y="3258000"/>
            <a:ext cx="3570480" cy="2603520"/>
          </a:xfrm>
          <a:prstGeom prst="rect">
            <a:avLst/>
          </a:prstGeom>
          <a:ln w="0">
            <a:noFill/>
          </a:ln>
        </p:spPr>
      </p:pic>
      <p:sp>
        <p:nvSpPr>
          <p:cNvPr id="374" name="Textfeld 5"/>
          <p:cNvSpPr/>
          <p:nvPr/>
        </p:nvSpPr>
        <p:spPr>
          <a:xfrm>
            <a:off x="4572000" y="5395320"/>
            <a:ext cx="357048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3"/>
              </a:rPr>
              <a:t>Dieses Foto</a:t>
            </a: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 von Unbekannter Autor ist lizenziert gemäß 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4"/>
              </a:rPr>
              <a:t>CC BY-NC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1150920" y="809280"/>
            <a:ext cx="7381440" cy="18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4000" b="0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  Einfach gesagt…</a:t>
            </a:r>
            <a:r>
              <a:rPr sz="4000"/>
              <a:t/>
            </a:r>
            <a:br>
              <a:rPr sz="4000"/>
            </a:br>
            <a:r>
              <a:rPr lang="de-DE" sz="4000" b="0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aber was soll ich tun?</a:t>
            </a:r>
            <a:r>
              <a:rPr sz="4000"/>
              <a:t/>
            </a:r>
            <a:br>
              <a:rPr sz="4000"/>
            </a:br>
            <a:endParaRPr lang="bg-BG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1150920" y="2832840"/>
            <a:ext cx="7381440" cy="50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bg-BG" sz="1000" b="0" strike="noStrike" spc="-1">
              <a:solidFill>
                <a:srgbClr val="000000"/>
              </a:solidFill>
              <a:latin typeface="Abadi MT Condensed Extra Bold"/>
            </a:endParaRPr>
          </a:p>
        </p:txBody>
      </p:sp>
      <p:pic>
        <p:nvPicPr>
          <p:cNvPr id="377" name="Grafik 4"/>
          <p:cNvPicPr/>
          <p:nvPr/>
        </p:nvPicPr>
        <p:blipFill>
          <a:blip r:embed="rId3"/>
          <a:stretch/>
        </p:blipFill>
        <p:spPr>
          <a:xfrm>
            <a:off x="4179960" y="3119040"/>
            <a:ext cx="4042800" cy="2413440"/>
          </a:xfrm>
          <a:prstGeom prst="rect">
            <a:avLst/>
          </a:prstGeom>
          <a:ln w="0">
            <a:noFill/>
          </a:ln>
        </p:spPr>
      </p:pic>
      <p:sp>
        <p:nvSpPr>
          <p:cNvPr id="378" name="Textfeld 5"/>
          <p:cNvSpPr/>
          <p:nvPr/>
        </p:nvSpPr>
        <p:spPr>
          <a:xfrm>
            <a:off x="0" y="6158520"/>
            <a:ext cx="914364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4"/>
              </a:rPr>
              <a:t>Diese Foto</a:t>
            </a: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s" von Unbekannter Autor ist lizenziert gemäß 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5"/>
              </a:rPr>
              <a:t>CC BY-ND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9" name="Grafik 7" descr="Ein Bild, das computer, Person, Computer, Tisch enthält.&#10;&#10;Automatisch generierte Beschreibung"/>
          <p:cNvPicPr/>
          <p:nvPr/>
        </p:nvPicPr>
        <p:blipFill>
          <a:blip r:embed="rId6"/>
          <a:stretch/>
        </p:blipFill>
        <p:spPr>
          <a:xfrm>
            <a:off x="1220760" y="3281400"/>
            <a:ext cx="3336120" cy="2225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683856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Beschwerden 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seit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? 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Bekannte Augenerkrankungen?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Augentropfen? (Nebenwirkung rotes Auge bei </a:t>
            </a:r>
            <a:r>
              <a:rPr lang="de-DE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Glaukomtropfen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) 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Kontaktlinsen?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Saisonale Allergien?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Beruf? 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(Chemikalien, Keime, Allergene)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Ähnliche Symptome bei Personen mit engem Kontakt?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Kontakt mit ätzenden Subtanzen 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?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Gartenarbeit? Ätzende Pflanzenmilch  „Wolfsmilch“)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Fremdkörper möglich?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 Anamnese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683856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rmAutofit fontScale="93000"/>
          </a:bodyPr>
          <a:lstStyle/>
          <a:p>
            <a:pPr marL="361800" indent="-3618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AT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Bläschen </a:t>
            </a:r>
            <a:r>
              <a:rPr lang="de-AT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/ Pusteln </a:t>
            </a:r>
            <a:r>
              <a:rPr lang="de-AT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periorbital</a:t>
            </a:r>
            <a:r>
              <a:rPr lang="de-AT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/ Stirn / Nasenspitze </a:t>
            </a:r>
            <a:r>
              <a:rPr lang="de-AT" sz="1700" i="1" spc="-1" dirty="0">
                <a:solidFill>
                  <a:srgbClr val="FF0000"/>
                </a:solidFill>
                <a:latin typeface="Calibri"/>
                <a:ea typeface="ＭＳ Ｐゴシック"/>
              </a:rPr>
              <a:t>(</a:t>
            </a:r>
            <a:r>
              <a:rPr lang="de-AT" sz="1700" i="1" spc="-1" dirty="0" smtClean="0">
                <a:solidFill>
                  <a:srgbClr val="FF0000"/>
                </a:solidFill>
                <a:latin typeface="Calibri"/>
                <a:ea typeface="ＭＳ Ｐゴシック"/>
              </a:rPr>
              <a:t>Herpes </a:t>
            </a:r>
            <a:r>
              <a:rPr lang="de-AT" sz="1700" i="1" spc="-1" dirty="0">
                <a:solidFill>
                  <a:srgbClr val="FF0000"/>
                </a:solidFill>
                <a:latin typeface="Calibri"/>
                <a:ea typeface="ＭＳ Ｐゴシック"/>
              </a:rPr>
              <a:t>Zoster </a:t>
            </a:r>
            <a:r>
              <a:rPr lang="de-AT" sz="1700" i="1" spc="-1" dirty="0" err="1" smtClean="0">
                <a:solidFill>
                  <a:srgbClr val="FF0000"/>
                </a:solidFill>
                <a:latin typeface="Calibri"/>
                <a:ea typeface="ＭＳ Ｐゴシック"/>
              </a:rPr>
              <a:t>Ophthalmicus</a:t>
            </a:r>
            <a:r>
              <a:rPr lang="de-AT" sz="1700" i="1" spc="-1" dirty="0" smtClean="0">
                <a:solidFill>
                  <a:srgbClr val="FF0000"/>
                </a:solidFill>
                <a:latin typeface="Calibri"/>
                <a:ea typeface="ＭＳ Ｐゴシック"/>
              </a:rPr>
              <a:t>)</a:t>
            </a:r>
            <a:endParaRPr lang="bg-BG" sz="1700" i="1" spc="-1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marL="361800" indent="-3618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Doppelbilder, </a:t>
            </a:r>
            <a:r>
              <a:rPr lang="de-DE" sz="2000" b="0" strike="noStrike" spc="-1" dirty="0" err="1" smtClean="0">
                <a:solidFill>
                  <a:srgbClr val="1E5492"/>
                </a:solidFill>
                <a:latin typeface="Calibri"/>
                <a:ea typeface="ＭＳ Ｐゴシック"/>
              </a:rPr>
              <a:t>Exophthalmus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, Motilitätseinschränkung </a:t>
            </a:r>
            <a:r>
              <a:rPr lang="de-DE" sz="1700" i="1" spc="-1" dirty="0">
                <a:solidFill>
                  <a:srgbClr val="FF0000"/>
                </a:solidFill>
                <a:latin typeface="Calibri"/>
                <a:ea typeface="ＭＳ Ｐゴシック"/>
              </a:rPr>
              <a:t>(Phlegmone, intraorbitale Raumforderung, </a:t>
            </a:r>
            <a:r>
              <a:rPr lang="de-DE" sz="1700" i="1" spc="-1" dirty="0" err="1" smtClean="0">
                <a:solidFill>
                  <a:srgbClr val="FF0000"/>
                </a:solidFill>
                <a:latin typeface="Calibri"/>
                <a:ea typeface="ＭＳ Ｐゴシック"/>
              </a:rPr>
              <a:t>Carotis</a:t>
            </a:r>
            <a:r>
              <a:rPr lang="de-DE" sz="1700" i="1" spc="-1" dirty="0" smtClean="0">
                <a:solidFill>
                  <a:srgbClr val="FF0000"/>
                </a:solidFill>
                <a:latin typeface="Calibri"/>
                <a:ea typeface="ＭＳ Ｐゴシック"/>
              </a:rPr>
              <a:t>-Sinus </a:t>
            </a:r>
            <a:r>
              <a:rPr lang="de-DE" sz="1700" i="1" spc="-1" dirty="0" err="1" smtClean="0">
                <a:solidFill>
                  <a:srgbClr val="FF0000"/>
                </a:solidFill>
                <a:latin typeface="Calibri"/>
                <a:ea typeface="ＭＳ Ｐゴシック"/>
              </a:rPr>
              <a:t>cavernosus</a:t>
            </a:r>
            <a:r>
              <a:rPr lang="de-DE" sz="1700" i="1" spc="-1" dirty="0" smtClean="0">
                <a:solidFill>
                  <a:srgbClr val="FF0000"/>
                </a:solidFill>
                <a:latin typeface="Calibri"/>
                <a:ea typeface="ＭＳ Ｐゴシック"/>
              </a:rPr>
              <a:t>-Fistel</a:t>
            </a:r>
            <a:r>
              <a:rPr lang="de-DE" sz="1700" i="1" spc="-1" dirty="0">
                <a:solidFill>
                  <a:srgbClr val="FF0000"/>
                </a:solidFill>
                <a:latin typeface="Calibri"/>
                <a:ea typeface="ＭＳ Ｐゴシック"/>
              </a:rPr>
              <a:t>)</a:t>
            </a:r>
            <a:endParaRPr lang="bg-BG" sz="1700" i="1" spc="-1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marL="361800" indent="-3618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Grippeähnliche Symptome </a:t>
            </a:r>
            <a:r>
              <a:rPr lang="de-DE" sz="1700" i="1" spc="-1" dirty="0" smtClean="0">
                <a:solidFill>
                  <a:srgbClr val="FF0000"/>
                </a:solidFill>
                <a:latin typeface="Calibri"/>
                <a:ea typeface="ＭＳ Ｐゴシック"/>
              </a:rPr>
              <a:t>(</a:t>
            </a:r>
            <a:r>
              <a:rPr lang="de-DE" sz="1700" i="1" spc="-1" dirty="0" err="1" smtClean="0">
                <a:solidFill>
                  <a:srgbClr val="FF0000"/>
                </a:solidFill>
                <a:latin typeface="Calibri"/>
                <a:ea typeface="ＭＳ Ｐゴシック"/>
              </a:rPr>
              <a:t>Keratokonjuktivitis</a:t>
            </a:r>
            <a:r>
              <a:rPr lang="de-DE" sz="1700" i="1" spc="-1" dirty="0" smtClean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de-DE" sz="1700" i="1" spc="-1" dirty="0" err="1">
                <a:solidFill>
                  <a:srgbClr val="FF0000"/>
                </a:solidFill>
                <a:latin typeface="Calibri"/>
                <a:ea typeface="ＭＳ Ｐゴシック"/>
              </a:rPr>
              <a:t>epidemica</a:t>
            </a:r>
            <a:r>
              <a:rPr lang="de-DE" sz="1700" i="1" spc="-1" dirty="0" smtClean="0">
                <a:solidFill>
                  <a:srgbClr val="FF0000"/>
                </a:solidFill>
                <a:latin typeface="Calibri"/>
                <a:ea typeface="ＭＳ Ｐゴシック"/>
              </a:rPr>
              <a:t>)</a:t>
            </a:r>
          </a:p>
          <a:p>
            <a:pPr marL="361800" indent="-3618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1800" spc="-1" dirty="0">
                <a:solidFill>
                  <a:srgbClr val="1E5492"/>
                </a:solidFill>
                <a:latin typeface="Calibri"/>
                <a:ea typeface="ＭＳ Ｐゴシック"/>
              </a:rPr>
              <a:t>Sehen von Farbringen </a:t>
            </a:r>
            <a:r>
              <a:rPr lang="de-DE" sz="1600" i="1" spc="-1" dirty="0">
                <a:solidFill>
                  <a:srgbClr val="FF0000"/>
                </a:solidFill>
                <a:latin typeface="Calibri"/>
                <a:ea typeface="ＭＳ Ｐゴシック"/>
              </a:rPr>
              <a:t>(</a:t>
            </a:r>
            <a:r>
              <a:rPr lang="de-DE" sz="1600" i="1" spc="-1" dirty="0" err="1">
                <a:solidFill>
                  <a:srgbClr val="FF0000"/>
                </a:solidFill>
                <a:latin typeface="Calibri"/>
                <a:ea typeface="ＭＳ Ｐゴシック"/>
              </a:rPr>
              <a:t>Glaukomanfall</a:t>
            </a:r>
            <a:r>
              <a:rPr lang="de-DE" sz="1600" i="1" spc="-1" dirty="0">
                <a:solidFill>
                  <a:srgbClr val="FF0000"/>
                </a:solidFill>
                <a:latin typeface="Calibri"/>
                <a:ea typeface="ＭＳ Ｐゴシック"/>
              </a:rPr>
              <a:t>)</a:t>
            </a:r>
            <a:endParaRPr lang="bg-BG" sz="1600" i="1" spc="-1" dirty="0">
              <a:solidFill>
                <a:srgbClr val="FF0000"/>
              </a:solidFill>
              <a:latin typeface="Calibri"/>
            </a:endParaRPr>
          </a:p>
          <a:p>
            <a:pPr marL="361800" indent="-3618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1800" spc="-1" dirty="0">
                <a:solidFill>
                  <a:srgbClr val="1E5492"/>
                </a:solidFill>
                <a:latin typeface="Calibri"/>
                <a:ea typeface="ＭＳ Ｐゴシック"/>
              </a:rPr>
              <a:t>Übelkeit / Erbrechen </a:t>
            </a:r>
            <a:r>
              <a:rPr lang="de-DE" sz="1600" i="1" spc="-1" dirty="0">
                <a:solidFill>
                  <a:srgbClr val="FF0000"/>
                </a:solidFill>
                <a:latin typeface="Calibri"/>
                <a:ea typeface="ＭＳ Ｐゴシック"/>
              </a:rPr>
              <a:t>(</a:t>
            </a:r>
            <a:r>
              <a:rPr lang="de-DE" sz="1600" i="1" spc="-1" dirty="0" err="1">
                <a:solidFill>
                  <a:srgbClr val="FF0000"/>
                </a:solidFill>
                <a:latin typeface="Calibri"/>
                <a:ea typeface="ＭＳ Ｐゴシック"/>
              </a:rPr>
              <a:t>Glaukomanfall</a:t>
            </a:r>
            <a:r>
              <a:rPr lang="de-DE" sz="1600" i="1" spc="-1" dirty="0">
                <a:solidFill>
                  <a:srgbClr val="FF0000"/>
                </a:solidFill>
                <a:latin typeface="Calibri"/>
                <a:ea typeface="ＭＳ Ｐゴシック"/>
              </a:rPr>
              <a:t>)</a:t>
            </a:r>
            <a:endParaRPr lang="bg-BG" sz="1600" i="1" spc="-1" dirty="0">
              <a:solidFill>
                <a:srgbClr val="FF0000"/>
              </a:solidFill>
              <a:latin typeface="Calibri"/>
            </a:endParaRPr>
          </a:p>
          <a:p>
            <a:pPr marL="361800" indent="-3618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Kopf-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, Gesicht- , </a:t>
            </a:r>
            <a:r>
              <a:rPr lang="de-DE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Orbitaschmerz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1800" indent="-3618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Photophobie </a:t>
            </a:r>
            <a:r>
              <a:rPr lang="de-DE" sz="1700" i="1" spc="-1" dirty="0">
                <a:solidFill>
                  <a:srgbClr val="FF0000"/>
                </a:solidFill>
                <a:latin typeface="Calibri"/>
                <a:ea typeface="ＭＳ Ｐゴシック"/>
              </a:rPr>
              <a:t>(Keratitis, </a:t>
            </a:r>
            <a:r>
              <a:rPr lang="de-DE" sz="1700" i="1" spc="-1" dirty="0" err="1">
                <a:solidFill>
                  <a:srgbClr val="FF0000"/>
                </a:solidFill>
                <a:latin typeface="Calibri"/>
                <a:ea typeface="ＭＳ Ｐゴシック"/>
              </a:rPr>
              <a:t>Erosio</a:t>
            </a:r>
            <a:r>
              <a:rPr lang="de-DE" sz="1700" i="1" spc="-1" dirty="0">
                <a:solidFill>
                  <a:srgbClr val="FF0000"/>
                </a:solidFill>
                <a:latin typeface="Calibri"/>
                <a:ea typeface="ＭＳ Ｐゴシック"/>
              </a:rPr>
              <a:t>, </a:t>
            </a:r>
            <a:r>
              <a:rPr lang="de-DE" sz="1700" i="1" spc="-1" dirty="0" err="1">
                <a:solidFill>
                  <a:srgbClr val="FF0000"/>
                </a:solidFill>
                <a:latin typeface="Calibri"/>
                <a:ea typeface="ＭＳ Ｐゴシック"/>
              </a:rPr>
              <a:t>Uveitis</a:t>
            </a:r>
            <a:r>
              <a:rPr lang="de-DE" sz="1700" i="1" spc="-1" dirty="0">
                <a:solidFill>
                  <a:srgbClr val="FF0000"/>
                </a:solidFill>
                <a:latin typeface="Calibri"/>
                <a:ea typeface="ＭＳ Ｐゴシック"/>
              </a:rPr>
              <a:t>)</a:t>
            </a:r>
            <a:endParaRPr lang="bg-BG" sz="1700" i="1" spc="-1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marL="361800" indent="-3618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Pupillenanomalie 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(</a:t>
            </a:r>
            <a:r>
              <a:rPr lang="de-DE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Anisokorie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, nicht reagible Pupille)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1800" indent="-3618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Rezidivierend / kein Ansprechen auf </a:t>
            </a:r>
            <a:r>
              <a:rPr lang="de-DE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antibiot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. Tropfen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1800" indent="-3618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Verschwommen 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sehen (nicht besser durch blinzeln)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1800" indent="-3618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Wahrnehmung von Schatten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AT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Cave Begleitsymptome (</a:t>
            </a:r>
            <a:r>
              <a:rPr lang="de-AT" sz="2400" b="1" strike="noStrike" spc="-1">
                <a:solidFill>
                  <a:srgbClr val="FF0000"/>
                </a:solidFill>
                <a:latin typeface="Palatino Linotype Fett"/>
                <a:ea typeface="ＭＳ Ｐゴシック"/>
              </a:rPr>
              <a:t>Rotes Auge+</a:t>
            </a:r>
            <a:r>
              <a:rPr lang="de-AT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)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Bildplatzhalter 5"/>
          <p:cNvSpPr/>
          <p:nvPr/>
        </p:nvSpPr>
        <p:spPr>
          <a:xfrm>
            <a:off x="618120" y="1464840"/>
            <a:ext cx="7920720" cy="4969440"/>
          </a:xfrm>
          <a:custGeom>
            <a:avLst/>
            <a:gdLst>
              <a:gd name="textAreaLeft" fmla="*/ 0 w 7920720"/>
              <a:gd name="textAreaRight" fmla="*/ 7921080 w 7920720"/>
              <a:gd name="textAreaTop" fmla="*/ 0 h 4969440"/>
              <a:gd name="textAreaBottom" fmla="*/ 4969800 h 4969440"/>
            </a:gdLst>
            <a:ahLst/>
            <a:cxnLst/>
            <a:rect l="textAreaLeft" t="textAreaTop" r="textAreaRight" b="textAreaBottom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1671480" y="3217680"/>
            <a:ext cx="6316560" cy="61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de-DE" sz="4000" b="0" strike="noStrike" spc="-1">
                <a:solidFill>
                  <a:srgbClr val="FFFFFF"/>
                </a:solidFill>
                <a:latin typeface="Palatino Linotype Fett"/>
                <a:ea typeface="ＭＳ Ｐゴシック"/>
              </a:rPr>
              <a:t>Herzlichen Dank !</a:t>
            </a:r>
            <a:endParaRPr lang="bg-BG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683856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Das zweithäufigste ophthalmologische Leitsymptom nach Visusminderung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Direktes oder indirektes Symptom einer Erkrankung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Z.b. Konjunktivitis vs. Glaukom</a:t>
            </a:r>
            <a:endParaRPr lang="bg-BG" sz="16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Visusbedrohendes  bzw. lebensbedrohliches Erstsymptom…..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Das rote Auge…..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683856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</a:t>
            </a:r>
            <a:r>
              <a:rPr lang="de-DE" sz="2000" b="0" u="sng" strike="noStrike" spc="-1" dirty="0">
                <a:solidFill>
                  <a:srgbClr val="1E5492"/>
                </a:solidFill>
                <a:uFillTx/>
                <a:latin typeface="Calibri"/>
                <a:ea typeface="ＭＳ Ｐゴシック"/>
              </a:rPr>
              <a:t>ohne Zusatzsymptome 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(=</a:t>
            </a:r>
            <a:r>
              <a:rPr lang="de-DE" sz="20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Rotes Auge+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)</a:t>
            </a:r>
            <a:r>
              <a:rPr lang="de-DE" sz="20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meist 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benigne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Das rote Auge…..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0" name="Grafik 4"/>
          <p:cNvPicPr/>
          <p:nvPr/>
        </p:nvPicPr>
        <p:blipFill>
          <a:blip r:embed="rId2"/>
          <a:stretch/>
        </p:blipFill>
        <p:spPr>
          <a:xfrm>
            <a:off x="1788120" y="2747880"/>
            <a:ext cx="4883400" cy="3052080"/>
          </a:xfrm>
          <a:prstGeom prst="rect">
            <a:avLst/>
          </a:prstGeom>
          <a:ln w="0">
            <a:noFill/>
          </a:ln>
        </p:spPr>
      </p:pic>
      <p:sp>
        <p:nvSpPr>
          <p:cNvPr id="271" name="Textfeld 5"/>
          <p:cNvSpPr/>
          <p:nvPr/>
        </p:nvSpPr>
        <p:spPr>
          <a:xfrm>
            <a:off x="1149480" y="5898960"/>
            <a:ext cx="552204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3"/>
              </a:rPr>
              <a:t>Dieses Foto</a:t>
            </a: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 von Unbekannter Autor ist lizenziert gemäß 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4"/>
              </a:rPr>
              <a:t>CC BY-SA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683856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u="sng" strike="noStrike" spc="-1" dirty="0">
                <a:solidFill>
                  <a:srgbClr val="1E5492"/>
                </a:solidFill>
                <a:uFillTx/>
                <a:latin typeface="Calibri"/>
                <a:ea typeface="ＭＳ Ｐゴシック"/>
              </a:rPr>
              <a:t>Aktiv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bei Hyperämie und </a:t>
            </a:r>
            <a:r>
              <a:rPr lang="de-DE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arterio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-venöse Gefäßdilatation der Bindehautgefäße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Infektiös (Viral, bakteriell, </a:t>
            </a:r>
            <a:r>
              <a:rPr lang="de-DE" sz="16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mykotisch</a:t>
            </a: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)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Entzündlich </a:t>
            </a:r>
            <a:r>
              <a:rPr lang="de-DE" sz="16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(nicht-infektiös</a:t>
            </a: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)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Reizung (Chemikalien, Allergene, mechanisch)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000" lvl="1" indent="-360000">
              <a:lnSpc>
                <a:spcPct val="100000"/>
              </a:lnSpc>
              <a:spcBef>
                <a:spcPts val="320"/>
              </a:spcBef>
              <a:buClr>
                <a:srgbClr val="1E5492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Tumore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u="sng" strike="noStrike" spc="-1" dirty="0">
                <a:solidFill>
                  <a:srgbClr val="1E5492"/>
                </a:solidFill>
                <a:uFillTx/>
                <a:latin typeface="Calibri"/>
                <a:ea typeface="ＭＳ Ｐゴシック"/>
              </a:rPr>
              <a:t>Passiv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durch Stauung des Venösen Rückflusses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Konjunktivale Injektion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4" name="Picture 2" descr="Superior Ophthalmic Vein"/>
          <p:cNvPicPr/>
          <p:nvPr/>
        </p:nvPicPr>
        <p:blipFill>
          <a:blip r:embed="rId2"/>
          <a:srcRect l="5827" t="3390"/>
          <a:stretch/>
        </p:blipFill>
        <p:spPr>
          <a:xfrm>
            <a:off x="2466720" y="4339080"/>
            <a:ext cx="2692800" cy="1793160"/>
          </a:xfrm>
          <a:prstGeom prst="rect">
            <a:avLst/>
          </a:prstGeom>
          <a:ln w="0">
            <a:noFill/>
          </a:ln>
        </p:spPr>
      </p:pic>
      <p:pic>
        <p:nvPicPr>
          <p:cNvPr id="275" name="Grafik 4" descr="Ein Bild, das sitzend, Gesicht, orange, suchend enthält.&#10;&#10;Automatisch generierte Beschreibung"/>
          <p:cNvPicPr/>
          <p:nvPr/>
        </p:nvPicPr>
        <p:blipFill>
          <a:blip r:embed="rId3"/>
          <a:srcRect l="2757" t="4884" r="4117" b="3620"/>
          <a:stretch/>
        </p:blipFill>
        <p:spPr>
          <a:xfrm>
            <a:off x="5923440" y="2239920"/>
            <a:ext cx="2064600" cy="1391400"/>
          </a:xfrm>
          <a:prstGeom prst="rect">
            <a:avLst/>
          </a:prstGeom>
          <a:ln w="0">
            <a:noFill/>
          </a:ln>
        </p:spPr>
      </p:pic>
      <p:sp>
        <p:nvSpPr>
          <p:cNvPr id="276" name="Textfeld 5"/>
          <p:cNvSpPr/>
          <p:nvPr/>
        </p:nvSpPr>
        <p:spPr>
          <a:xfrm>
            <a:off x="1346760" y="6225480"/>
            <a:ext cx="2907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4"/>
              </a:rPr>
              <a:t>Dieses Foto</a:t>
            </a: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 von Unbekannter Autor ist lizenziert gemäß 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5"/>
              </a:rPr>
              <a:t>CC BY-SA-NC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3710880" cy="4123800"/>
          </a:xfrm>
          <a:prstGeom prst="rect">
            <a:avLst/>
          </a:prstGeom>
          <a:noFill/>
          <a:ln w="0">
            <a:solidFill>
              <a:srgbClr val="A6A6A6"/>
            </a:solidFill>
          </a:ln>
        </p:spPr>
        <p:txBody>
          <a:bodyPr lIns="0" tIns="0" rIns="0" bIns="0" numCol="1" spcCol="180000" anchor="t">
            <a:normAutofit fontScale="92000" lnSpcReduction="10000"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Akuter Winkelblock / </a:t>
            </a:r>
            <a:r>
              <a:rPr lang="de-DE" sz="1600" b="0" strike="noStrike" spc="-1" dirty="0" err="1">
                <a:solidFill>
                  <a:srgbClr val="FF0000"/>
                </a:solidFill>
                <a:latin typeface="Calibri"/>
                <a:ea typeface="ＭＳ Ｐゴシック"/>
              </a:rPr>
              <a:t>Glaukomanfall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Allergie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Blepharitis / Lidrandentzündung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Blutung (</a:t>
            </a:r>
            <a:r>
              <a:rPr lang="de-DE" sz="16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Hyposphagma</a:t>
            </a: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)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(Covid-19)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Endokrine </a:t>
            </a:r>
            <a:r>
              <a:rPr lang="de-DE" sz="1600" b="0" strike="noStrike" spc="-1" dirty="0" err="1">
                <a:solidFill>
                  <a:srgbClr val="FF0000"/>
                </a:solidFill>
                <a:latin typeface="Calibri"/>
                <a:ea typeface="ＭＳ Ｐゴシック"/>
              </a:rPr>
              <a:t>Orbitopathie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Episkleritis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1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Erosio</a:t>
            </a:r>
            <a:r>
              <a:rPr lang="de-DE" sz="16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</a:t>
            </a:r>
            <a:r>
              <a:rPr lang="de-DE" sz="1600" b="1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Corneae</a:t>
            </a:r>
            <a:r>
              <a:rPr lang="de-DE" sz="16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Fremdkörper </a:t>
            </a:r>
            <a:r>
              <a:rPr lang="de-DE" sz="16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(oberflächlich </a:t>
            </a: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/ intraokular)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Graft-versus-Host </a:t>
            </a:r>
            <a:r>
              <a:rPr lang="de-DE" sz="16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Disease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Herpes (HSV, VZV)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Sinus-</a:t>
            </a:r>
            <a:r>
              <a:rPr lang="de-DE" sz="1600" b="0" strike="noStrike" spc="-1" dirty="0" err="1">
                <a:solidFill>
                  <a:srgbClr val="FF0000"/>
                </a:solidFill>
                <a:latin typeface="Calibri"/>
                <a:ea typeface="ＭＳ Ｐゴシック"/>
              </a:rPr>
              <a:t>Cavernosus</a:t>
            </a:r>
            <a:r>
              <a:rPr lang="de-DE" sz="16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 Pathologie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Keratitis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Konjunktivitis (viral / bakteriell) 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84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Konjunktivale Tumore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 dirty="0">
                <a:solidFill>
                  <a:srgbClr val="1E5492"/>
                </a:solidFill>
                <a:latin typeface="Palatino Linotype Fett"/>
                <a:ea typeface="ＭＳ Ｐゴシック"/>
              </a:rPr>
              <a:t>DD Rotes Auge…..</a:t>
            </a:r>
            <a:endParaRPr lang="bg-BG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Textplatzhalter 1"/>
          <p:cNvSpPr/>
          <p:nvPr/>
        </p:nvSpPr>
        <p:spPr>
          <a:xfrm>
            <a:off x="4937400" y="1916280"/>
            <a:ext cx="3710880" cy="4123800"/>
          </a:xfrm>
          <a:prstGeom prst="rect">
            <a:avLst/>
          </a:prstGeom>
          <a:noFill/>
          <a:ln w="0">
            <a:solidFill>
              <a:srgbClr val="FFFFFF">
                <a:lumMod val="65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180000" anchor="t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Lidstellungsanomalie 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Orbitale Phlegmone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Pterygium 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Skleritis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Steven Johnson Syndrom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Tränenwege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1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Trockenes Auge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Tumore</a:t>
            </a:r>
            <a:r>
              <a:rPr lang="de-DE" sz="16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 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1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Uveitis (Iritis, Iridozyklitis, Panuveitis)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1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Verätzung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/>
          </p:nvPr>
        </p:nvSpPr>
        <p:spPr>
          <a:xfrm>
            <a:off x="814508" y="1944360"/>
            <a:ext cx="2405102" cy="4179816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txBody>
          <a:bodyPr lIns="0" tIns="0" rIns="0" bIns="0" anchor="t">
            <a:noAutofit/>
          </a:bodyPr>
          <a:lstStyle/>
          <a:p>
            <a:pPr marL="285840" indent="-285840">
              <a:lnSpc>
                <a:spcPct val="100000"/>
              </a:lnSpc>
              <a:spcBef>
                <a:spcPts val="281"/>
              </a:spcBef>
              <a:buClr>
                <a:srgbClr val="1E5492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de-DE" sz="1400" b="0" u="sng" strike="noStrike" spc="-1" dirty="0" smtClean="0">
                <a:solidFill>
                  <a:srgbClr val="1E5492"/>
                </a:solidFill>
                <a:uFillTx/>
                <a:latin typeface="Calibri"/>
                <a:ea typeface="ＭＳ Ｐゴシック"/>
              </a:rPr>
              <a:t>Mild</a:t>
            </a:r>
            <a:endParaRPr lang="bg-BG" sz="1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de-DE" sz="1100" b="1" strike="noStrike" spc="-1" dirty="0" smtClean="0">
                <a:solidFill>
                  <a:srgbClr val="00B050"/>
                </a:solidFill>
                <a:latin typeface="Calibri"/>
                <a:ea typeface="ＭＳ Ｐゴシック"/>
              </a:rPr>
              <a:t>hausärztlich </a:t>
            </a:r>
            <a:r>
              <a:rPr lang="de-DE" sz="1100" b="1" strike="noStrike" spc="-1" dirty="0">
                <a:solidFill>
                  <a:srgbClr val="00B050"/>
                </a:solidFill>
                <a:latin typeface="Calibri"/>
                <a:ea typeface="ＭＳ Ｐゴシック"/>
              </a:rPr>
              <a:t>behandelbar</a:t>
            </a:r>
            <a:endParaRPr lang="bg-BG" sz="1100" b="1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de-DE" sz="1100" b="1" strike="noStrike" spc="-1" dirty="0" smtClean="0">
                <a:solidFill>
                  <a:srgbClr val="00B050"/>
                </a:solidFill>
                <a:latin typeface="Calibri"/>
                <a:ea typeface="ＭＳ Ｐゴシック"/>
              </a:rPr>
              <a:t>Zuweisung </a:t>
            </a:r>
            <a:r>
              <a:rPr lang="de-DE" sz="1100" b="1" strike="noStrike" spc="-1" dirty="0">
                <a:solidFill>
                  <a:srgbClr val="00B050"/>
                </a:solidFill>
                <a:latin typeface="Calibri"/>
                <a:ea typeface="ＭＳ Ｐゴシック"/>
              </a:rPr>
              <a:t>falls nicht </a:t>
            </a:r>
            <a:r>
              <a:rPr lang="de-DE" sz="1100" b="1" strike="noStrike" spc="-1" dirty="0" smtClean="0">
                <a:solidFill>
                  <a:srgbClr val="00B050"/>
                </a:solidFill>
                <a:latin typeface="Calibri"/>
                <a:ea typeface="ＭＳ Ｐゴシック"/>
              </a:rPr>
              <a:t>besser binnen </a:t>
            </a:r>
            <a:r>
              <a:rPr lang="de-DE" sz="1100" b="1" strike="noStrike" spc="-1" dirty="0">
                <a:solidFill>
                  <a:srgbClr val="00B050"/>
                </a:solidFill>
                <a:latin typeface="Calibri"/>
                <a:ea typeface="ＭＳ Ｐゴシック"/>
              </a:rPr>
              <a:t>einer Woche</a:t>
            </a:r>
            <a:endParaRPr lang="bg-BG" sz="1100" b="1" strike="noStrike" spc="-1" dirty="0">
              <a:solidFill>
                <a:srgbClr val="000000"/>
              </a:solidFill>
              <a:latin typeface="Calibri"/>
            </a:endParaRPr>
          </a:p>
          <a:p>
            <a:pPr marL="400050" indent="-171450">
              <a:lnSpc>
                <a:spcPct val="150000"/>
              </a:lnSpc>
              <a:spcBef>
                <a:spcPts val="24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2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 </a:t>
            </a: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Allergische Konjunktivitis</a:t>
            </a:r>
            <a:endParaRPr lang="bg-BG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400050" indent="-171450">
              <a:lnSpc>
                <a:spcPct val="150000"/>
              </a:lnSpc>
              <a:spcBef>
                <a:spcPts val="24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Bakt. Konjunktivitis ohne </a:t>
            </a:r>
            <a:r>
              <a:rPr lang="de-DE" sz="12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      Kontaktlinsenanamnese</a:t>
            </a:r>
            <a:endParaRPr lang="bg-BG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400050" indent="-171450">
              <a:lnSpc>
                <a:spcPct val="150000"/>
              </a:lnSpc>
              <a:spcBef>
                <a:spcPts val="24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Blepharitis</a:t>
            </a:r>
            <a:endParaRPr lang="bg-BG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400050" indent="-171450">
              <a:lnSpc>
                <a:spcPct val="150000"/>
              </a:lnSpc>
              <a:spcBef>
                <a:spcPts val="24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Blutung (</a:t>
            </a:r>
            <a:r>
              <a:rPr lang="de-DE" sz="12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Hyposphagma</a:t>
            </a: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)</a:t>
            </a:r>
            <a:endParaRPr lang="bg-BG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400050" indent="-171450">
              <a:lnSpc>
                <a:spcPct val="150000"/>
              </a:lnSpc>
              <a:spcBef>
                <a:spcPts val="24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Episkleritis</a:t>
            </a:r>
            <a:endParaRPr lang="bg-BG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400050" indent="-171450">
              <a:lnSpc>
                <a:spcPct val="150000"/>
              </a:lnSpc>
              <a:spcBef>
                <a:spcPts val="24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Pterygium </a:t>
            </a:r>
            <a:endParaRPr lang="bg-BG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400050" indent="-171450">
              <a:lnSpc>
                <a:spcPct val="150000"/>
              </a:lnSpc>
              <a:spcBef>
                <a:spcPts val="24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Trockenes Auge </a:t>
            </a:r>
            <a:endParaRPr lang="de-DE" sz="1200" b="0" strike="noStrike" spc="-1" dirty="0" smtClean="0">
              <a:solidFill>
                <a:srgbClr val="1E5492"/>
              </a:solidFill>
              <a:latin typeface="Calibri"/>
              <a:ea typeface="ＭＳ Ｐゴシック"/>
            </a:endParaRPr>
          </a:p>
          <a:p>
            <a:pPr marL="400050" indent="-171450">
              <a:lnSpc>
                <a:spcPct val="150000"/>
              </a:lnSpc>
              <a:spcBef>
                <a:spcPts val="24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200" spc="-1" dirty="0" smtClean="0">
                <a:solidFill>
                  <a:srgbClr val="1E5492"/>
                </a:solidFill>
                <a:latin typeface="Calibri"/>
                <a:ea typeface="Calibri"/>
              </a:rPr>
              <a:t> Fremdkörper (oberflächlich</a:t>
            </a:r>
            <a:r>
              <a:rPr lang="de-DE" sz="1200" spc="-1" dirty="0">
                <a:solidFill>
                  <a:srgbClr val="1E5492"/>
                </a:solidFill>
                <a:latin typeface="Calibri"/>
                <a:ea typeface="Calibri"/>
              </a:rPr>
              <a:t>)</a:t>
            </a:r>
            <a:endParaRPr lang="bg-BG" sz="1200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50000"/>
              </a:lnSpc>
              <a:spcBef>
                <a:spcPts val="241"/>
              </a:spcBef>
              <a:buNone/>
              <a:tabLst>
                <a:tab pos="0" algn="l"/>
              </a:tabLst>
            </a:pPr>
            <a:endParaRPr lang="bg-BG" sz="12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pos="0" algn="l"/>
              </a:tabLst>
            </a:pPr>
            <a:endParaRPr lang="bg-BG" sz="1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3442447" y="1944360"/>
            <a:ext cx="2360393" cy="4179815"/>
          </a:xfrm>
          <a:prstGeom prst="rect">
            <a:avLst/>
          </a:prstGeom>
          <a:noFill/>
          <a:ln w="0">
            <a:solidFill>
              <a:srgbClr val="E46C0A"/>
            </a:solidFill>
          </a:ln>
        </p:spPr>
        <p:txBody>
          <a:bodyPr lIns="0" tIns="0" rIns="0" bIns="0" anchor="t">
            <a:noAutofit/>
          </a:bodyPr>
          <a:lstStyle/>
          <a:p>
            <a:pPr marL="285840" indent="-285840">
              <a:lnSpc>
                <a:spcPct val="100000"/>
              </a:lnSpc>
              <a:spcBef>
                <a:spcPts val="281"/>
              </a:spcBef>
              <a:buClr>
                <a:srgbClr val="1E5492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de-DE" sz="1400" b="0" u="sng" strike="noStrike" spc="-1" dirty="0" smtClean="0">
                <a:solidFill>
                  <a:srgbClr val="1E5492"/>
                </a:solidFill>
                <a:uFillTx/>
                <a:latin typeface="Calibri"/>
                <a:ea typeface="ＭＳ Ｐゴシック"/>
              </a:rPr>
              <a:t>Mittel </a:t>
            </a:r>
            <a:endParaRPr lang="bg-BG" sz="1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de-DE" sz="11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/>
              </a:rPr>
              <a:t>Zuweisung  1-2 Tagen</a:t>
            </a:r>
            <a:endParaRPr lang="bg-BG" sz="1100" b="1" strike="noStrike" spc="-1" dirty="0">
              <a:solidFill>
                <a:srgbClr val="000000"/>
              </a:solidFill>
              <a:latin typeface="Calibri"/>
            </a:endParaRPr>
          </a:p>
          <a:p>
            <a:pPr marL="400050" indent="-171450" algn="ctr">
              <a:lnSpc>
                <a:spcPct val="107000"/>
              </a:lnSpc>
              <a:spcBef>
                <a:spcPts val="210"/>
              </a:spcBef>
              <a:spcAft>
                <a:spcPts val="799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endParaRPr lang="de-AT" sz="1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400050" indent="-171450">
              <a:lnSpc>
                <a:spcPct val="107000"/>
              </a:lnSpc>
              <a:spcBef>
                <a:spcPts val="221"/>
              </a:spcBef>
              <a:spcAft>
                <a:spcPts val="799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200" spc="-1" dirty="0" smtClean="0">
                <a:solidFill>
                  <a:srgbClr val="1E5492"/>
                </a:solidFill>
                <a:latin typeface="Calibri"/>
                <a:ea typeface="Calibri"/>
              </a:rPr>
              <a:t>Kleinflächige </a:t>
            </a:r>
            <a:r>
              <a:rPr lang="de-DE" sz="1200" b="0" strike="noStrike" spc="-1" dirty="0" err="1" smtClean="0">
                <a:solidFill>
                  <a:srgbClr val="1E5492"/>
                </a:solidFill>
                <a:latin typeface="Calibri"/>
                <a:ea typeface="Calibri"/>
              </a:rPr>
              <a:t>Erosio</a:t>
            </a:r>
            <a:r>
              <a:rPr lang="de-DE" sz="1200" b="0" strike="noStrike" spc="-1" dirty="0" smtClean="0">
                <a:solidFill>
                  <a:srgbClr val="1E5492"/>
                </a:solidFill>
                <a:latin typeface="Calibri"/>
                <a:ea typeface="Calibri"/>
              </a:rPr>
              <a:t> </a:t>
            </a:r>
            <a:r>
              <a:rPr lang="de-DE" sz="1200" b="0" strike="noStrike" spc="-1" dirty="0" err="1">
                <a:solidFill>
                  <a:srgbClr val="1E5492"/>
                </a:solidFill>
                <a:latin typeface="Calibri"/>
                <a:ea typeface="Calibri"/>
              </a:rPr>
              <a:t>Corneae</a:t>
            </a: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Calibri"/>
              </a:rPr>
              <a:t> </a:t>
            </a:r>
            <a:endParaRPr lang="bg-BG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400050" indent="-171450">
              <a:lnSpc>
                <a:spcPct val="107000"/>
              </a:lnSpc>
              <a:spcBef>
                <a:spcPts val="221"/>
              </a:spcBef>
              <a:spcAft>
                <a:spcPts val="799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200" spc="-1" dirty="0" smtClean="0">
                <a:solidFill>
                  <a:srgbClr val="1E5492"/>
                </a:solidFill>
                <a:latin typeface="Calibri"/>
                <a:ea typeface="Calibri"/>
              </a:rPr>
              <a:t>Symptomarme </a:t>
            </a:r>
            <a:r>
              <a:rPr lang="de-DE" sz="1200" b="0" strike="noStrike" spc="-1" dirty="0" smtClean="0">
                <a:solidFill>
                  <a:srgbClr val="1E5492"/>
                </a:solidFill>
                <a:latin typeface="Calibri"/>
                <a:ea typeface="Calibri"/>
              </a:rPr>
              <a:t>Endokrine </a:t>
            </a:r>
            <a:r>
              <a:rPr lang="de-DE" sz="1200" b="0" strike="noStrike" spc="-1" dirty="0" err="1">
                <a:solidFill>
                  <a:srgbClr val="1E5492"/>
                </a:solidFill>
                <a:latin typeface="Calibri"/>
                <a:ea typeface="Calibri"/>
              </a:rPr>
              <a:t>Orbitopahie</a:t>
            </a:r>
            <a:endParaRPr lang="bg-BG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400050" indent="-171450">
              <a:lnSpc>
                <a:spcPct val="150000"/>
              </a:lnSpc>
              <a:spcBef>
                <a:spcPts val="221"/>
              </a:spcBef>
              <a:spcAft>
                <a:spcPts val="799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200" b="0" strike="noStrike" spc="-1" dirty="0" smtClean="0">
                <a:solidFill>
                  <a:srgbClr val="1E5492"/>
                </a:solidFill>
                <a:latin typeface="Calibri"/>
                <a:ea typeface="Calibri"/>
              </a:rPr>
              <a:t>Lidanomalien </a:t>
            </a: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Calibri"/>
              </a:rPr>
              <a:t>(Ektropium, Entropium, </a:t>
            </a:r>
            <a:r>
              <a:rPr lang="de-DE" sz="1200" b="0" strike="noStrike" spc="-1" dirty="0" err="1">
                <a:solidFill>
                  <a:srgbClr val="1E5492"/>
                </a:solidFill>
                <a:latin typeface="Calibri"/>
                <a:ea typeface="Calibri"/>
              </a:rPr>
              <a:t>Trichiasis</a:t>
            </a: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Calibri"/>
              </a:rPr>
              <a:t>,  </a:t>
            </a:r>
            <a:r>
              <a:rPr lang="de-DE" sz="1200" b="0" strike="noStrike" spc="-1" dirty="0" err="1">
                <a:solidFill>
                  <a:srgbClr val="1E5492"/>
                </a:solidFill>
                <a:latin typeface="Calibri"/>
                <a:ea typeface="Calibri"/>
              </a:rPr>
              <a:t>Lagophthalmus</a:t>
            </a:r>
            <a:r>
              <a:rPr lang="de-DE" sz="1200" b="0" strike="noStrike" spc="-1" dirty="0">
                <a:solidFill>
                  <a:srgbClr val="1E5492"/>
                </a:solidFill>
                <a:latin typeface="Calibri"/>
                <a:ea typeface="Calibri"/>
              </a:rPr>
              <a:t>)</a:t>
            </a:r>
            <a:endParaRPr lang="bg-BG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400050" indent="-171450">
              <a:lnSpc>
                <a:spcPct val="100000"/>
              </a:lnSpc>
              <a:spcBef>
                <a:spcPts val="221"/>
              </a:spcBef>
              <a:spcAft>
                <a:spcPts val="799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200" b="0" strike="noStrike" spc="-1" dirty="0" smtClean="0">
                <a:solidFill>
                  <a:srgbClr val="1E5492"/>
                </a:solidFill>
                <a:latin typeface="Calibri"/>
                <a:ea typeface="Calibri"/>
              </a:rPr>
              <a:t>Virale Konjunktivitis</a:t>
            </a:r>
          </a:p>
          <a:p>
            <a:pPr marL="400050" indent="-171450">
              <a:lnSpc>
                <a:spcPct val="100000"/>
              </a:lnSpc>
              <a:spcBef>
                <a:spcPts val="221"/>
              </a:spcBef>
              <a:spcAft>
                <a:spcPts val="799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200" spc="-1" dirty="0">
                <a:solidFill>
                  <a:srgbClr val="1E5492"/>
                </a:solidFill>
                <a:latin typeface="Calibri"/>
                <a:ea typeface="Calibri"/>
              </a:rPr>
              <a:t>Tumor (Bindehaut/Intraokular)</a:t>
            </a:r>
            <a:endParaRPr lang="bg-BG" sz="1200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21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bg-BG" sz="11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pos="0" algn="l"/>
              </a:tabLst>
            </a:pPr>
            <a:endParaRPr lang="bg-BG" sz="1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5802840" y="1944360"/>
            <a:ext cx="2903170" cy="4179815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txBody>
          <a:bodyPr lIns="0" tIns="0" rIns="0" bIns="0" anchor="t">
            <a:normAutofit fontScale="85000" lnSpcReduction="20000"/>
          </a:bodyPr>
          <a:lstStyle/>
          <a:p>
            <a:pPr marL="285840" indent="-285840">
              <a:lnSpc>
                <a:spcPct val="100000"/>
              </a:lnSpc>
              <a:spcBef>
                <a:spcPts val="281"/>
              </a:spcBef>
              <a:buClr>
                <a:srgbClr val="1E5492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de-DE" sz="1600" b="0" u="sng" strike="noStrike" spc="-1" dirty="0" smtClean="0">
                <a:solidFill>
                  <a:srgbClr val="1E5492"/>
                </a:solidFill>
                <a:uFillTx/>
                <a:latin typeface="Calibri"/>
                <a:ea typeface="ＭＳ Ｐゴシック"/>
              </a:rPr>
              <a:t>Schwer </a:t>
            </a:r>
            <a:endParaRPr lang="bg-BG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de-DE" sz="1400" b="1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Zuweisung am selben Tag</a:t>
            </a:r>
            <a:endParaRPr lang="bg-BG" sz="1400" b="1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pos="0" algn="l"/>
              </a:tabLst>
            </a:pPr>
            <a:endParaRPr lang="de-AT" sz="1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pos="0" algn="l"/>
              </a:tabLst>
            </a:pPr>
            <a:endParaRPr lang="bg-BG" sz="10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350" indent="-285750">
              <a:lnSpc>
                <a:spcPct val="120000"/>
              </a:lnSpc>
              <a:spcBef>
                <a:spcPts val="28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400" b="0" strike="noStrike" spc="-1" dirty="0" smtClean="0">
                <a:solidFill>
                  <a:srgbClr val="1E5492"/>
                </a:solidFill>
                <a:latin typeface="Calibri"/>
                <a:ea typeface="Calibri"/>
              </a:rPr>
              <a:t>Akuter </a:t>
            </a:r>
            <a:r>
              <a:rPr lang="de-DE" sz="1400" b="0" strike="noStrike" spc="-1" dirty="0">
                <a:solidFill>
                  <a:srgbClr val="1E5492"/>
                </a:solidFill>
                <a:latin typeface="Calibri"/>
                <a:ea typeface="Calibri"/>
              </a:rPr>
              <a:t>Winkelblock / </a:t>
            </a:r>
            <a:r>
              <a:rPr lang="de-DE" sz="1400" b="0" strike="noStrike" spc="-1" dirty="0" err="1" smtClean="0">
                <a:solidFill>
                  <a:srgbClr val="1E5492"/>
                </a:solidFill>
                <a:latin typeface="Calibri"/>
                <a:ea typeface="Calibri"/>
              </a:rPr>
              <a:t>Glaukomanfall</a:t>
            </a:r>
            <a:endParaRPr lang="de-DE" sz="1400" b="0" strike="noStrike" spc="-1" dirty="0" smtClean="0">
              <a:solidFill>
                <a:srgbClr val="1E5492"/>
              </a:solidFill>
              <a:latin typeface="Calibri"/>
              <a:ea typeface="Calibri"/>
            </a:endParaRPr>
          </a:p>
          <a:p>
            <a:pPr marL="514350" indent="-285750">
              <a:lnSpc>
                <a:spcPct val="120000"/>
              </a:lnSpc>
              <a:spcBef>
                <a:spcPts val="28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400" spc="-1" dirty="0" smtClean="0">
                <a:solidFill>
                  <a:srgbClr val="1E5492"/>
                </a:solidFill>
                <a:latin typeface="Calibri"/>
                <a:ea typeface="Calibri"/>
              </a:rPr>
              <a:t>Keratitis v.a. bei Kontaktlinsenträger </a:t>
            </a:r>
            <a:r>
              <a:rPr lang="de-DE" sz="1400" spc="-1" dirty="0">
                <a:solidFill>
                  <a:srgbClr val="1E5492"/>
                </a:solidFill>
                <a:latin typeface="Calibri"/>
                <a:ea typeface="Calibri"/>
              </a:rPr>
              <a:t>(KL)</a:t>
            </a:r>
            <a:endParaRPr lang="bg-BG" sz="1400" spc="-1" dirty="0">
              <a:solidFill>
                <a:srgbClr val="000000"/>
              </a:solidFill>
              <a:latin typeface="Calibri"/>
            </a:endParaRPr>
          </a:p>
          <a:p>
            <a:pPr marL="514350" indent="-285750">
              <a:lnSpc>
                <a:spcPct val="120000"/>
              </a:lnSpc>
              <a:spcBef>
                <a:spcPts val="28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400" spc="-1" dirty="0">
                <a:solidFill>
                  <a:srgbClr val="1E5492"/>
                </a:solidFill>
                <a:latin typeface="Calibri"/>
                <a:ea typeface="Calibri"/>
              </a:rPr>
              <a:t>Skleritis</a:t>
            </a:r>
            <a:endParaRPr lang="bg-BG" sz="1400" spc="-1" dirty="0">
              <a:solidFill>
                <a:srgbClr val="000000"/>
              </a:solidFill>
              <a:latin typeface="Calibri"/>
            </a:endParaRPr>
          </a:p>
          <a:p>
            <a:pPr marL="514350" indent="-285750">
              <a:lnSpc>
                <a:spcPct val="120000"/>
              </a:lnSpc>
              <a:spcBef>
                <a:spcPts val="28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400" spc="-1" dirty="0" smtClean="0">
                <a:solidFill>
                  <a:srgbClr val="1E5492"/>
                </a:solidFill>
                <a:latin typeface="Calibri"/>
                <a:ea typeface="Calibri"/>
              </a:rPr>
              <a:t>Symptomatische Endokrine </a:t>
            </a:r>
            <a:r>
              <a:rPr lang="de-DE" sz="1400" spc="-1" dirty="0" err="1" smtClean="0">
                <a:solidFill>
                  <a:srgbClr val="1E5492"/>
                </a:solidFill>
                <a:latin typeface="Calibri"/>
                <a:ea typeface="Calibri"/>
              </a:rPr>
              <a:t>Orbitopahie</a:t>
            </a:r>
            <a:r>
              <a:rPr lang="de-DE" sz="1400" spc="-1" dirty="0" smtClean="0">
                <a:solidFill>
                  <a:srgbClr val="1E5492"/>
                </a:solidFill>
                <a:latin typeface="Calibri"/>
                <a:ea typeface="Calibri"/>
              </a:rPr>
              <a:t> (</a:t>
            </a:r>
            <a:r>
              <a:rPr lang="de-DE" sz="1400" spc="-1" dirty="0" err="1" smtClean="0">
                <a:solidFill>
                  <a:srgbClr val="1E5492"/>
                </a:solidFill>
                <a:latin typeface="Calibri"/>
                <a:ea typeface="Calibri"/>
              </a:rPr>
              <a:t>Visusminderung</a:t>
            </a:r>
            <a:r>
              <a:rPr lang="de-DE" sz="1400" spc="-1" dirty="0" smtClean="0">
                <a:solidFill>
                  <a:srgbClr val="1E5492"/>
                </a:solidFill>
                <a:latin typeface="Calibri"/>
                <a:ea typeface="Calibri"/>
              </a:rPr>
              <a:t>!)</a:t>
            </a:r>
            <a:endParaRPr lang="bg-BG" sz="1400" spc="-1" dirty="0">
              <a:solidFill>
                <a:srgbClr val="000000"/>
              </a:solidFill>
              <a:latin typeface="Calibri"/>
            </a:endParaRPr>
          </a:p>
          <a:p>
            <a:pPr marL="514350" indent="-285750">
              <a:lnSpc>
                <a:spcPct val="120000"/>
              </a:lnSpc>
              <a:spcBef>
                <a:spcPts val="28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400" spc="-1" dirty="0" err="1" smtClean="0">
                <a:solidFill>
                  <a:srgbClr val="1E5492"/>
                </a:solidFill>
                <a:latin typeface="Calibri"/>
                <a:ea typeface="Calibri"/>
              </a:rPr>
              <a:t>Uveitis</a:t>
            </a:r>
            <a:r>
              <a:rPr lang="de-DE" sz="1400" spc="-1" dirty="0" smtClean="0">
                <a:solidFill>
                  <a:srgbClr val="1E5492"/>
                </a:solidFill>
                <a:latin typeface="Calibri"/>
                <a:ea typeface="Calibri"/>
              </a:rPr>
              <a:t>  </a:t>
            </a:r>
            <a:r>
              <a:rPr lang="de-DE" sz="1400" spc="-1" dirty="0">
                <a:solidFill>
                  <a:srgbClr val="1E5492"/>
                </a:solidFill>
                <a:latin typeface="Calibri"/>
                <a:ea typeface="Calibri"/>
              </a:rPr>
              <a:t>(Iritis, </a:t>
            </a:r>
            <a:r>
              <a:rPr lang="de-DE" sz="1400" spc="-1" dirty="0" err="1">
                <a:solidFill>
                  <a:srgbClr val="1E5492"/>
                </a:solidFill>
                <a:latin typeface="Calibri"/>
                <a:ea typeface="Calibri"/>
              </a:rPr>
              <a:t>Iridozyklitis</a:t>
            </a:r>
            <a:r>
              <a:rPr lang="de-DE" sz="1400" spc="-1" dirty="0">
                <a:solidFill>
                  <a:srgbClr val="1E5492"/>
                </a:solidFill>
                <a:latin typeface="Calibri"/>
                <a:ea typeface="Calibri"/>
              </a:rPr>
              <a:t>, </a:t>
            </a:r>
            <a:r>
              <a:rPr lang="de-DE" sz="1400" spc="-1" dirty="0" err="1">
                <a:solidFill>
                  <a:srgbClr val="1E5492"/>
                </a:solidFill>
                <a:latin typeface="Calibri"/>
                <a:ea typeface="Calibri"/>
              </a:rPr>
              <a:t>Panuveitis</a:t>
            </a:r>
            <a:r>
              <a:rPr lang="de-DE" sz="1400" spc="-1" dirty="0">
                <a:solidFill>
                  <a:srgbClr val="1E5492"/>
                </a:solidFill>
                <a:latin typeface="Calibri"/>
                <a:ea typeface="Calibri"/>
              </a:rPr>
              <a:t>)</a:t>
            </a:r>
            <a:endParaRPr lang="bg-BG" sz="1400" spc="-1" dirty="0">
              <a:solidFill>
                <a:srgbClr val="000000"/>
              </a:solidFill>
              <a:latin typeface="Calibri"/>
            </a:endParaRPr>
          </a:p>
          <a:p>
            <a:pPr marL="514350" indent="-285750">
              <a:lnSpc>
                <a:spcPct val="120000"/>
              </a:lnSpc>
              <a:spcBef>
                <a:spcPts val="26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400" b="0" strike="noStrike" spc="-1" dirty="0" smtClean="0">
                <a:solidFill>
                  <a:srgbClr val="1E5492"/>
                </a:solidFill>
                <a:latin typeface="Calibri"/>
                <a:ea typeface="Calibri"/>
              </a:rPr>
              <a:t>Tiefliegender Fremdkörper (Tief)</a:t>
            </a:r>
            <a:endParaRPr lang="bg-BG" sz="14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514350" indent="-285750">
              <a:lnSpc>
                <a:spcPct val="120000"/>
              </a:lnSpc>
              <a:spcBef>
                <a:spcPts val="26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400" b="0" strike="noStrike" spc="-1" dirty="0" smtClean="0">
                <a:solidFill>
                  <a:srgbClr val="1E5492"/>
                </a:solidFill>
                <a:latin typeface="Calibri"/>
                <a:ea typeface="Calibri"/>
              </a:rPr>
              <a:t>Graft-versus-Host </a:t>
            </a:r>
            <a:r>
              <a:rPr lang="de-DE" sz="1400" b="0" strike="noStrike" spc="-1" dirty="0" err="1">
                <a:solidFill>
                  <a:srgbClr val="1E5492"/>
                </a:solidFill>
                <a:latin typeface="Calibri"/>
                <a:ea typeface="Calibri"/>
              </a:rPr>
              <a:t>Disease</a:t>
            </a:r>
            <a:endParaRPr lang="bg-BG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350" indent="-285750">
              <a:lnSpc>
                <a:spcPct val="120000"/>
              </a:lnSpc>
              <a:spcBef>
                <a:spcPts val="26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400" spc="-1" dirty="0" err="1">
                <a:solidFill>
                  <a:srgbClr val="1E5492"/>
                </a:solidFill>
                <a:latin typeface="Calibri"/>
                <a:ea typeface="Calibri"/>
              </a:rPr>
              <a:t>C</a:t>
            </a:r>
            <a:r>
              <a:rPr lang="de-DE" sz="1400" b="0" strike="noStrike" spc="-1" dirty="0" err="1" smtClean="0">
                <a:solidFill>
                  <a:srgbClr val="1E5492"/>
                </a:solidFill>
                <a:latin typeface="Calibri"/>
                <a:ea typeface="Calibri"/>
              </a:rPr>
              <a:t>arotis</a:t>
            </a:r>
            <a:r>
              <a:rPr lang="de-DE" sz="1400" b="0" strike="noStrike" spc="-1" dirty="0" smtClean="0">
                <a:solidFill>
                  <a:srgbClr val="1E5492"/>
                </a:solidFill>
                <a:latin typeface="Calibri"/>
                <a:ea typeface="Calibri"/>
              </a:rPr>
              <a:t>-Sinus-</a:t>
            </a:r>
            <a:r>
              <a:rPr lang="de-DE" sz="1400" b="0" strike="noStrike" spc="-1" dirty="0" err="1" smtClean="0">
                <a:solidFill>
                  <a:srgbClr val="1E5492"/>
                </a:solidFill>
                <a:latin typeface="Calibri"/>
                <a:ea typeface="Calibri"/>
              </a:rPr>
              <a:t>Cavernosus</a:t>
            </a:r>
            <a:r>
              <a:rPr lang="de-DE" sz="1400" b="0" strike="noStrike" spc="-1" dirty="0" smtClean="0">
                <a:solidFill>
                  <a:srgbClr val="1E5492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>
                <a:solidFill>
                  <a:srgbClr val="1E5492"/>
                </a:solidFill>
                <a:latin typeface="Calibri"/>
                <a:ea typeface="Calibri"/>
              </a:rPr>
              <a:t>Fistel</a:t>
            </a:r>
            <a:endParaRPr lang="bg-BG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350" indent="-285750">
              <a:lnSpc>
                <a:spcPct val="120000"/>
              </a:lnSpc>
              <a:spcBef>
                <a:spcPts val="26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400" b="0" strike="noStrike" spc="-1" dirty="0" smtClean="0">
                <a:solidFill>
                  <a:srgbClr val="1E5492"/>
                </a:solidFill>
                <a:latin typeface="Calibri"/>
                <a:ea typeface="Calibri"/>
              </a:rPr>
              <a:t>Orbitale </a:t>
            </a:r>
            <a:r>
              <a:rPr lang="de-DE" sz="1400" b="0" strike="noStrike" spc="-1" dirty="0">
                <a:solidFill>
                  <a:srgbClr val="1E5492"/>
                </a:solidFill>
                <a:latin typeface="Calibri"/>
                <a:ea typeface="Calibri"/>
              </a:rPr>
              <a:t>Phlegmone</a:t>
            </a:r>
            <a:endParaRPr lang="bg-BG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350" indent="-285750">
              <a:lnSpc>
                <a:spcPct val="120000"/>
              </a:lnSpc>
              <a:spcBef>
                <a:spcPts val="26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400" spc="-1" dirty="0">
                <a:solidFill>
                  <a:srgbClr val="1E5492"/>
                </a:solidFill>
                <a:latin typeface="Calibri"/>
                <a:ea typeface="Calibri"/>
              </a:rPr>
              <a:t>Steven-Johnson-Syndrom</a:t>
            </a:r>
            <a:endParaRPr lang="bg-BG" sz="1400" spc="-1" dirty="0">
              <a:solidFill>
                <a:srgbClr val="1E5492"/>
              </a:solidFill>
              <a:latin typeface="Calibri"/>
              <a:ea typeface="Calibri"/>
            </a:endParaRPr>
          </a:p>
          <a:p>
            <a:pPr marL="514350" indent="-285750">
              <a:lnSpc>
                <a:spcPct val="120000"/>
              </a:lnSpc>
              <a:spcBef>
                <a:spcPts val="261"/>
              </a:spcBef>
              <a:spcAft>
                <a:spcPts val="799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400" spc="-1" dirty="0" smtClean="0">
                <a:solidFill>
                  <a:srgbClr val="1E5492"/>
                </a:solidFill>
                <a:latin typeface="Calibri"/>
                <a:ea typeface="Calibri"/>
              </a:rPr>
              <a:t>Verätzung</a:t>
            </a:r>
          </a:p>
          <a:p>
            <a:pPr marL="514350" indent="-285750">
              <a:lnSpc>
                <a:spcPct val="120000"/>
              </a:lnSpc>
              <a:spcBef>
                <a:spcPts val="261"/>
              </a:spcBef>
              <a:spcAft>
                <a:spcPts val="799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400" spc="-1" dirty="0" smtClean="0">
                <a:solidFill>
                  <a:srgbClr val="1E5492"/>
                </a:solidFill>
                <a:latin typeface="Calibri"/>
                <a:ea typeface="Calibri"/>
              </a:rPr>
              <a:t>Herpes </a:t>
            </a:r>
            <a:r>
              <a:rPr lang="de-DE" sz="1400" spc="-1" dirty="0">
                <a:solidFill>
                  <a:srgbClr val="1E5492"/>
                </a:solidFill>
                <a:latin typeface="Calibri"/>
                <a:ea typeface="Calibri"/>
              </a:rPr>
              <a:t>Zoster </a:t>
            </a:r>
            <a:r>
              <a:rPr lang="de-DE" sz="1400" spc="-1" dirty="0" err="1" smtClean="0">
                <a:solidFill>
                  <a:srgbClr val="1E5492"/>
                </a:solidFill>
                <a:latin typeface="Calibri"/>
                <a:ea typeface="Calibri"/>
              </a:rPr>
              <a:t>Opthalmicus</a:t>
            </a:r>
            <a:endParaRPr lang="de-DE" sz="1400" spc="-1" dirty="0" smtClean="0">
              <a:solidFill>
                <a:srgbClr val="1E5492"/>
              </a:solidFill>
              <a:latin typeface="Calibri"/>
              <a:ea typeface="Calibri"/>
            </a:endParaRPr>
          </a:p>
          <a:p>
            <a:pPr marL="514350" indent="-285750">
              <a:lnSpc>
                <a:spcPct val="120000"/>
              </a:lnSpc>
              <a:spcBef>
                <a:spcPts val="261"/>
              </a:spcBef>
              <a:spcAft>
                <a:spcPts val="799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de-DE" sz="1400" spc="-1" dirty="0" smtClean="0">
                <a:solidFill>
                  <a:srgbClr val="1E5492"/>
                </a:solidFill>
                <a:latin typeface="Calibri"/>
                <a:ea typeface="Calibri"/>
              </a:rPr>
              <a:t>Massive </a:t>
            </a:r>
            <a:r>
              <a:rPr lang="de-DE" sz="1400" spc="-1" dirty="0" err="1" smtClean="0">
                <a:solidFill>
                  <a:srgbClr val="1E5492"/>
                </a:solidFill>
                <a:latin typeface="Calibri"/>
                <a:ea typeface="Calibri"/>
              </a:rPr>
              <a:t>Erosio</a:t>
            </a:r>
            <a:r>
              <a:rPr lang="de-DE" sz="1400" spc="-1" dirty="0" smtClean="0">
                <a:solidFill>
                  <a:srgbClr val="1E5492"/>
                </a:solidFill>
                <a:latin typeface="Calibri"/>
                <a:ea typeface="Calibri"/>
              </a:rPr>
              <a:t> </a:t>
            </a:r>
            <a:r>
              <a:rPr lang="de-DE" sz="1400" spc="-1" dirty="0" err="1" smtClean="0">
                <a:solidFill>
                  <a:srgbClr val="1E5492"/>
                </a:solidFill>
                <a:latin typeface="Calibri"/>
                <a:ea typeface="Calibri"/>
              </a:rPr>
              <a:t>cornae</a:t>
            </a:r>
            <a:endParaRPr lang="de-DE" sz="1400" spc="-1" dirty="0">
              <a:solidFill>
                <a:srgbClr val="1E5492"/>
              </a:solidFill>
              <a:latin typeface="Calibri"/>
              <a:ea typeface="Calibri"/>
            </a:endParaRPr>
          </a:p>
          <a:p>
            <a:pPr indent="0">
              <a:lnSpc>
                <a:spcPct val="150000"/>
              </a:lnSpc>
              <a:spcBef>
                <a:spcPts val="261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bg-BG" sz="13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pos="0" algn="l"/>
              </a:tabLst>
            </a:pPr>
            <a:endParaRPr lang="bg-BG" sz="1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 dirty="0">
                <a:solidFill>
                  <a:srgbClr val="1E5492"/>
                </a:solidFill>
                <a:latin typeface="Palatino Linotype Fett"/>
                <a:ea typeface="ＭＳ Ｐゴシック"/>
              </a:rPr>
              <a:t>Differentialdiagnosen nach Schweregrad</a:t>
            </a:r>
            <a:endParaRPr lang="bg-BG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/>
          </p:nvPr>
        </p:nvSpPr>
        <p:spPr>
          <a:xfrm>
            <a:off x="1149480" y="1916280"/>
            <a:ext cx="2737800" cy="412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Diffus / Sektoriell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Einseitig / bds ?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+/- Chemosis?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marL="360000" indent="-360000">
              <a:lnSpc>
                <a:spcPct val="100000"/>
              </a:lnSpc>
              <a:spcBef>
                <a:spcPts val="400"/>
              </a:spcBef>
              <a:buClr>
                <a:srgbClr val="1E5492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rgbClr val="1E5492"/>
                </a:solidFill>
                <a:latin typeface="Calibri"/>
                <a:ea typeface="ＭＳ Ｐゴシック"/>
              </a:rPr>
              <a:t>Sekretion? Eitrig/wässrig</a:t>
            </a: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Eingrenzen der Rötung 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6" name="Grafik 4"/>
          <p:cNvPicPr/>
          <p:nvPr/>
        </p:nvPicPr>
        <p:blipFill>
          <a:blip r:embed="rId2"/>
          <a:stretch/>
        </p:blipFill>
        <p:spPr>
          <a:xfrm>
            <a:off x="6487200" y="1640160"/>
            <a:ext cx="1891800" cy="1418760"/>
          </a:xfrm>
          <a:prstGeom prst="rect">
            <a:avLst/>
          </a:prstGeom>
          <a:ln w="0">
            <a:noFill/>
          </a:ln>
        </p:spPr>
      </p:pic>
      <p:pic>
        <p:nvPicPr>
          <p:cNvPr id="287" name="Grafik 7" descr="Ein Bild, das orange, Gesicht, suchend, schließen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4428720" y="1640160"/>
            <a:ext cx="1797480" cy="1445040"/>
          </a:xfrm>
          <a:prstGeom prst="rect">
            <a:avLst/>
          </a:prstGeom>
          <a:ln w="0">
            <a:noFill/>
          </a:ln>
        </p:spPr>
      </p:pic>
      <p:pic>
        <p:nvPicPr>
          <p:cNvPr id="288" name="Grafik 10" descr="Ein Bild, das sitzend, Stück, halb, Gesicht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4367880" y="3429000"/>
            <a:ext cx="2168280" cy="1445040"/>
          </a:xfrm>
          <a:prstGeom prst="rect">
            <a:avLst/>
          </a:prstGeom>
          <a:ln w="0">
            <a:noFill/>
          </a:ln>
        </p:spPr>
      </p:pic>
      <p:sp>
        <p:nvSpPr>
          <p:cNvPr id="289" name="Textfeld 11"/>
          <p:cNvSpPr/>
          <p:nvPr/>
        </p:nvSpPr>
        <p:spPr>
          <a:xfrm>
            <a:off x="4428720" y="6537240"/>
            <a:ext cx="403668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"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5"/>
              </a:rPr>
              <a:t>Diese Foto</a:t>
            </a: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s" von Unbekannter Autor ist lizenziert gemäß </a:t>
            </a:r>
            <a:r>
              <a:rPr lang="de-DE" sz="900" b="0" u="sng" strike="noStrike" spc="-1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6"/>
              </a:rPr>
              <a:t>CC BY-NC-ND</a:t>
            </a:r>
            <a:endParaRPr lang="de-DE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0" name="Picture 2" descr="Inflammation and mucus from bacterial conjunctivitis"/>
          <p:cNvPicPr/>
          <p:nvPr/>
        </p:nvPicPr>
        <p:blipFill>
          <a:blip r:embed="rId7"/>
          <a:stretch/>
        </p:blipFill>
        <p:spPr>
          <a:xfrm>
            <a:off x="4669200" y="5144760"/>
            <a:ext cx="1565280" cy="125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/>
          </p:nvPr>
        </p:nvSpPr>
        <p:spPr>
          <a:xfrm>
            <a:off x="1149480" y="1686240"/>
            <a:ext cx="6838560" cy="43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180000" anchor="t">
            <a:normAutofit lnSpcReduction="10000"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2000" b="1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Eitrige Sekretion, Brennen , Stechen, Tränen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, Verkrustung am Unterlid morgens (Danach fragen)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Konjunktivale Injektion 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+/- </a:t>
            </a:r>
            <a:r>
              <a:rPr lang="de-DE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Chemosis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 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+/- Lidschwellung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Verklebte Lidränder (Wimpern)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Einseitiger Beginn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Im Verlauf </a:t>
            </a:r>
            <a:r>
              <a:rPr lang="de-DE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bds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. 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möglich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V.a. </a:t>
            </a:r>
            <a:r>
              <a:rPr lang="de-DE" sz="2000" b="0" strike="noStrike" spc="-1" dirty="0" err="1" smtClean="0">
                <a:solidFill>
                  <a:srgbClr val="1E5492"/>
                </a:solidFill>
                <a:latin typeface="Calibri"/>
                <a:ea typeface="ＭＳ Ｐゴシック"/>
              </a:rPr>
              <a:t>Clamydien</a:t>
            </a:r>
            <a:r>
              <a:rPr lang="de-DE" sz="2000" b="0" strike="noStrike" spc="-1" dirty="0" smtClean="0">
                <a:solidFill>
                  <a:srgbClr val="1E5492"/>
                </a:solidFill>
                <a:latin typeface="Calibri"/>
                <a:ea typeface="ＭＳ Ｐゴシック"/>
              </a:rPr>
              <a:t> 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bei Rezidiv 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(PCR Abstrich, </a:t>
            </a:r>
            <a:r>
              <a:rPr lang="de-DE" sz="2000" b="0" strike="noStrike" spc="-1" dirty="0" err="1">
                <a:solidFill>
                  <a:srgbClr val="1E5492"/>
                </a:solidFill>
                <a:latin typeface="Calibri"/>
                <a:ea typeface="ＭＳ Ｐゴシック"/>
              </a:rPr>
              <a:t>system</a:t>
            </a:r>
            <a:r>
              <a:rPr lang="de-DE" sz="2000" b="0" strike="noStrike" spc="-1" dirty="0">
                <a:solidFill>
                  <a:srgbClr val="1E5492"/>
                </a:solidFill>
                <a:latin typeface="Calibri"/>
                <a:ea typeface="ＭＳ Ｐゴシック"/>
              </a:rPr>
              <a:t>. Therapie)</a:t>
            </a: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bg-BG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title"/>
          </p:nvPr>
        </p:nvSpPr>
        <p:spPr>
          <a:xfrm>
            <a:off x="1149480" y="1274760"/>
            <a:ext cx="68385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401"/>
              </a:lnSpc>
              <a:buNone/>
            </a:pPr>
            <a:r>
              <a:rPr lang="de-DE" sz="2400" b="1" strike="noStrike" spc="-1">
                <a:solidFill>
                  <a:srgbClr val="1E5492"/>
                </a:solidFill>
                <a:latin typeface="Palatino Linotype Fett"/>
                <a:ea typeface="ＭＳ Ｐゴシック"/>
              </a:rPr>
              <a:t>Bakterielle Konjunktivitis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3" name="Picture 2" descr="Quellbild anzeigen"/>
          <p:cNvPicPr/>
          <p:nvPr/>
        </p:nvPicPr>
        <p:blipFill>
          <a:blip r:embed="rId2"/>
          <a:stretch/>
        </p:blipFill>
        <p:spPr>
          <a:xfrm>
            <a:off x="4063680" y="2535120"/>
            <a:ext cx="2031840" cy="1358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4" descr="Quellbild anzeigen"/>
          <p:cNvPicPr/>
          <p:nvPr/>
        </p:nvPicPr>
        <p:blipFill>
          <a:blip r:embed="rId3"/>
          <a:stretch/>
        </p:blipFill>
        <p:spPr>
          <a:xfrm>
            <a:off x="6177960" y="2535120"/>
            <a:ext cx="2037240" cy="1358280"/>
          </a:xfrm>
          <a:prstGeom prst="rect">
            <a:avLst/>
          </a:prstGeom>
          <a:ln w="0">
            <a:noFill/>
          </a:ln>
        </p:spPr>
      </p:pic>
      <p:pic>
        <p:nvPicPr>
          <p:cNvPr id="295" name="Grafik 3" descr="Ein Bild, das Person, tragen, Mann, schließen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4706280" y="4426920"/>
            <a:ext cx="3364560" cy="163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KWG_Vorlage-Praesentation_4-3-Forma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WG_Vorlage-Praesentation_4-3-Forma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WG_Vorlage-Praesentation_4-3-Forma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Rotes Auge</Template>
  <TotalTime>0</TotalTime>
  <Words>1093</Words>
  <Application>Microsoft Office PowerPoint</Application>
  <PresentationFormat>Bildschirmpräsentation (4:3)</PresentationFormat>
  <Paragraphs>266</Paragraphs>
  <Slides>28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28</vt:i4>
      </vt:variant>
    </vt:vector>
  </HeadingPairs>
  <TitlesOfParts>
    <vt:vector size="42" baseType="lpstr">
      <vt:lpstr>ＭＳ Ｐゴシック</vt:lpstr>
      <vt:lpstr>Abadi MT Condensed Extra Bold</vt:lpstr>
      <vt:lpstr>Arial</vt:lpstr>
      <vt:lpstr>Calibri</vt:lpstr>
      <vt:lpstr>DejaVu Sans</vt:lpstr>
      <vt:lpstr>Palatino Linotype Fett</vt:lpstr>
      <vt:lpstr>Times New Roman</vt:lpstr>
      <vt:lpstr>Wingdings</vt:lpstr>
      <vt:lpstr>KWG_Vorlage-Praesentation_4-3-Format</vt:lpstr>
      <vt:lpstr>KWG_Vorlage-Praesentation_4-3-Format</vt:lpstr>
      <vt:lpstr>CONTENTMASTER</vt:lpstr>
      <vt:lpstr>CONTENTMASTER</vt:lpstr>
      <vt:lpstr>CONTENTMASTER</vt:lpstr>
      <vt:lpstr>KWG_Vorlage-Praesentation_4-3-Format</vt:lpstr>
      <vt:lpstr>Med Congress 2023 Augenheilkunde</vt:lpstr>
      <vt:lpstr>Differentialdiagnose  Rotes Auge</vt:lpstr>
      <vt:lpstr>Das rote Auge…..</vt:lpstr>
      <vt:lpstr>Das rote Auge…..</vt:lpstr>
      <vt:lpstr>Konjunktivale Injektion</vt:lpstr>
      <vt:lpstr>DD Rotes Auge…..</vt:lpstr>
      <vt:lpstr>Differentialdiagnosen nach Schweregrad</vt:lpstr>
      <vt:lpstr>Eingrenzen der Rötung </vt:lpstr>
      <vt:lpstr>Bakterielle Konjunktivitis</vt:lpstr>
      <vt:lpstr>Allergische Konjunktivitis</vt:lpstr>
      <vt:lpstr>Cave: Allergische Konjunktivitis bei Kindern</vt:lpstr>
      <vt:lpstr>Virale Konjunktivitis  Keratokonjunktivitis Epidemica</vt:lpstr>
      <vt:lpstr>Covid-19 Konjunktivitis</vt:lpstr>
      <vt:lpstr>Hyposphagma (ohne Trauma)</vt:lpstr>
      <vt:lpstr>Erosio Corneae / Fremdkörperverletzung</vt:lpstr>
      <vt:lpstr>Erosio Corneae Cave  Yucca Palme!</vt:lpstr>
      <vt:lpstr>Erosio Corneae Cave Babies </vt:lpstr>
      <vt:lpstr>Keratitis </vt:lpstr>
      <vt:lpstr>Uveitis anterior (Iritis, Iridocyclitis)</vt:lpstr>
      <vt:lpstr>Skleritis</vt:lpstr>
      <vt:lpstr>Sektroielle / fokale Rötung</vt:lpstr>
      <vt:lpstr>Herpes Zoster Ophthalmicus</vt:lpstr>
      <vt:lpstr>Lidanomalien</vt:lpstr>
      <vt:lpstr>Akuter Glaukomanfall (Engwinkel/Offenwinkel)</vt:lpstr>
      <vt:lpstr>  Einfach gesagt… aber was soll ich tun? </vt:lpstr>
      <vt:lpstr> Anamnese</vt:lpstr>
      <vt:lpstr>Cave Begleitsymptome (Rotes Auge+)</vt:lpstr>
      <vt:lpstr>Herzlichen Dank !</vt:lpstr>
    </vt:vector>
  </TitlesOfParts>
  <Manager>Andreas Scharf</Manager>
  <Company>Klinikum Wels-Grieskirchen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Congress 2020 Augenheilkunde</dc:title>
  <dc:subject/>
  <dc:creator>Miad Pour Sadeghian</dc:creator>
  <dc:description/>
  <cp:lastModifiedBy>Strigl Christina</cp:lastModifiedBy>
  <cp:revision>10</cp:revision>
  <dcterms:created xsi:type="dcterms:W3CDTF">2020-10-13T22:51:59Z</dcterms:created>
  <dcterms:modified xsi:type="dcterms:W3CDTF">2023-05-17T10:19:12Z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Bildschirmpräsentation (4:3)</vt:lpwstr>
  </property>
  <property fmtid="{D5CDD505-2E9C-101B-9397-08002B2CF9AE}" pid="4" name="Slides">
    <vt:i4>28</vt:i4>
  </property>
</Properties>
</file>