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20"/>
  </p:notesMasterIdLst>
  <p:handoutMasterIdLst>
    <p:handoutMasterId r:id="rId21"/>
  </p:handoutMasterIdLst>
  <p:sldIdLst>
    <p:sldId id="256" r:id="rId2"/>
    <p:sldId id="258" r:id="rId3"/>
    <p:sldId id="259" r:id="rId4"/>
    <p:sldId id="273" r:id="rId5"/>
    <p:sldId id="266" r:id="rId6"/>
    <p:sldId id="276" r:id="rId7"/>
    <p:sldId id="274" r:id="rId8"/>
    <p:sldId id="277" r:id="rId9"/>
    <p:sldId id="284" r:id="rId10"/>
    <p:sldId id="278" r:id="rId11"/>
    <p:sldId id="279" r:id="rId12"/>
    <p:sldId id="281" r:id="rId13"/>
    <p:sldId id="282" r:id="rId14"/>
    <p:sldId id="262" r:id="rId15"/>
    <p:sldId id="267" r:id="rId16"/>
    <p:sldId id="283" r:id="rId17"/>
    <p:sldId id="280" r:id="rId18"/>
    <p:sldId id="268"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838"/>
    <a:srgbClr val="004E90"/>
    <a:srgbClr val="922C32"/>
    <a:srgbClr val="003865"/>
    <a:srgbClr val="144E88"/>
    <a:srgbClr val="073F79"/>
    <a:srgbClr val="0E3876"/>
    <a:srgbClr val="264B89"/>
    <a:srgbClr val="325582"/>
    <a:srgbClr val="193A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5" autoAdjust="0"/>
    <p:restoredTop sz="96104" autoAdjust="0"/>
  </p:normalViewPr>
  <p:slideViewPr>
    <p:cSldViewPr snapToGrid="0" snapToObjects="1">
      <p:cViewPr varScale="1">
        <p:scale>
          <a:sx n="116" d="100"/>
          <a:sy n="116" d="100"/>
        </p:scale>
        <p:origin x="140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FE9B2A-F148-6049-AFA8-2778433591D9}" type="datetimeFigureOut">
              <a:rPr lang="de-DE" smtClean="0"/>
              <a:pPr/>
              <a:t>17.05.2023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78CC92-9475-6848-B871-4CBDDDA83040}" type="slidenum">
              <a:rPr lang="de-DE" smtClean="0"/>
              <a:pPr/>
              <a:t>‹Nr.›</a:t>
            </a:fld>
            <a:endParaRPr lang="de-DE"/>
          </a:p>
        </p:txBody>
      </p:sp>
    </p:spTree>
    <p:extLst>
      <p:ext uri="{BB962C8B-B14F-4D97-AF65-F5344CB8AC3E}">
        <p14:creationId xmlns:p14="http://schemas.microsoft.com/office/powerpoint/2010/main" val="318768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077140-C6DC-BF4D-8DB9-C8CB7F43A72A}" type="datetimeFigureOut">
              <a:rPr lang="de-DE" smtClean="0"/>
              <a:pPr/>
              <a:t>17.05.2023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B093CF-F64A-284C-8095-E4EE1285F3DD}" type="slidenum">
              <a:rPr lang="de-DE" smtClean="0"/>
              <a:pPr/>
              <a:t>‹Nr.›</a:t>
            </a:fld>
            <a:endParaRPr lang="de-DE"/>
          </a:p>
        </p:txBody>
      </p:sp>
    </p:spTree>
    <p:extLst>
      <p:ext uri="{BB962C8B-B14F-4D97-AF65-F5344CB8AC3E}">
        <p14:creationId xmlns:p14="http://schemas.microsoft.com/office/powerpoint/2010/main" val="28085745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nachfolgende „Vorlage“ ist ein Vorschlag für diejenigen,</a:t>
            </a:r>
            <a:r>
              <a:rPr lang="de-AT" baseline="0" dirty="0"/>
              <a:t> die wenig Erfahrung im Präsentieren von Fällen haben. Frau kann jederzeit davon abweichen, andere Fotos oder Abbildungen einsetzen, oder diese auch einfach weglassen.</a:t>
            </a:r>
            <a:endParaRPr lang="de-AT" dirty="0"/>
          </a:p>
          <a:p>
            <a:r>
              <a:rPr lang="de-AT" dirty="0"/>
              <a:t>Der Titel soll „griffig sein“, das im Vordergrundstehende</a:t>
            </a:r>
            <a:r>
              <a:rPr lang="de-AT" baseline="0" dirty="0"/>
              <a:t> Leitsymptom beinhalten und/oder neugierig machen</a:t>
            </a:r>
            <a:endParaRPr lang="de-AT" dirty="0"/>
          </a:p>
        </p:txBody>
      </p:sp>
      <p:sp>
        <p:nvSpPr>
          <p:cNvPr id="4" name="Foliennummernplatzhalter 3"/>
          <p:cNvSpPr>
            <a:spLocks noGrp="1"/>
          </p:cNvSpPr>
          <p:nvPr>
            <p:ph type="sldNum" sz="quarter" idx="10"/>
          </p:nvPr>
        </p:nvSpPr>
        <p:spPr/>
        <p:txBody>
          <a:bodyPr/>
          <a:lstStyle/>
          <a:p>
            <a:fld id="{2DB093CF-F64A-284C-8095-E4EE1285F3DD}" type="slidenum">
              <a:rPr lang="de-DE" smtClean="0"/>
              <a:pPr/>
              <a:t>1</a:t>
            </a:fld>
            <a:endParaRPr lang="de-DE"/>
          </a:p>
        </p:txBody>
      </p:sp>
    </p:spTree>
    <p:extLst>
      <p:ext uri="{BB962C8B-B14F-4D97-AF65-F5344CB8AC3E}">
        <p14:creationId xmlns:p14="http://schemas.microsoft.com/office/powerpoint/2010/main" val="248522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Hier gehört zuerst die Spontananamnese dargestellt, danach anamnestische</a:t>
            </a:r>
            <a:r>
              <a:rPr lang="de-AT" baseline="0" dirty="0"/>
              <a:t> Angaben, die man auf gezieltes Befragen bekommen hat bzw. was für den Fall sonst noch wichtig ist. Selbstverständlich kann man die Anamnese auch auf mehrere Folien aufteilen.</a:t>
            </a:r>
            <a:endParaRPr lang="de-AT" dirty="0"/>
          </a:p>
        </p:txBody>
      </p:sp>
      <p:sp>
        <p:nvSpPr>
          <p:cNvPr id="4" name="Foliennummernplatzhalter 3"/>
          <p:cNvSpPr>
            <a:spLocks noGrp="1"/>
          </p:cNvSpPr>
          <p:nvPr>
            <p:ph type="sldNum" sz="quarter" idx="10"/>
          </p:nvPr>
        </p:nvSpPr>
        <p:spPr/>
        <p:txBody>
          <a:bodyPr/>
          <a:lstStyle/>
          <a:p>
            <a:fld id="{2DB093CF-F64A-284C-8095-E4EE1285F3DD}" type="slidenum">
              <a:rPr lang="de-DE" smtClean="0"/>
              <a:pPr/>
              <a:t>2</a:t>
            </a:fld>
            <a:endParaRPr lang="de-DE"/>
          </a:p>
        </p:txBody>
      </p:sp>
    </p:spTree>
    <p:extLst>
      <p:ext uri="{BB962C8B-B14F-4D97-AF65-F5344CB8AC3E}">
        <p14:creationId xmlns:p14="http://schemas.microsoft.com/office/powerpoint/2010/main" val="198022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Gliederung ist ein Vorschlag, machen sie es gerne anders.</a:t>
            </a:r>
          </a:p>
        </p:txBody>
      </p:sp>
      <p:sp>
        <p:nvSpPr>
          <p:cNvPr id="4" name="Foliennummernplatzhalter 3"/>
          <p:cNvSpPr>
            <a:spLocks noGrp="1"/>
          </p:cNvSpPr>
          <p:nvPr>
            <p:ph type="sldNum" sz="quarter" idx="10"/>
          </p:nvPr>
        </p:nvSpPr>
        <p:spPr/>
        <p:txBody>
          <a:bodyPr/>
          <a:lstStyle/>
          <a:p>
            <a:fld id="{2DB093CF-F64A-284C-8095-E4EE1285F3DD}" type="slidenum">
              <a:rPr lang="de-DE" smtClean="0"/>
              <a:pPr/>
              <a:t>3</a:t>
            </a:fld>
            <a:endParaRPr lang="de-DE"/>
          </a:p>
        </p:txBody>
      </p:sp>
    </p:spTree>
    <p:extLst>
      <p:ext uri="{BB962C8B-B14F-4D97-AF65-F5344CB8AC3E}">
        <p14:creationId xmlns:p14="http://schemas.microsoft.com/office/powerpoint/2010/main" val="59200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dirty="0"/>
              <a:t>Beim Medienservice (Tel.92918) kann man bitten, dass im Haus gemachte Röntgen, CT, MR usw. einem als JPG-file per email zugeschickt</a:t>
            </a:r>
            <a:r>
              <a:rPr lang="de-AT" baseline="0" dirty="0"/>
              <a:t> werden, damit man diese dann mit der Funktion „Einfügen“, weiter zu Graphik in die Folien bringt. Auch selbst gemachte Fotos vom Patienten, z.B. von einem Hautausschlag, einer auffälligen Blickdiagnose machen sich gut.</a:t>
            </a:r>
            <a:endParaRPr lang="de-AT" dirty="0"/>
          </a:p>
          <a:p>
            <a:endParaRPr lang="de-AT" dirty="0"/>
          </a:p>
        </p:txBody>
      </p:sp>
      <p:sp>
        <p:nvSpPr>
          <p:cNvPr id="4" name="Foliennummernplatzhalter 3"/>
          <p:cNvSpPr>
            <a:spLocks noGrp="1"/>
          </p:cNvSpPr>
          <p:nvPr>
            <p:ph type="sldNum" sz="quarter" idx="10"/>
          </p:nvPr>
        </p:nvSpPr>
        <p:spPr/>
        <p:txBody>
          <a:bodyPr/>
          <a:lstStyle/>
          <a:p>
            <a:fld id="{2DB093CF-F64A-284C-8095-E4EE1285F3DD}" type="slidenum">
              <a:rPr lang="de-DE" smtClean="0"/>
              <a:pPr/>
              <a:t>5</a:t>
            </a:fld>
            <a:endParaRPr lang="de-DE"/>
          </a:p>
        </p:txBody>
      </p:sp>
    </p:spTree>
    <p:extLst>
      <p:ext uri="{BB962C8B-B14F-4D97-AF65-F5344CB8AC3E}">
        <p14:creationId xmlns:p14="http://schemas.microsoft.com/office/powerpoint/2010/main" val="198022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DB093CF-F64A-284C-8095-E4EE1285F3DD}" type="slidenum">
              <a:rPr lang="de-DE" smtClean="0"/>
              <a:pPr/>
              <a:t>14</a:t>
            </a:fld>
            <a:endParaRPr lang="de-DE"/>
          </a:p>
        </p:txBody>
      </p:sp>
    </p:spTree>
    <p:extLst>
      <p:ext uri="{BB962C8B-B14F-4D97-AF65-F5344CB8AC3E}">
        <p14:creationId xmlns:p14="http://schemas.microsoft.com/office/powerpoint/2010/main" val="59200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DB093CF-F64A-284C-8095-E4EE1285F3DD}" type="slidenum">
              <a:rPr lang="de-DE" smtClean="0"/>
              <a:pPr/>
              <a:t>15</a:t>
            </a:fld>
            <a:endParaRPr lang="de-DE"/>
          </a:p>
        </p:txBody>
      </p:sp>
    </p:spTree>
    <p:extLst>
      <p:ext uri="{BB962C8B-B14F-4D97-AF65-F5344CB8AC3E}">
        <p14:creationId xmlns:p14="http://schemas.microsoft.com/office/powerpoint/2010/main" val="1980221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DB093CF-F64A-284C-8095-E4EE1285F3DD}" type="slidenum">
              <a:rPr lang="de-DE" smtClean="0"/>
              <a:pPr/>
              <a:t>18</a:t>
            </a:fld>
            <a:endParaRPr lang="de-DE"/>
          </a:p>
        </p:txBody>
      </p:sp>
    </p:spTree>
    <p:extLst>
      <p:ext uri="{BB962C8B-B14F-4D97-AF65-F5344CB8AC3E}">
        <p14:creationId xmlns:p14="http://schemas.microsoft.com/office/powerpoint/2010/main" val="1980221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1D95C-F42E-874A-FF98-A04C19DE1D40}"/>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844E7A18-2178-F43C-8B22-0EDA729AEC2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94743D25-4D5A-166C-FAD3-505880E35F9E}"/>
              </a:ext>
            </a:extLst>
          </p:cNvPr>
          <p:cNvSpPr>
            <a:spLocks noGrp="1"/>
          </p:cNvSpPr>
          <p:nvPr>
            <p:ph type="dt" sz="half" idx="10"/>
          </p:nvPr>
        </p:nvSpPr>
        <p:spPr/>
        <p:txBody>
          <a:bodyPr/>
          <a:lstStyle/>
          <a:p>
            <a:fld id="{B8FDC4BB-0654-4547-8565-E840C1E90D67}" type="datetimeFigureOut">
              <a:rPr lang="de-DE" smtClean="0"/>
              <a:t>17.05.2023</a:t>
            </a:fld>
            <a:endParaRPr lang="de-DE"/>
          </a:p>
        </p:txBody>
      </p:sp>
      <p:sp>
        <p:nvSpPr>
          <p:cNvPr id="5" name="Fußzeilenplatzhalter 4">
            <a:extLst>
              <a:ext uri="{FF2B5EF4-FFF2-40B4-BE49-F238E27FC236}">
                <a16:creationId xmlns:a16="http://schemas.microsoft.com/office/drawing/2014/main" id="{1856CEEC-A5BA-DA52-99F7-FC103A4BB11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D87294C-E37C-6C17-0231-DE51A05F0015}"/>
              </a:ext>
            </a:extLst>
          </p:cNvPr>
          <p:cNvSpPr>
            <a:spLocks noGrp="1"/>
          </p:cNvSpPr>
          <p:nvPr>
            <p:ph type="sldNum" sz="quarter" idx="12"/>
          </p:nvPr>
        </p:nvSpPr>
        <p:spPr/>
        <p:txBody>
          <a:bodyPr/>
          <a:lstStyle/>
          <a:p>
            <a:fld id="{3222D4E6-FB59-FC4E-9986-DF65FAF63D7F}" type="slidenum">
              <a:rPr lang="de-DE" smtClean="0"/>
              <a:t>‹Nr.›</a:t>
            </a:fld>
            <a:endParaRPr lang="de-DE"/>
          </a:p>
        </p:txBody>
      </p:sp>
      <p:sp>
        <p:nvSpPr>
          <p:cNvPr id="7" name="Rechteck 6">
            <a:extLst>
              <a:ext uri="{FF2B5EF4-FFF2-40B4-BE49-F238E27FC236}">
                <a16:creationId xmlns:a16="http://schemas.microsoft.com/office/drawing/2014/main" id="{884DDCB6-EEA2-038D-C37D-AA61EBB7ECB3}"/>
              </a:ext>
            </a:extLst>
          </p:cNvPr>
          <p:cNvSpPr/>
          <p:nvPr userDrawn="1"/>
        </p:nvSpPr>
        <p:spPr>
          <a:xfrm>
            <a:off x="356235" y="263285"/>
            <a:ext cx="1138401"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1D57EC04-10E7-5316-6F39-EF3CD4D44EA7}"/>
              </a:ext>
            </a:extLst>
          </p:cNvPr>
          <p:cNvSpPr/>
          <p:nvPr userDrawn="1"/>
        </p:nvSpPr>
        <p:spPr>
          <a:xfrm>
            <a:off x="5111193" y="325234"/>
            <a:ext cx="1541102"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A83B9A80-119B-1527-B5DD-A6712A3986FD}"/>
              </a:ext>
            </a:extLst>
          </p:cNvPr>
          <p:cNvSpPr/>
          <p:nvPr userDrawn="1"/>
        </p:nvSpPr>
        <p:spPr>
          <a:xfrm>
            <a:off x="7132436" y="898266"/>
            <a:ext cx="1726963" cy="6737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Bild 7" descr="b1.jpg">
            <a:extLst>
              <a:ext uri="{FF2B5EF4-FFF2-40B4-BE49-F238E27FC236}">
                <a16:creationId xmlns:a16="http://schemas.microsoft.com/office/drawing/2014/main" id="{424DD688-3250-57C1-9FD4-E67E88DDDC4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3466439"/>
            <a:ext cx="4403290" cy="2867737"/>
          </a:xfrm>
          <a:prstGeom prst="rect">
            <a:avLst/>
          </a:prstGeom>
        </p:spPr>
      </p:pic>
      <p:pic>
        <p:nvPicPr>
          <p:cNvPr id="11" name="Bild 8" descr="b2.jpg">
            <a:extLst>
              <a:ext uri="{FF2B5EF4-FFF2-40B4-BE49-F238E27FC236}">
                <a16:creationId xmlns:a16="http://schemas.microsoft.com/office/drawing/2014/main" id="{97BEA2A2-B552-0429-D023-37D4DF1ADFA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48699" y="3466439"/>
            <a:ext cx="4403290" cy="2867737"/>
          </a:xfrm>
          <a:prstGeom prst="rect">
            <a:avLst/>
          </a:prstGeom>
        </p:spPr>
      </p:pic>
      <p:sp>
        <p:nvSpPr>
          <p:cNvPr id="12" name="Rechteck 11">
            <a:extLst>
              <a:ext uri="{FF2B5EF4-FFF2-40B4-BE49-F238E27FC236}">
                <a16:creationId xmlns:a16="http://schemas.microsoft.com/office/drawing/2014/main" id="{30929BB0-0BC6-9FD7-7B3B-1494B8ED5B6E}"/>
              </a:ext>
            </a:extLst>
          </p:cNvPr>
          <p:cNvSpPr/>
          <p:nvPr userDrawn="1"/>
        </p:nvSpPr>
        <p:spPr>
          <a:xfrm>
            <a:off x="356235" y="197464"/>
            <a:ext cx="2041765" cy="69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14701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B4B9C1-65BF-ED2D-1EC4-2ED823010A0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6F2DC95-CB71-9A91-55D3-F8B1D38ABF3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40F570A-B958-5792-4413-55551680B27C}"/>
              </a:ext>
            </a:extLst>
          </p:cNvPr>
          <p:cNvSpPr>
            <a:spLocks noGrp="1"/>
          </p:cNvSpPr>
          <p:nvPr>
            <p:ph type="dt" sz="half" idx="10"/>
          </p:nvPr>
        </p:nvSpPr>
        <p:spPr/>
        <p:txBody>
          <a:bodyPr/>
          <a:lstStyle/>
          <a:p>
            <a:fld id="{657F783B-BD98-BE4C-840C-BFD4805C2C83}" type="datetime1">
              <a:rPr lang="de-AT" smtClean="0"/>
              <a:pPr/>
              <a:t>17.05.2023</a:t>
            </a:fld>
            <a:endParaRPr lang="de-DE"/>
          </a:p>
        </p:txBody>
      </p:sp>
      <p:sp>
        <p:nvSpPr>
          <p:cNvPr id="5" name="Fußzeilenplatzhalter 4">
            <a:extLst>
              <a:ext uri="{FF2B5EF4-FFF2-40B4-BE49-F238E27FC236}">
                <a16:creationId xmlns:a16="http://schemas.microsoft.com/office/drawing/2014/main" id="{EA1F2AA3-CC31-84B6-5A12-74258EBDB2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FED0153-20F5-529E-1C79-D16513D27F38}"/>
              </a:ext>
            </a:extLst>
          </p:cNvPr>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950528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D42A801-BBF5-C126-8D6F-F7E7D441A65D}"/>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B26BA4D-0B65-ADEB-ECDB-140FB723FED1}"/>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3AB8579-FDBF-2C85-54EC-E33C004786EC}"/>
              </a:ext>
            </a:extLst>
          </p:cNvPr>
          <p:cNvSpPr>
            <a:spLocks noGrp="1"/>
          </p:cNvSpPr>
          <p:nvPr>
            <p:ph type="dt" sz="half" idx="10"/>
          </p:nvPr>
        </p:nvSpPr>
        <p:spPr/>
        <p:txBody>
          <a:bodyPr/>
          <a:lstStyle/>
          <a:p>
            <a:fld id="{657F783B-BD98-BE4C-840C-BFD4805C2C83}" type="datetime1">
              <a:rPr lang="de-AT" smtClean="0"/>
              <a:pPr/>
              <a:t>17.05.2023</a:t>
            </a:fld>
            <a:endParaRPr lang="de-DE"/>
          </a:p>
        </p:txBody>
      </p:sp>
      <p:sp>
        <p:nvSpPr>
          <p:cNvPr id="5" name="Fußzeilenplatzhalter 4">
            <a:extLst>
              <a:ext uri="{FF2B5EF4-FFF2-40B4-BE49-F238E27FC236}">
                <a16:creationId xmlns:a16="http://schemas.microsoft.com/office/drawing/2014/main" id="{9BBE93E0-9227-8915-6C9A-75B5FE07F7C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CBCC50C-9DB6-C43D-7712-53735C95D290}"/>
              </a:ext>
            </a:extLst>
          </p:cNvPr>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316153371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 1 Sp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a:t>Mastertitelformat bearbeiten</a:t>
            </a:r>
            <a:endParaRPr lang="de-DE" dirty="0"/>
          </a:p>
        </p:txBody>
      </p:sp>
      <p:sp>
        <p:nvSpPr>
          <p:cNvPr id="3" name="Inhaltsplatzhalter 2"/>
          <p:cNvSpPr>
            <a:spLocks noGrp="1"/>
          </p:cNvSpPr>
          <p:nvPr>
            <p:ph sz="half" idx="1" hasCustomPrompt="1"/>
          </p:nvPr>
        </p:nvSpPr>
        <p:spPr>
          <a:xfrm>
            <a:off x="457200" y="2184400"/>
            <a:ext cx="8229600" cy="3926275"/>
          </a:xfrm>
          <a:prstGeom prst="rect">
            <a:avLst/>
          </a:prstGeom>
        </p:spPr>
        <p:txBody>
          <a:bodyPr>
            <a:noAutofit/>
          </a:bodyPr>
          <a:lstStyle>
            <a:lvl1pPr marL="0" indent="-216000" algn="l" defTabSz="457200" rtl="0" eaLnBrk="1" latinLnBrk="0" hangingPunct="1">
              <a:spcBef>
                <a:spcPct val="20000"/>
              </a:spcBef>
              <a:buFont typeface="Arial" pitchFamily="34" charset="0"/>
              <a:buNone/>
              <a:defRPr sz="2400" spc="-20">
                <a:solidFill>
                  <a:schemeClr val="tx1"/>
                </a:solidFill>
              </a:defRPr>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pPr>
            <a:r>
              <a:rPr lang="de-DE" dirty="0"/>
              <a:t>Mastertextformat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17.05.2023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3276334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s - 1 Sp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1079500"/>
            <a:ext cx="8229600" cy="1129924"/>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a:t>Mastertitelformat bearbeiten</a:t>
            </a:r>
            <a:endParaRPr lang="de-DE" dirty="0"/>
          </a:p>
        </p:txBody>
      </p:sp>
      <p:sp>
        <p:nvSpPr>
          <p:cNvPr id="5" name="Datumsplatzhalter 4"/>
          <p:cNvSpPr>
            <a:spLocks noGrp="1"/>
          </p:cNvSpPr>
          <p:nvPr>
            <p:ph type="dt" sz="half" idx="10"/>
          </p:nvPr>
        </p:nvSpPr>
        <p:spPr/>
        <p:txBody>
          <a:bodyPr/>
          <a:lstStyle/>
          <a:p>
            <a:fld id="{5D231853-40BA-2546-B91E-E50E114EB1DC}" type="datetime1">
              <a:rPr lang="de-AT" smtClean="0"/>
              <a:pPr/>
              <a:t>17.05.2023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
        <p:nvSpPr>
          <p:cNvPr id="11" name="Textplatzhalter 10"/>
          <p:cNvSpPr>
            <a:spLocks noGrp="1"/>
          </p:cNvSpPr>
          <p:nvPr>
            <p:ph type="body" sz="quarter" idx="13" hasCustomPrompt="1"/>
          </p:nvPr>
        </p:nvSpPr>
        <p:spPr>
          <a:xfrm>
            <a:off x="457200" y="2547913"/>
            <a:ext cx="8229600" cy="3535387"/>
          </a:xfrm>
          <a:prstGeom prst="rect">
            <a:avLst/>
          </a:prstGeom>
        </p:spPr>
        <p:txBody>
          <a:bodyPr vert="horz"/>
          <a:lstStyle>
            <a:lvl1pPr marL="176213" indent="-176213">
              <a:defRPr sz="2400">
                <a:solidFill>
                  <a:schemeClr val="tx1"/>
                </a:solidFill>
              </a:defRPr>
            </a:lvl1pPr>
            <a:lvl2pPr marL="180975" indent="127000">
              <a:buFont typeface="Arial" pitchFamily="34" charset="0"/>
              <a:buChar char="•"/>
              <a:defRPr sz="2400"/>
            </a:lvl2pPr>
          </a:lstStyle>
          <a:p>
            <a:pPr lvl="0"/>
            <a:r>
              <a:rPr lang="de-DE" dirty="0"/>
              <a:t>Mastertextformat bearbeiten</a:t>
            </a:r>
          </a:p>
          <a:p>
            <a:pPr lvl="1"/>
            <a:r>
              <a:rPr lang="de-DE" dirty="0"/>
              <a:t>Mastertextformat</a:t>
            </a:r>
          </a:p>
        </p:txBody>
      </p:sp>
    </p:spTree>
    <p:extLst>
      <p:ext uri="{BB962C8B-B14F-4D97-AF65-F5344CB8AC3E}">
        <p14:creationId xmlns:p14="http://schemas.microsoft.com/office/powerpoint/2010/main" val="2468835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und Bild  - 2 Spalten">
    <p:spTree>
      <p:nvGrpSpPr>
        <p:cNvPr id="1" name=""/>
        <p:cNvGrpSpPr/>
        <p:nvPr/>
      </p:nvGrpSpPr>
      <p:grpSpPr>
        <a:xfrm>
          <a:off x="0" y="0"/>
          <a:ext cx="0" cy="0"/>
          <a:chOff x="0" y="0"/>
          <a:chExt cx="0" cy="0"/>
        </a:xfrm>
      </p:grpSpPr>
      <p:sp>
        <p:nvSpPr>
          <p:cNvPr id="4" name="Inhaltsplatzhalter 3"/>
          <p:cNvSpPr>
            <a:spLocks noGrp="1"/>
          </p:cNvSpPr>
          <p:nvPr>
            <p:ph sz="half" idx="2" hasCustomPrompt="1"/>
          </p:nvPr>
        </p:nvSpPr>
        <p:spPr>
          <a:xfrm>
            <a:off x="4648200" y="2095500"/>
            <a:ext cx="4038600" cy="1907985"/>
          </a:xfrm>
          <a:prstGeom prst="rect">
            <a:avLst/>
          </a:prstGeom>
        </p:spPr>
        <p:txBody>
          <a:bodyPr>
            <a:normAutofit/>
          </a:bodyPr>
          <a:lstStyle>
            <a:lvl1pPr marL="0" indent="0" algn="l" defTabSz="457200" rtl="0" eaLnBrk="1" latinLnBrk="0" hangingPunct="1">
              <a:spcBef>
                <a:spcPct val="20000"/>
              </a:spcBef>
              <a:buNone/>
              <a:defRPr lang="de-DE" sz="2400" kern="1200" spc="-20" dirty="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lvl="0" indent="0" algn="l" defTabSz="457200" rtl="0" eaLnBrk="1" latinLnBrk="0" hangingPunct="1">
              <a:spcBef>
                <a:spcPct val="20000"/>
              </a:spcBef>
            </a:pPr>
            <a:r>
              <a:rPr lang="de-DE" dirty="0"/>
              <a:t>Mastertextformat bearbeiten</a:t>
            </a:r>
          </a:p>
        </p:txBody>
      </p:sp>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a:t>Mastertitelformat bearbeiten</a:t>
            </a:r>
            <a:endParaRPr lang="de-DE" dirty="0"/>
          </a:p>
        </p:txBody>
      </p:sp>
      <p:sp>
        <p:nvSpPr>
          <p:cNvPr id="3" name="Inhaltsplatzhalter 2"/>
          <p:cNvSpPr>
            <a:spLocks noGrp="1"/>
          </p:cNvSpPr>
          <p:nvPr>
            <p:ph sz="half" idx="1" hasCustomPrompt="1"/>
          </p:nvPr>
        </p:nvSpPr>
        <p:spPr>
          <a:xfrm>
            <a:off x="457200" y="2095500"/>
            <a:ext cx="4038600" cy="4015175"/>
          </a:xfrm>
          <a:prstGeom prst="rect">
            <a:avLst/>
          </a:prstGeom>
        </p:spPr>
        <p:txBody>
          <a:bodyPr>
            <a:noAutofit/>
          </a:bodyPr>
          <a:lstStyle>
            <a:lvl1pPr marL="0" indent="0" algn="l" defTabSz="457200" rtl="0" eaLnBrk="1" latinLnBrk="0" hangingPunct="1">
              <a:spcBef>
                <a:spcPct val="20000"/>
              </a:spcBef>
              <a:buFont typeface="Arial" pitchFamily="34" charset="0"/>
              <a:buNone/>
              <a:defRPr sz="2400" spc="-20">
                <a:solidFill>
                  <a:schemeClr val="tx1"/>
                </a:solidFill>
              </a:defRPr>
            </a:lvl1pPr>
            <a:lvl2pPr marL="361950" indent="-180975">
              <a:buFont typeface="Arial" pitchFamily="34" charset="0"/>
              <a:buChar char="-"/>
              <a:defRPr sz="1400"/>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pPr>
            <a:r>
              <a:rPr lang="de-DE" dirty="0"/>
              <a:t>Mastertextformat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17.05.2023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
        <p:nvSpPr>
          <p:cNvPr id="9" name="Bildplatzhalter 8"/>
          <p:cNvSpPr>
            <a:spLocks noGrp="1"/>
          </p:cNvSpPr>
          <p:nvPr>
            <p:ph type="pic" sz="quarter" idx="13"/>
          </p:nvPr>
        </p:nvSpPr>
        <p:spPr>
          <a:xfrm>
            <a:off x="4648200" y="4127501"/>
            <a:ext cx="4038600" cy="1982788"/>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3342000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2 Spalten">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a:t>Mastertitelformat bearbeiten</a:t>
            </a:r>
            <a:endParaRPr lang="de-DE" dirty="0"/>
          </a:p>
        </p:txBody>
      </p:sp>
      <p:sp>
        <p:nvSpPr>
          <p:cNvPr id="3" name="Inhaltsplatzhalter 2"/>
          <p:cNvSpPr>
            <a:spLocks noGrp="1"/>
          </p:cNvSpPr>
          <p:nvPr>
            <p:ph sz="half" idx="1"/>
          </p:nvPr>
        </p:nvSpPr>
        <p:spPr>
          <a:xfrm>
            <a:off x="457200" y="2120900"/>
            <a:ext cx="4038600" cy="3989775"/>
          </a:xfrm>
          <a:prstGeom prst="rect">
            <a:avLst/>
          </a:prstGeom>
        </p:spPr>
        <p:txBody>
          <a:bodyPr>
            <a:noAutofit/>
          </a:bodyPr>
          <a:lstStyle>
            <a:lvl1pPr marL="0" indent="180975" algn="l" defTabSz="540000" rtl="0" eaLnBrk="1" latinLnBrk="0" hangingPunct="1">
              <a:spcBef>
                <a:spcPct val="20000"/>
              </a:spcBef>
              <a:buFont typeface="Arial" pitchFamily="34" charset="0"/>
              <a:buNone/>
              <a:tabLst/>
              <a:defRPr sz="2400" spc="-20">
                <a:solidFill>
                  <a:schemeClr val="tx1"/>
                </a:solidFill>
              </a:defRPr>
            </a:lvl1pPr>
            <a:lvl2pPr marL="612000" indent="-285750" defTabSz="324000">
              <a:buFont typeface="Arial"/>
              <a:buChar char="•"/>
              <a:tabLst>
                <a:tab pos="360000" algn="l"/>
              </a:tabLst>
              <a:defRPr sz="1400">
                <a:solidFill>
                  <a:srgbClr val="004E90"/>
                </a:solidFill>
              </a:defRPr>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pPr>
            <a:r>
              <a:rPr lang="de-DE"/>
              <a:t>Mastertextformat bearbeiten</a:t>
            </a:r>
          </a:p>
        </p:txBody>
      </p:sp>
      <p:sp>
        <p:nvSpPr>
          <p:cNvPr id="4" name="Inhaltsplatzhalter 3"/>
          <p:cNvSpPr>
            <a:spLocks noGrp="1"/>
          </p:cNvSpPr>
          <p:nvPr>
            <p:ph sz="half" idx="2" hasCustomPrompt="1"/>
          </p:nvPr>
        </p:nvSpPr>
        <p:spPr>
          <a:xfrm>
            <a:off x="4648200" y="2120900"/>
            <a:ext cx="4038600" cy="4005263"/>
          </a:xfrm>
          <a:prstGeom prst="rect">
            <a:avLst/>
          </a:prstGeom>
        </p:spPr>
        <p:txBody>
          <a:bodyPr>
            <a:normAutofit/>
          </a:bodyPr>
          <a:lstStyle>
            <a:lvl1pPr marL="0" indent="0" algn="l" defTabSz="457200" rtl="0" eaLnBrk="1" latinLnBrk="0" hangingPunct="1">
              <a:spcBef>
                <a:spcPct val="20000"/>
              </a:spcBef>
              <a:buFont typeface="Arial" pitchFamily="34" charset="0"/>
              <a:buNone/>
              <a:defRPr lang="de-DE" sz="2400" kern="1200" spc="-20" dirty="0">
                <a:solidFill>
                  <a:schemeClr val="tx1"/>
                </a:solidFill>
                <a:latin typeface="+mn-lt"/>
                <a:ea typeface="+mn-ea"/>
                <a:cs typeface="+mn-cs"/>
              </a:defRPr>
            </a:lvl1pPr>
            <a:lvl2pPr marL="0" indent="0">
              <a:spcBef>
                <a:spcPts val="936"/>
              </a:spcBef>
              <a:buClr>
                <a:srgbClr val="004E90"/>
              </a:buClr>
              <a:buFont typeface="Arial" pitchFamily="34" charset="0"/>
              <a:buChar char="•"/>
              <a:defRPr sz="1400">
                <a:solidFill>
                  <a:srgbClr val="004E90"/>
                </a:solidFill>
              </a:defRPr>
            </a:lvl2pPr>
            <a:lvl3pPr marL="361950" indent="-180975">
              <a:buFont typeface="Calibri" pitchFamily="34" charset="0"/>
              <a:buChar char="-"/>
              <a:defRPr sz="1400"/>
            </a:lvl3pPr>
            <a:lvl4pPr>
              <a:defRPr sz="1800"/>
            </a:lvl4pPr>
            <a:lvl5pPr>
              <a:defRPr sz="1800"/>
            </a:lvl5pPr>
            <a:lvl6pPr>
              <a:defRPr sz="1800"/>
            </a:lvl6pPr>
            <a:lvl7pPr>
              <a:defRPr sz="1800"/>
            </a:lvl7pPr>
            <a:lvl8pPr>
              <a:defRPr sz="1800"/>
            </a:lvl8pPr>
            <a:lvl9pPr>
              <a:defRPr sz="1800"/>
            </a:lvl9pPr>
          </a:lstStyle>
          <a:p>
            <a:pPr marL="0" lvl="0" indent="0" algn="l" defTabSz="457200" rtl="0" eaLnBrk="1" latinLnBrk="0" hangingPunct="1">
              <a:spcBef>
                <a:spcPct val="20000"/>
              </a:spcBef>
            </a:pPr>
            <a:r>
              <a:rPr lang="de-DE" dirty="0"/>
              <a:t>Mastertextformat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17.05.2023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3443355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und Bild  - 2 Spalten">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a:t>Mastertitelformat bearbeiten</a:t>
            </a:r>
            <a:endParaRPr lang="de-DE" dirty="0"/>
          </a:p>
        </p:txBody>
      </p:sp>
      <p:sp>
        <p:nvSpPr>
          <p:cNvPr id="3" name="Inhaltsplatzhalter 2"/>
          <p:cNvSpPr>
            <a:spLocks noGrp="1"/>
          </p:cNvSpPr>
          <p:nvPr>
            <p:ph sz="half" idx="1" hasCustomPrompt="1"/>
          </p:nvPr>
        </p:nvSpPr>
        <p:spPr>
          <a:xfrm>
            <a:off x="457200" y="2159000"/>
            <a:ext cx="4038600" cy="3951675"/>
          </a:xfrm>
          <a:prstGeom prst="rect">
            <a:avLst/>
          </a:prstGeom>
        </p:spPr>
        <p:txBody>
          <a:bodyPr>
            <a:noAutofit/>
          </a:bodyPr>
          <a:lstStyle>
            <a:lvl1pPr marL="0" indent="0" algn="l" defTabSz="457200" rtl="0" eaLnBrk="1" latinLnBrk="0" hangingPunct="1">
              <a:spcBef>
                <a:spcPct val="20000"/>
              </a:spcBef>
              <a:buFontTx/>
              <a:buNone/>
              <a:defRPr sz="2400" spc="-20">
                <a:solidFill>
                  <a:schemeClr val="tx1"/>
                </a:solidFill>
              </a:defRPr>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pPr>
            <a:r>
              <a:rPr lang="de-DE" dirty="0"/>
              <a:t>Mastertextformat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17.05.2023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
        <p:nvSpPr>
          <p:cNvPr id="9" name="Bildplatzhalter 8"/>
          <p:cNvSpPr>
            <a:spLocks noGrp="1"/>
          </p:cNvSpPr>
          <p:nvPr>
            <p:ph type="pic" sz="quarter" idx="13"/>
          </p:nvPr>
        </p:nvSpPr>
        <p:spPr>
          <a:xfrm>
            <a:off x="4731726" y="2159000"/>
            <a:ext cx="3955074" cy="3951289"/>
          </a:xfrm>
          <a:prstGeom prst="rect">
            <a:avLst/>
          </a:prstGeom>
          <a:solidFill>
            <a:schemeClr val="tx2">
              <a:lumMod val="20000"/>
              <a:lumOff val="80000"/>
            </a:schemeClr>
          </a:solidFill>
        </p:spPr>
        <p:txBody>
          <a:bodyPr anchor="ctr"/>
          <a:lstStyle>
            <a:lvl1pPr marL="0" indent="0" algn="ctr">
              <a:buNone/>
              <a:defRPr sz="2400" b="1">
                <a:solidFill>
                  <a:schemeClr val="bg1"/>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2508877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rsonen">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a:t>Mastertitelformat bearbeiten</a:t>
            </a:r>
            <a:endParaRPr lang="de-DE" dirty="0"/>
          </a:p>
        </p:txBody>
      </p:sp>
      <p:sp>
        <p:nvSpPr>
          <p:cNvPr id="3" name="Inhaltsplatzhalter 2"/>
          <p:cNvSpPr>
            <a:spLocks noGrp="1"/>
          </p:cNvSpPr>
          <p:nvPr>
            <p:ph sz="half" idx="1"/>
          </p:nvPr>
        </p:nvSpPr>
        <p:spPr>
          <a:xfrm>
            <a:off x="1339753" y="5125615"/>
            <a:ext cx="2067710" cy="1021647"/>
          </a:xfrm>
          <a:prstGeom prst="rect">
            <a:avLst/>
          </a:prstGeom>
        </p:spPr>
        <p:txBody>
          <a:bodyPr>
            <a:noAutofit/>
          </a:bodyPr>
          <a:lstStyle>
            <a:lvl1pPr marL="0" indent="0" algn="l" defTabSz="457200" rtl="0" eaLnBrk="1" latinLnBrk="0" hangingPunct="1">
              <a:spcBef>
                <a:spcPct val="20000"/>
              </a:spcBef>
              <a:buFontTx/>
              <a:buNone/>
              <a:defRPr sz="1400" spc="-20">
                <a:solidFill>
                  <a:schemeClr val="tx1"/>
                </a:solidFill>
              </a:defRPr>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buFontTx/>
              <a:buNone/>
            </a:pPr>
            <a:r>
              <a:rPr lang="de-DE"/>
              <a:t>Mastertextformat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17.05.2023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
        <p:nvSpPr>
          <p:cNvPr id="9" name="Bildplatzhalter 8"/>
          <p:cNvSpPr>
            <a:spLocks noGrp="1"/>
          </p:cNvSpPr>
          <p:nvPr>
            <p:ph type="pic" sz="quarter" idx="13"/>
          </p:nvPr>
        </p:nvSpPr>
        <p:spPr>
          <a:xfrm>
            <a:off x="1432683" y="2594134"/>
            <a:ext cx="1982523" cy="2447004"/>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a:t>Bild durch Klicken auf Symbol hinzufügen</a:t>
            </a:r>
            <a:endParaRPr lang="de-DE" dirty="0"/>
          </a:p>
        </p:txBody>
      </p:sp>
      <p:sp>
        <p:nvSpPr>
          <p:cNvPr id="10" name="Inhaltsplatzhalter 2"/>
          <p:cNvSpPr>
            <a:spLocks noGrp="1"/>
          </p:cNvSpPr>
          <p:nvPr>
            <p:ph sz="half" idx="14"/>
          </p:nvPr>
        </p:nvSpPr>
        <p:spPr>
          <a:xfrm>
            <a:off x="3624301" y="5125615"/>
            <a:ext cx="2067710" cy="1021647"/>
          </a:xfrm>
          <a:prstGeom prst="rect">
            <a:avLst/>
          </a:prstGeom>
        </p:spPr>
        <p:txBody>
          <a:bodyPr>
            <a:noAutofit/>
          </a:bodyPr>
          <a:lstStyle>
            <a:lvl1pPr marL="0" indent="0" algn="l" defTabSz="457200" rtl="0" eaLnBrk="1" latinLnBrk="0" hangingPunct="1">
              <a:spcBef>
                <a:spcPct val="20000"/>
              </a:spcBef>
              <a:buFontTx/>
              <a:buNone/>
              <a:defRPr sz="1400" spc="-20">
                <a:solidFill>
                  <a:schemeClr val="tx1"/>
                </a:solidFill>
              </a:defRPr>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buFontTx/>
              <a:buNone/>
            </a:pPr>
            <a:r>
              <a:rPr lang="de-DE"/>
              <a:t>Mastertextformat bearbeiten</a:t>
            </a:r>
          </a:p>
        </p:txBody>
      </p:sp>
      <p:sp>
        <p:nvSpPr>
          <p:cNvPr id="11" name="Bildplatzhalter 8"/>
          <p:cNvSpPr>
            <a:spLocks noGrp="1"/>
          </p:cNvSpPr>
          <p:nvPr>
            <p:ph type="pic" sz="quarter" idx="15"/>
          </p:nvPr>
        </p:nvSpPr>
        <p:spPr>
          <a:xfrm>
            <a:off x="3717231" y="2594134"/>
            <a:ext cx="1982523" cy="2447004"/>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a:t>Bild durch Klicken auf Symbol hinzufügen</a:t>
            </a:r>
            <a:endParaRPr lang="de-DE" dirty="0"/>
          </a:p>
        </p:txBody>
      </p:sp>
      <p:sp>
        <p:nvSpPr>
          <p:cNvPr id="12" name="Inhaltsplatzhalter 2"/>
          <p:cNvSpPr>
            <a:spLocks noGrp="1"/>
          </p:cNvSpPr>
          <p:nvPr>
            <p:ph sz="half" idx="16"/>
          </p:nvPr>
        </p:nvSpPr>
        <p:spPr>
          <a:xfrm>
            <a:off x="5919126" y="5125615"/>
            <a:ext cx="2067710" cy="1021647"/>
          </a:xfrm>
          <a:prstGeom prst="rect">
            <a:avLst/>
          </a:prstGeom>
        </p:spPr>
        <p:txBody>
          <a:bodyPr>
            <a:noAutofit/>
          </a:bodyPr>
          <a:lstStyle>
            <a:lvl1pPr marL="0" indent="0" algn="l" defTabSz="457200" rtl="0" eaLnBrk="1" latinLnBrk="0" hangingPunct="1">
              <a:spcBef>
                <a:spcPct val="20000"/>
              </a:spcBef>
              <a:buFontTx/>
              <a:buNone/>
              <a:defRPr sz="1400" spc="-20">
                <a:solidFill>
                  <a:schemeClr val="tx1"/>
                </a:solidFill>
              </a:defRPr>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buFontTx/>
              <a:buNone/>
            </a:pPr>
            <a:r>
              <a:rPr lang="de-DE"/>
              <a:t>Mastertextformat bearbeiten</a:t>
            </a:r>
          </a:p>
        </p:txBody>
      </p:sp>
      <p:sp>
        <p:nvSpPr>
          <p:cNvPr id="13" name="Bildplatzhalter 8"/>
          <p:cNvSpPr>
            <a:spLocks noGrp="1"/>
          </p:cNvSpPr>
          <p:nvPr>
            <p:ph type="pic" sz="quarter" idx="17"/>
          </p:nvPr>
        </p:nvSpPr>
        <p:spPr>
          <a:xfrm>
            <a:off x="6012056" y="2594134"/>
            <a:ext cx="1982523" cy="2447004"/>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1257152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 1 Spalte - groß">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a:t>Mastertitelformat bearbeiten</a:t>
            </a:r>
            <a:endParaRPr lang="de-DE" dirty="0"/>
          </a:p>
        </p:txBody>
      </p:sp>
      <p:sp>
        <p:nvSpPr>
          <p:cNvPr id="5" name="Datumsplatzhalter 4"/>
          <p:cNvSpPr>
            <a:spLocks noGrp="1"/>
          </p:cNvSpPr>
          <p:nvPr>
            <p:ph type="dt" sz="half" idx="10"/>
          </p:nvPr>
        </p:nvSpPr>
        <p:spPr/>
        <p:txBody>
          <a:bodyPr/>
          <a:lstStyle/>
          <a:p>
            <a:fld id="{5D231853-40BA-2546-B91E-E50E114EB1DC}" type="datetime1">
              <a:rPr lang="de-AT" smtClean="0"/>
              <a:pPr/>
              <a:t>17.05.2023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
        <p:nvSpPr>
          <p:cNvPr id="9" name="Textplatzhalter 8"/>
          <p:cNvSpPr>
            <a:spLocks noGrp="1"/>
          </p:cNvSpPr>
          <p:nvPr>
            <p:ph type="body" sz="quarter" idx="13" hasCustomPrompt="1"/>
          </p:nvPr>
        </p:nvSpPr>
        <p:spPr>
          <a:xfrm>
            <a:off x="457200" y="2146300"/>
            <a:ext cx="8229600" cy="3948659"/>
          </a:xfrm>
          <a:prstGeom prst="rect">
            <a:avLst/>
          </a:prstGeom>
        </p:spPr>
        <p:txBody>
          <a:bodyPr vert="horz"/>
          <a:lstStyle>
            <a:lvl1pPr marL="176213" marR="0" indent="-176213" algn="l" defTabSz="457200" rtl="0" eaLnBrk="1" fontAlgn="auto" latinLnBrk="0" hangingPunct="1">
              <a:lnSpc>
                <a:spcPct val="100000"/>
              </a:lnSpc>
              <a:spcBef>
                <a:spcPct val="20000"/>
              </a:spcBef>
              <a:spcAft>
                <a:spcPts val="0"/>
              </a:spcAft>
              <a:buClrTx/>
              <a:buSzTx/>
              <a:buFont typeface="Arial"/>
              <a:buChar char="•"/>
              <a:tabLst/>
              <a:defRPr sz="2400">
                <a:solidFill>
                  <a:schemeClr val="tx1"/>
                </a:solidFill>
              </a:defRPr>
            </a:lvl1pPr>
            <a:lvl2pPr marL="446088" indent="-180975">
              <a:buSzPct val="90000"/>
              <a:buFont typeface="Arial" pitchFamily="34" charset="0"/>
              <a:buChar char="•"/>
              <a:defRPr sz="2400"/>
            </a:lvl2pPr>
          </a:lstStyle>
          <a:p>
            <a:pPr lvl="0"/>
            <a:r>
              <a:rPr lang="de-DE" dirty="0"/>
              <a:t>Mastertextformat bearbeiten</a:t>
            </a:r>
          </a:p>
          <a:p>
            <a:pPr lvl="1"/>
            <a:r>
              <a:rPr lang="de-DE" dirty="0"/>
              <a:t>Mastertextformat</a:t>
            </a:r>
          </a:p>
        </p:txBody>
      </p:sp>
    </p:spTree>
    <p:extLst>
      <p:ext uri="{BB962C8B-B14F-4D97-AF65-F5344CB8AC3E}">
        <p14:creationId xmlns:p14="http://schemas.microsoft.com/office/powerpoint/2010/main" val="1075712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 - 2 Spalten - groß">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a:t>Mastertitelformat bearbeiten</a:t>
            </a:r>
            <a:endParaRPr lang="de-DE" dirty="0"/>
          </a:p>
        </p:txBody>
      </p:sp>
      <p:sp>
        <p:nvSpPr>
          <p:cNvPr id="3" name="Inhaltsplatzhalter 2"/>
          <p:cNvSpPr>
            <a:spLocks noGrp="1"/>
          </p:cNvSpPr>
          <p:nvPr>
            <p:ph sz="half" idx="1"/>
          </p:nvPr>
        </p:nvSpPr>
        <p:spPr>
          <a:xfrm>
            <a:off x="457200" y="2133600"/>
            <a:ext cx="4038600" cy="3977075"/>
          </a:xfrm>
          <a:prstGeom prst="rect">
            <a:avLst/>
          </a:prstGeom>
        </p:spPr>
        <p:txBody>
          <a:bodyPr>
            <a:noAutofit/>
          </a:bodyPr>
          <a:lstStyle>
            <a:lvl1pPr marL="416700" indent="-285750" algn="l" defTabSz="540000" rtl="0" eaLnBrk="1" latinLnBrk="0" hangingPunct="1">
              <a:spcBef>
                <a:spcPct val="20000"/>
              </a:spcBef>
              <a:buFont typeface="Arial"/>
              <a:buNone/>
              <a:tabLst>
                <a:tab pos="216000" algn="l"/>
              </a:tabLst>
              <a:defRPr sz="2400" spc="-20">
                <a:solidFill>
                  <a:schemeClr val="tx1"/>
                </a:solidFill>
              </a:defRPr>
            </a:lvl1pPr>
            <a:lvl2pPr marL="612000" indent="-285750" defTabSz="324000">
              <a:buFont typeface="Arial"/>
              <a:buChar char="•"/>
              <a:tabLst>
                <a:tab pos="360000" algn="l"/>
              </a:tabLst>
              <a:defRPr sz="1400">
                <a:solidFill>
                  <a:srgbClr val="004E90"/>
                </a:solidFill>
              </a:defRPr>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buFontTx/>
              <a:buNone/>
            </a:pPr>
            <a:r>
              <a:rPr lang="de-DE"/>
              <a:t>Mastertextformat bearbeiten</a:t>
            </a:r>
          </a:p>
        </p:txBody>
      </p:sp>
      <p:sp>
        <p:nvSpPr>
          <p:cNvPr id="4" name="Inhaltsplatzhalter 3"/>
          <p:cNvSpPr>
            <a:spLocks noGrp="1"/>
          </p:cNvSpPr>
          <p:nvPr>
            <p:ph sz="half" idx="2"/>
          </p:nvPr>
        </p:nvSpPr>
        <p:spPr>
          <a:xfrm>
            <a:off x="4648200" y="2133600"/>
            <a:ext cx="4038600" cy="3992563"/>
          </a:xfrm>
          <a:prstGeom prst="rect">
            <a:avLst/>
          </a:prstGeom>
        </p:spPr>
        <p:txBody>
          <a:bodyPr>
            <a:normAutofit/>
          </a:bodyPr>
          <a:lstStyle>
            <a:lvl1pPr marL="342900" indent="-342900">
              <a:buNone/>
              <a:defRPr lang="de-DE" sz="2400" kern="1200" spc="-20" dirty="0">
                <a:solidFill>
                  <a:schemeClr val="tx1"/>
                </a:solidFill>
                <a:latin typeface="+mn-lt"/>
                <a:ea typeface="+mn-ea"/>
                <a:cs typeface="+mn-cs"/>
              </a:defRPr>
            </a:lvl1pPr>
            <a:lvl2pPr marL="0" indent="0">
              <a:spcBef>
                <a:spcPts val="936"/>
              </a:spcBef>
              <a:buClr>
                <a:srgbClr val="004E90"/>
              </a:buClr>
              <a:buFont typeface="Arial"/>
              <a:buNone/>
              <a:defRPr sz="1400">
                <a:solidFill>
                  <a:srgbClr val="004E90"/>
                </a:solidFill>
              </a:defRPr>
            </a:lvl2pPr>
            <a:lvl3pPr>
              <a:defRPr sz="2000"/>
            </a:lvl3pPr>
            <a:lvl4pPr>
              <a:defRPr sz="1800"/>
            </a:lvl4pPr>
            <a:lvl5pPr>
              <a:defRPr sz="1800"/>
            </a:lvl5pPr>
            <a:lvl6pPr>
              <a:defRPr sz="1800"/>
            </a:lvl6pPr>
            <a:lvl7pPr>
              <a:defRPr sz="1800"/>
            </a:lvl7pPr>
            <a:lvl8pPr>
              <a:defRPr sz="1800"/>
            </a:lvl8pPr>
            <a:lvl9pPr>
              <a:defRPr sz="1800"/>
            </a:lvl9pPr>
          </a:lstStyle>
          <a:p>
            <a:pPr marL="0" lvl="0" indent="0" algn="l" defTabSz="457200" rtl="0" eaLnBrk="1" latinLnBrk="0" hangingPunct="1">
              <a:spcBef>
                <a:spcPct val="20000"/>
              </a:spcBef>
            </a:pPr>
            <a:r>
              <a:rPr lang="de-DE"/>
              <a:t>Mastertextformat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17.05.2023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9893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421E9-BA1B-1DAF-BDBB-7D658C961C9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6D0ADE4-0337-BA02-E015-FC1678172CF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D2A6F6-8302-BED7-9999-A28D7CEE16F4}"/>
              </a:ext>
            </a:extLst>
          </p:cNvPr>
          <p:cNvSpPr>
            <a:spLocks noGrp="1"/>
          </p:cNvSpPr>
          <p:nvPr>
            <p:ph type="dt" sz="half" idx="10"/>
          </p:nvPr>
        </p:nvSpPr>
        <p:spPr/>
        <p:txBody>
          <a:bodyPr/>
          <a:lstStyle/>
          <a:p>
            <a:fld id="{657F783B-BD98-BE4C-840C-BFD4805C2C83}" type="datetime1">
              <a:rPr lang="de-AT" smtClean="0"/>
              <a:pPr/>
              <a:t>17.05.2023</a:t>
            </a:fld>
            <a:endParaRPr lang="de-DE"/>
          </a:p>
        </p:txBody>
      </p:sp>
      <p:sp>
        <p:nvSpPr>
          <p:cNvPr id="5" name="Fußzeilenplatzhalter 4">
            <a:extLst>
              <a:ext uri="{FF2B5EF4-FFF2-40B4-BE49-F238E27FC236}">
                <a16:creationId xmlns:a16="http://schemas.microsoft.com/office/drawing/2014/main" id="{3EA3121C-D146-2163-F154-BA0CC6766E8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CE1C131-160D-5751-3B57-5874EBC65391}"/>
              </a:ext>
            </a:extLst>
          </p:cNvPr>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235200939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und Bild  - 2 Spalten - groß">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a:t>Mastertitelformat bearbeiten</a:t>
            </a:r>
            <a:endParaRPr lang="de-DE" dirty="0"/>
          </a:p>
        </p:txBody>
      </p:sp>
      <p:sp>
        <p:nvSpPr>
          <p:cNvPr id="3" name="Inhaltsplatzhalter 2"/>
          <p:cNvSpPr>
            <a:spLocks noGrp="1"/>
          </p:cNvSpPr>
          <p:nvPr>
            <p:ph sz="half" idx="1" hasCustomPrompt="1"/>
          </p:nvPr>
        </p:nvSpPr>
        <p:spPr>
          <a:xfrm>
            <a:off x="457200" y="2159000"/>
            <a:ext cx="4038600" cy="3951675"/>
          </a:xfrm>
          <a:prstGeom prst="rect">
            <a:avLst/>
          </a:prstGeom>
        </p:spPr>
        <p:txBody>
          <a:bodyPr>
            <a:noAutofit/>
          </a:bodyPr>
          <a:lstStyle>
            <a:lvl1pPr marL="0" indent="0" algn="l" defTabSz="457200" rtl="0" eaLnBrk="1" latinLnBrk="0" hangingPunct="1">
              <a:spcBef>
                <a:spcPct val="20000"/>
              </a:spcBef>
              <a:buFontTx/>
              <a:buNone/>
              <a:defRPr sz="2400" spc="-20">
                <a:solidFill>
                  <a:schemeClr val="tx1"/>
                </a:solidFill>
              </a:defRPr>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buFontTx/>
              <a:buNone/>
            </a:pPr>
            <a:r>
              <a:rPr lang="de-DE" dirty="0"/>
              <a:t>Mastertextformat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17.05.2023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
        <p:nvSpPr>
          <p:cNvPr id="9" name="Bildplatzhalter 8"/>
          <p:cNvSpPr>
            <a:spLocks noGrp="1"/>
          </p:cNvSpPr>
          <p:nvPr>
            <p:ph type="pic" sz="quarter" idx="13"/>
          </p:nvPr>
        </p:nvSpPr>
        <p:spPr>
          <a:xfrm>
            <a:off x="4731726" y="2159000"/>
            <a:ext cx="3955074" cy="3951289"/>
          </a:xfrm>
          <a:prstGeom prst="rect">
            <a:avLst/>
          </a:prstGeom>
          <a:solidFill>
            <a:schemeClr val="tx2">
              <a:lumMod val="20000"/>
              <a:lumOff val="80000"/>
            </a:schemeClr>
          </a:solidFill>
        </p:spPr>
        <p:txBody>
          <a:bodyPr anchor="ctr"/>
          <a:lstStyle>
            <a:lvl1pPr marL="0" indent="0" algn="ctr">
              <a:buNone/>
              <a:defRPr sz="2400" b="1">
                <a:solidFill>
                  <a:schemeClr val="bg1"/>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2557878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r">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a:t>Mastertitelformat bearbeiten</a:t>
            </a:r>
            <a:endParaRPr lang="de-DE" dirty="0"/>
          </a:p>
        </p:txBody>
      </p:sp>
      <p:sp>
        <p:nvSpPr>
          <p:cNvPr id="5" name="Datumsplatzhalter 4"/>
          <p:cNvSpPr>
            <a:spLocks noGrp="1"/>
          </p:cNvSpPr>
          <p:nvPr>
            <p:ph type="dt" sz="half" idx="10"/>
          </p:nvPr>
        </p:nvSpPr>
        <p:spPr/>
        <p:txBody>
          <a:bodyPr/>
          <a:lstStyle/>
          <a:p>
            <a:fld id="{5D231853-40BA-2546-B91E-E50E114EB1DC}" type="datetime1">
              <a:rPr lang="de-AT" smtClean="0"/>
              <a:pPr/>
              <a:t>17.05.2023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
        <p:nvSpPr>
          <p:cNvPr id="9" name="Bildplatzhalter 8"/>
          <p:cNvSpPr>
            <a:spLocks noGrp="1"/>
          </p:cNvSpPr>
          <p:nvPr>
            <p:ph type="pic" sz="quarter" idx="13"/>
          </p:nvPr>
        </p:nvSpPr>
        <p:spPr>
          <a:xfrm>
            <a:off x="4731726" y="2146300"/>
            <a:ext cx="3955074" cy="3963989"/>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a:t>Bild durch Klicken auf Symbol hinzufügen</a:t>
            </a:r>
            <a:endParaRPr lang="de-DE" dirty="0"/>
          </a:p>
        </p:txBody>
      </p:sp>
      <p:sp>
        <p:nvSpPr>
          <p:cNvPr id="8" name="Bildplatzhalter 8"/>
          <p:cNvSpPr>
            <a:spLocks noGrp="1"/>
          </p:cNvSpPr>
          <p:nvPr>
            <p:ph type="pic" sz="quarter" idx="14"/>
          </p:nvPr>
        </p:nvSpPr>
        <p:spPr>
          <a:xfrm>
            <a:off x="457200" y="2146300"/>
            <a:ext cx="3979453" cy="3963989"/>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1515743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8" name="Bildplatzhalter 8"/>
          <p:cNvSpPr>
            <a:spLocks noGrp="1"/>
          </p:cNvSpPr>
          <p:nvPr>
            <p:ph type="pic" sz="quarter" idx="14"/>
          </p:nvPr>
        </p:nvSpPr>
        <p:spPr>
          <a:xfrm>
            <a:off x="457200" y="2108200"/>
            <a:ext cx="8229600" cy="4002089"/>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a:t>Bild durch Klicken auf Symbol hinzufügen</a:t>
            </a:r>
            <a:endParaRPr lang="de-DE" dirty="0"/>
          </a:p>
        </p:txBody>
      </p:sp>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a:t>Mastertitelformat bearbeiten</a:t>
            </a:r>
            <a:endParaRPr lang="de-DE" dirty="0"/>
          </a:p>
        </p:txBody>
      </p:sp>
      <p:sp>
        <p:nvSpPr>
          <p:cNvPr id="5" name="Datumsplatzhalter 4"/>
          <p:cNvSpPr>
            <a:spLocks noGrp="1"/>
          </p:cNvSpPr>
          <p:nvPr>
            <p:ph type="dt" sz="half" idx="10"/>
          </p:nvPr>
        </p:nvSpPr>
        <p:spPr/>
        <p:txBody>
          <a:bodyPr/>
          <a:lstStyle/>
          <a:p>
            <a:fld id="{5D231853-40BA-2546-B91E-E50E114EB1DC}" type="datetime1">
              <a:rPr lang="de-AT" smtClean="0"/>
              <a:pPr/>
              <a:t>17.05.2023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1016226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noramabild">
    <p:spTree>
      <p:nvGrpSpPr>
        <p:cNvPr id="1" name=""/>
        <p:cNvGrpSpPr/>
        <p:nvPr/>
      </p:nvGrpSpPr>
      <p:grpSpPr>
        <a:xfrm>
          <a:off x="0" y="0"/>
          <a:ext cx="0" cy="0"/>
          <a:chOff x="0" y="0"/>
          <a:chExt cx="0" cy="0"/>
        </a:xfrm>
      </p:grpSpPr>
      <p:sp>
        <p:nvSpPr>
          <p:cNvPr id="8" name="Bildplatzhalter 8"/>
          <p:cNvSpPr>
            <a:spLocks noGrp="1"/>
          </p:cNvSpPr>
          <p:nvPr>
            <p:ph type="pic" sz="quarter" idx="14"/>
          </p:nvPr>
        </p:nvSpPr>
        <p:spPr>
          <a:xfrm>
            <a:off x="0" y="2594135"/>
            <a:ext cx="9144000" cy="3516154"/>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a:t>Bild durch Klicken auf Symbol hinzufügen</a:t>
            </a:r>
            <a:endParaRPr lang="de-DE" dirty="0"/>
          </a:p>
        </p:txBody>
      </p:sp>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a:t>Mastertitelformat bearbeiten</a:t>
            </a:r>
            <a:endParaRPr lang="de-DE" dirty="0"/>
          </a:p>
        </p:txBody>
      </p:sp>
      <p:sp>
        <p:nvSpPr>
          <p:cNvPr id="5" name="Datumsplatzhalter 4"/>
          <p:cNvSpPr>
            <a:spLocks noGrp="1"/>
          </p:cNvSpPr>
          <p:nvPr>
            <p:ph type="dt" sz="half" idx="10"/>
          </p:nvPr>
        </p:nvSpPr>
        <p:spPr/>
        <p:txBody>
          <a:bodyPr/>
          <a:lstStyle/>
          <a:p>
            <a:fld id="{5D231853-40BA-2546-B91E-E50E114EB1DC}" type="datetime1">
              <a:rPr lang="de-AT" smtClean="0"/>
              <a:pPr/>
              <a:t>17.05.2023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3306952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r groß">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a:t>Mastertitelformat bearbeiten</a:t>
            </a:r>
            <a:endParaRPr lang="de-DE" dirty="0"/>
          </a:p>
        </p:txBody>
      </p:sp>
      <p:sp>
        <p:nvSpPr>
          <p:cNvPr id="5" name="Datumsplatzhalter 4"/>
          <p:cNvSpPr>
            <a:spLocks noGrp="1"/>
          </p:cNvSpPr>
          <p:nvPr>
            <p:ph type="dt" sz="half" idx="10"/>
          </p:nvPr>
        </p:nvSpPr>
        <p:spPr/>
        <p:txBody>
          <a:bodyPr/>
          <a:lstStyle/>
          <a:p>
            <a:fld id="{5D231853-40BA-2546-B91E-E50E114EB1DC}" type="datetime1">
              <a:rPr lang="de-AT" smtClean="0"/>
              <a:pPr/>
              <a:t>17.05.2023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
        <p:nvSpPr>
          <p:cNvPr id="9" name="Bildplatzhalter 8"/>
          <p:cNvSpPr>
            <a:spLocks noGrp="1"/>
          </p:cNvSpPr>
          <p:nvPr>
            <p:ph type="pic" sz="quarter" idx="13"/>
          </p:nvPr>
        </p:nvSpPr>
        <p:spPr>
          <a:xfrm>
            <a:off x="4731726" y="2594135"/>
            <a:ext cx="4412274" cy="3516154"/>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a:t>Bild durch Klicken auf Symbol hinzufügen</a:t>
            </a:r>
            <a:endParaRPr lang="de-DE" dirty="0"/>
          </a:p>
        </p:txBody>
      </p:sp>
      <p:sp>
        <p:nvSpPr>
          <p:cNvPr id="8" name="Bildplatzhalter 8"/>
          <p:cNvSpPr>
            <a:spLocks noGrp="1"/>
          </p:cNvSpPr>
          <p:nvPr>
            <p:ph type="pic" sz="quarter" idx="14"/>
          </p:nvPr>
        </p:nvSpPr>
        <p:spPr>
          <a:xfrm>
            <a:off x="0" y="2594135"/>
            <a:ext cx="4436653" cy="3516154"/>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273070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CE26F-8209-573B-10D4-9C7B95E6E49D}"/>
              </a:ext>
            </a:extLst>
          </p:cNvPr>
          <p:cNvSpPr>
            <a:spLocks noGrp="1"/>
          </p:cNvSpPr>
          <p:nvPr>
            <p:ph type="title"/>
          </p:nvPr>
        </p:nvSpPr>
        <p:spPr>
          <a:xfrm>
            <a:off x="623888" y="1709739"/>
            <a:ext cx="7886700" cy="2852737"/>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8800FE4A-4B6B-6383-FE7E-D66E59D8FA1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53489CC-37E6-7597-8B5F-E836D56E39C4}"/>
              </a:ext>
            </a:extLst>
          </p:cNvPr>
          <p:cNvSpPr>
            <a:spLocks noGrp="1"/>
          </p:cNvSpPr>
          <p:nvPr>
            <p:ph type="dt" sz="half" idx="10"/>
          </p:nvPr>
        </p:nvSpPr>
        <p:spPr/>
        <p:txBody>
          <a:bodyPr/>
          <a:lstStyle/>
          <a:p>
            <a:fld id="{657F783B-BD98-BE4C-840C-BFD4805C2C83}" type="datetime1">
              <a:rPr lang="de-AT" smtClean="0"/>
              <a:pPr/>
              <a:t>17.05.2023</a:t>
            </a:fld>
            <a:endParaRPr lang="de-DE"/>
          </a:p>
        </p:txBody>
      </p:sp>
      <p:sp>
        <p:nvSpPr>
          <p:cNvPr id="5" name="Fußzeilenplatzhalter 4">
            <a:extLst>
              <a:ext uri="{FF2B5EF4-FFF2-40B4-BE49-F238E27FC236}">
                <a16:creationId xmlns:a16="http://schemas.microsoft.com/office/drawing/2014/main" id="{436FE689-C723-CC3C-5381-4113A96A108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A773559-931D-F06B-99F2-8B0C354A2971}"/>
              </a:ext>
            </a:extLst>
          </p:cNvPr>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268383407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1D3573-F678-B429-505F-7B4A8DFCD4F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81E22A-7459-ADE3-E884-A3BBDCF1E735}"/>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2FABE50-960B-0413-D0F0-76F1866C34ED}"/>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751C652-8CD0-31BD-3FD7-8CE64BF835D0}"/>
              </a:ext>
            </a:extLst>
          </p:cNvPr>
          <p:cNvSpPr>
            <a:spLocks noGrp="1"/>
          </p:cNvSpPr>
          <p:nvPr>
            <p:ph type="dt" sz="half" idx="10"/>
          </p:nvPr>
        </p:nvSpPr>
        <p:spPr/>
        <p:txBody>
          <a:bodyPr/>
          <a:lstStyle/>
          <a:p>
            <a:fld id="{657F783B-BD98-BE4C-840C-BFD4805C2C83}" type="datetime1">
              <a:rPr lang="de-AT" smtClean="0"/>
              <a:pPr/>
              <a:t>17.05.2023</a:t>
            </a:fld>
            <a:endParaRPr lang="de-DE"/>
          </a:p>
        </p:txBody>
      </p:sp>
      <p:sp>
        <p:nvSpPr>
          <p:cNvPr id="6" name="Fußzeilenplatzhalter 5">
            <a:extLst>
              <a:ext uri="{FF2B5EF4-FFF2-40B4-BE49-F238E27FC236}">
                <a16:creationId xmlns:a16="http://schemas.microsoft.com/office/drawing/2014/main" id="{8B4EE5A3-6F10-6FAA-AC9F-CE6CCDE2FC5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325E74D-9156-60D9-E345-667629940D0C}"/>
              </a:ext>
            </a:extLst>
          </p:cNvPr>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186501228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B3004D-B1DA-CA55-1152-0C654FA81003}"/>
              </a:ext>
            </a:extLst>
          </p:cNvPr>
          <p:cNvSpPr>
            <a:spLocks noGrp="1"/>
          </p:cNvSpPr>
          <p:nvPr>
            <p:ph type="title"/>
          </p:nvPr>
        </p:nvSpPr>
        <p:spPr>
          <a:xfrm>
            <a:off x="629841" y="365126"/>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A6B625E-C9DD-A35F-FD75-744383AFB76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2B1C98C4-272A-657A-B729-A08972290CC4}"/>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C17C31D-1E6C-402A-A448-AF453233798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03A7EEDB-5D55-46B0-7F3B-1A1600DF8889}"/>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89FBE1C-6078-A1AC-E99B-169B0E0B4AD5}"/>
              </a:ext>
            </a:extLst>
          </p:cNvPr>
          <p:cNvSpPr>
            <a:spLocks noGrp="1"/>
          </p:cNvSpPr>
          <p:nvPr>
            <p:ph type="dt" sz="half" idx="10"/>
          </p:nvPr>
        </p:nvSpPr>
        <p:spPr/>
        <p:txBody>
          <a:bodyPr/>
          <a:lstStyle/>
          <a:p>
            <a:fld id="{657F783B-BD98-BE4C-840C-BFD4805C2C83}" type="datetime1">
              <a:rPr lang="de-AT" smtClean="0"/>
              <a:pPr/>
              <a:t>17.05.2023</a:t>
            </a:fld>
            <a:endParaRPr lang="de-DE"/>
          </a:p>
        </p:txBody>
      </p:sp>
      <p:sp>
        <p:nvSpPr>
          <p:cNvPr id="8" name="Fußzeilenplatzhalter 7">
            <a:extLst>
              <a:ext uri="{FF2B5EF4-FFF2-40B4-BE49-F238E27FC236}">
                <a16:creationId xmlns:a16="http://schemas.microsoft.com/office/drawing/2014/main" id="{1C42E27A-2DCC-6951-79FB-2932520813D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01F75B5-5F4A-7AFA-92D7-488C995F60F1}"/>
              </a:ext>
            </a:extLst>
          </p:cNvPr>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248727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8C890-FF41-2656-33EF-11E22057AC9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B1B3A06-E0EB-1CD7-1267-E624947D968F}"/>
              </a:ext>
            </a:extLst>
          </p:cNvPr>
          <p:cNvSpPr>
            <a:spLocks noGrp="1"/>
          </p:cNvSpPr>
          <p:nvPr>
            <p:ph type="dt" sz="half" idx="10"/>
          </p:nvPr>
        </p:nvSpPr>
        <p:spPr/>
        <p:txBody>
          <a:bodyPr/>
          <a:lstStyle/>
          <a:p>
            <a:fld id="{657F783B-BD98-BE4C-840C-BFD4805C2C83}" type="datetime1">
              <a:rPr lang="de-AT" smtClean="0"/>
              <a:pPr/>
              <a:t>17.05.2023</a:t>
            </a:fld>
            <a:endParaRPr lang="de-DE"/>
          </a:p>
        </p:txBody>
      </p:sp>
      <p:sp>
        <p:nvSpPr>
          <p:cNvPr id="4" name="Fußzeilenplatzhalter 3">
            <a:extLst>
              <a:ext uri="{FF2B5EF4-FFF2-40B4-BE49-F238E27FC236}">
                <a16:creationId xmlns:a16="http://schemas.microsoft.com/office/drawing/2014/main" id="{4A46C6CA-26EB-716A-7065-C50F87DFCCB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23D1208-2F50-24EB-150A-5A50D70AB475}"/>
              </a:ext>
            </a:extLst>
          </p:cNvPr>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10876679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FB5F2E1-082C-8EA3-6451-CC9275C08D5B}"/>
              </a:ext>
            </a:extLst>
          </p:cNvPr>
          <p:cNvSpPr>
            <a:spLocks noGrp="1"/>
          </p:cNvSpPr>
          <p:nvPr>
            <p:ph type="dt" sz="half" idx="10"/>
          </p:nvPr>
        </p:nvSpPr>
        <p:spPr/>
        <p:txBody>
          <a:bodyPr/>
          <a:lstStyle/>
          <a:p>
            <a:fld id="{657F783B-BD98-BE4C-840C-BFD4805C2C83}" type="datetime1">
              <a:rPr lang="de-AT" smtClean="0"/>
              <a:pPr/>
              <a:t>17.05.2023</a:t>
            </a:fld>
            <a:endParaRPr lang="de-DE"/>
          </a:p>
        </p:txBody>
      </p:sp>
      <p:sp>
        <p:nvSpPr>
          <p:cNvPr id="3" name="Fußzeilenplatzhalter 2">
            <a:extLst>
              <a:ext uri="{FF2B5EF4-FFF2-40B4-BE49-F238E27FC236}">
                <a16:creationId xmlns:a16="http://schemas.microsoft.com/office/drawing/2014/main" id="{40E519D9-4522-4832-CD1C-F8A46C84F63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881E528-6669-F863-FC97-5C21E06B3A1E}"/>
              </a:ext>
            </a:extLst>
          </p:cNvPr>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236065345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812BC-850D-E54C-0A89-9EE0D0E0F401}"/>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965154EE-4E8F-1C0B-5261-D52D83BCB22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1B126FC-E953-0236-9BCF-6DD0F04B5CD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FD8CA9B9-267D-CB97-05EA-328D8066808F}"/>
              </a:ext>
            </a:extLst>
          </p:cNvPr>
          <p:cNvSpPr>
            <a:spLocks noGrp="1"/>
          </p:cNvSpPr>
          <p:nvPr>
            <p:ph type="dt" sz="half" idx="10"/>
          </p:nvPr>
        </p:nvSpPr>
        <p:spPr/>
        <p:txBody>
          <a:bodyPr/>
          <a:lstStyle/>
          <a:p>
            <a:fld id="{657F783B-BD98-BE4C-840C-BFD4805C2C83}" type="datetime1">
              <a:rPr lang="de-AT" smtClean="0"/>
              <a:pPr/>
              <a:t>17.05.2023</a:t>
            </a:fld>
            <a:endParaRPr lang="de-DE"/>
          </a:p>
        </p:txBody>
      </p:sp>
      <p:sp>
        <p:nvSpPr>
          <p:cNvPr id="6" name="Fußzeilenplatzhalter 5">
            <a:extLst>
              <a:ext uri="{FF2B5EF4-FFF2-40B4-BE49-F238E27FC236}">
                <a16:creationId xmlns:a16="http://schemas.microsoft.com/office/drawing/2014/main" id="{56E90410-E2FD-5116-A562-F37F68598B6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06E6379-CC9F-1AC0-EE92-D66D01E54C93}"/>
              </a:ext>
            </a:extLst>
          </p:cNvPr>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19633538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DC603-4F73-423B-7B3A-C67C927D78FF}"/>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FF8371BE-CDAC-4860-ECF8-69BE45219D3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p>
        </p:txBody>
      </p:sp>
      <p:sp>
        <p:nvSpPr>
          <p:cNvPr id="4" name="Textplatzhalter 3">
            <a:extLst>
              <a:ext uri="{FF2B5EF4-FFF2-40B4-BE49-F238E27FC236}">
                <a16:creationId xmlns:a16="http://schemas.microsoft.com/office/drawing/2014/main" id="{0E59DA3B-F368-407B-7A44-9D49F57646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ED9E3C8D-6BA2-61DC-6484-B93E86DC8254}"/>
              </a:ext>
            </a:extLst>
          </p:cNvPr>
          <p:cNvSpPr>
            <a:spLocks noGrp="1"/>
          </p:cNvSpPr>
          <p:nvPr>
            <p:ph type="dt" sz="half" idx="10"/>
          </p:nvPr>
        </p:nvSpPr>
        <p:spPr/>
        <p:txBody>
          <a:bodyPr/>
          <a:lstStyle/>
          <a:p>
            <a:fld id="{657F783B-BD98-BE4C-840C-BFD4805C2C83}" type="datetime1">
              <a:rPr lang="de-AT" smtClean="0"/>
              <a:pPr/>
              <a:t>17.05.2023</a:t>
            </a:fld>
            <a:endParaRPr lang="de-DE"/>
          </a:p>
        </p:txBody>
      </p:sp>
      <p:sp>
        <p:nvSpPr>
          <p:cNvPr id="6" name="Fußzeilenplatzhalter 5">
            <a:extLst>
              <a:ext uri="{FF2B5EF4-FFF2-40B4-BE49-F238E27FC236}">
                <a16:creationId xmlns:a16="http://schemas.microsoft.com/office/drawing/2014/main" id="{9B574B3A-3698-1940-EA64-DBBD5DFF2A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BDA35B3-09A0-60D9-0C2C-652CE188D0F0}"/>
              </a:ext>
            </a:extLst>
          </p:cNvPr>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276292670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5A74306-9435-A0B8-F5E1-4DFDC128C80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2B74FDF-86E7-A21D-1322-A3559E7BAE2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C583C4E-933E-A3C5-C719-B8F92F633E2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57F783B-BD98-BE4C-840C-BFD4805C2C83}" type="datetime1">
              <a:rPr lang="de-AT" smtClean="0"/>
              <a:pPr/>
              <a:t>17.05.2023</a:t>
            </a:fld>
            <a:endParaRPr lang="de-DE"/>
          </a:p>
        </p:txBody>
      </p:sp>
      <p:sp>
        <p:nvSpPr>
          <p:cNvPr id="5" name="Fußzeilenplatzhalter 4">
            <a:extLst>
              <a:ext uri="{FF2B5EF4-FFF2-40B4-BE49-F238E27FC236}">
                <a16:creationId xmlns:a16="http://schemas.microsoft.com/office/drawing/2014/main" id="{F5707FDF-E226-0872-72D6-87810E44BCF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AA110E6-6D95-C443-B4CC-D1E9E01D9F0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E49341-B7DE-E44A-9787-2E0CABFCF165}" type="slidenum">
              <a:rPr lang="de-DE" smtClean="0"/>
              <a:pPr/>
              <a:t>‹Nr.›</a:t>
            </a:fld>
            <a:endParaRPr lang="de-DE"/>
          </a:p>
        </p:txBody>
      </p:sp>
      <p:pic>
        <p:nvPicPr>
          <p:cNvPr id="7" name="Bild 2" descr="logo_big.jpg">
            <a:extLst>
              <a:ext uri="{FF2B5EF4-FFF2-40B4-BE49-F238E27FC236}">
                <a16:creationId xmlns:a16="http://schemas.microsoft.com/office/drawing/2014/main" id="{AB96A3C8-90F3-004B-F276-7D009E5DEBFA}"/>
              </a:ext>
            </a:extLst>
          </p:cNvPr>
          <p:cNvPicPr>
            <a:picLocks noChangeAspect="1"/>
          </p:cNvPicPr>
          <p:nvPr userDrawn="1"/>
        </p:nvPicPr>
        <p:blipFill>
          <a:blip r:embed="rId26" cstate="screen">
            <a:extLst>
              <a:ext uri="{28A0092B-C50C-407E-A947-70E740481C1C}">
                <a14:useLocalDpi xmlns:a14="http://schemas.microsoft.com/office/drawing/2010/main" val="0"/>
              </a:ext>
            </a:extLst>
          </a:blip>
          <a:stretch>
            <a:fillRect/>
          </a:stretch>
        </p:blipFill>
        <p:spPr>
          <a:xfrm>
            <a:off x="7047250" y="332851"/>
            <a:ext cx="1639550" cy="457440"/>
          </a:xfrm>
          <a:prstGeom prst="rect">
            <a:avLst/>
          </a:prstGeom>
        </p:spPr>
      </p:pic>
    </p:spTree>
    <p:extLst>
      <p:ext uri="{BB962C8B-B14F-4D97-AF65-F5344CB8AC3E}">
        <p14:creationId xmlns:p14="http://schemas.microsoft.com/office/powerpoint/2010/main" val="24112008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661" r:id="rId15"/>
    <p:sldLayoutId id="2147483665" r:id="rId16"/>
    <p:sldLayoutId id="2147483663" r:id="rId17"/>
    <p:sldLayoutId id="2147483664" r:id="rId18"/>
    <p:sldLayoutId id="2147483676" r:id="rId19"/>
    <p:sldLayoutId id="2147483666" r:id="rId20"/>
    <p:sldLayoutId id="2147483667" r:id="rId21"/>
    <p:sldLayoutId id="2147483669" r:id="rId22"/>
    <p:sldLayoutId id="2147483670" r:id="rId23"/>
    <p:sldLayoutId id="2147483668" r:id="rId2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WrNYqNH3b3A" TargetMode="External"/><Relationship Id="rId2" Type="http://schemas.openxmlformats.org/officeDocument/2006/relationships/slideLayout" Target="../slideLayouts/slideLayout2.xml"/><Relationship Id="rId1" Type="http://schemas.openxmlformats.org/officeDocument/2006/relationships/video" Target="https://www.youtube.com/embed/WrNYqNH3b3A"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1143000" y="261126"/>
            <a:ext cx="6858000" cy="2387600"/>
          </a:xfrm>
        </p:spPr>
        <p:txBody>
          <a:bodyPr/>
          <a:lstStyle/>
          <a:p>
            <a:r>
              <a:rPr lang="de-AT" dirty="0">
                <a:latin typeface="+mn-lt"/>
              </a:rPr>
              <a:t>Trauma in der</a:t>
            </a:r>
            <a:br>
              <a:rPr lang="de-AT" dirty="0">
                <a:latin typeface="+mn-lt"/>
              </a:rPr>
            </a:br>
            <a:r>
              <a:rPr lang="de-AT" dirty="0">
                <a:latin typeface="+mn-lt"/>
              </a:rPr>
              <a:t>Augenambulanz</a:t>
            </a:r>
          </a:p>
        </p:txBody>
      </p:sp>
      <p:sp>
        <p:nvSpPr>
          <p:cNvPr id="13" name="Subtitle 12"/>
          <p:cNvSpPr>
            <a:spLocks noGrp="1"/>
          </p:cNvSpPr>
          <p:nvPr>
            <p:ph type="subTitle" idx="1"/>
          </p:nvPr>
        </p:nvSpPr>
        <p:spPr>
          <a:xfrm>
            <a:off x="1143000" y="2648726"/>
            <a:ext cx="6858000" cy="1655762"/>
          </a:xfrm>
        </p:spPr>
        <p:txBody>
          <a:bodyPr>
            <a:normAutofit/>
          </a:bodyPr>
          <a:lstStyle/>
          <a:p>
            <a:r>
              <a:rPr lang="de-AT" sz="1400" dirty="0" smtClean="0"/>
              <a:t>OA Dr. </a:t>
            </a:r>
            <a:r>
              <a:rPr lang="de-AT" sz="1400" dirty="0" err="1" smtClean="0"/>
              <a:t>Miad</a:t>
            </a:r>
            <a:r>
              <a:rPr lang="de-AT" sz="1400" dirty="0" smtClean="0"/>
              <a:t> </a:t>
            </a:r>
            <a:r>
              <a:rPr lang="de-AT" sz="1400" dirty="0" err="1" smtClean="0"/>
              <a:t>Pour</a:t>
            </a:r>
            <a:r>
              <a:rPr lang="de-AT" sz="1400" dirty="0" smtClean="0"/>
              <a:t> </a:t>
            </a:r>
            <a:r>
              <a:rPr lang="de-AT" sz="1400" dirty="0" err="1" smtClean="0"/>
              <a:t>Sadeghian</a:t>
            </a:r>
            <a:endParaRPr lang="de-AT" sz="1400" dirty="0" smtClean="0"/>
          </a:p>
          <a:p>
            <a:r>
              <a:rPr lang="de-AT" sz="1400" dirty="0" smtClean="0"/>
              <a:t>Ass. Dr. </a:t>
            </a:r>
            <a:r>
              <a:rPr lang="de-AT" sz="1400" dirty="0" smtClean="0"/>
              <a:t>Christina </a:t>
            </a:r>
            <a:r>
              <a:rPr lang="de-AT" sz="1400" dirty="0" err="1"/>
              <a:t>Strigl</a:t>
            </a:r>
            <a:endParaRPr lang="de-AT" sz="1400" dirty="0"/>
          </a:p>
          <a:p>
            <a:r>
              <a:rPr lang="de-AT" sz="1400" dirty="0"/>
              <a:t>Augenheilkunde Klinikum Wels</a:t>
            </a:r>
          </a:p>
        </p:txBody>
      </p:sp>
    </p:spTree>
    <p:extLst>
      <p:ext uri="{BB962C8B-B14F-4D97-AF65-F5344CB8AC3E}">
        <p14:creationId xmlns:p14="http://schemas.microsoft.com/office/powerpoint/2010/main" val="1347697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F5DF4-7656-F491-7D44-6335A67F9380}"/>
              </a:ext>
            </a:extLst>
          </p:cNvPr>
          <p:cNvSpPr>
            <a:spLocks noGrp="1"/>
          </p:cNvSpPr>
          <p:nvPr>
            <p:ph type="title"/>
          </p:nvPr>
        </p:nvSpPr>
        <p:spPr/>
        <p:txBody>
          <a:bodyPr/>
          <a:lstStyle/>
          <a:p>
            <a:r>
              <a:rPr lang="de-DE" dirty="0"/>
              <a:t>Stumpfes Trauma - ORBITA</a:t>
            </a:r>
          </a:p>
        </p:txBody>
      </p:sp>
      <p:sp>
        <p:nvSpPr>
          <p:cNvPr id="3" name="Textplatzhalter 2">
            <a:extLst>
              <a:ext uri="{FF2B5EF4-FFF2-40B4-BE49-F238E27FC236}">
                <a16:creationId xmlns:a16="http://schemas.microsoft.com/office/drawing/2014/main" id="{69852789-4C47-7E28-2BC0-0B19AD3A03A0}"/>
              </a:ext>
            </a:extLst>
          </p:cNvPr>
          <p:cNvSpPr>
            <a:spLocks noGrp="1"/>
          </p:cNvSpPr>
          <p:nvPr>
            <p:ph type="body" sz="quarter" idx="13"/>
          </p:nvPr>
        </p:nvSpPr>
        <p:spPr>
          <a:xfrm>
            <a:off x="457200" y="2032347"/>
            <a:ext cx="8229600" cy="3535387"/>
          </a:xfrm>
        </p:spPr>
        <p:txBody>
          <a:bodyPr>
            <a:normAutofit fontScale="70000" lnSpcReduction="20000"/>
          </a:bodyPr>
          <a:lstStyle/>
          <a:p>
            <a:pPr>
              <a:lnSpc>
                <a:spcPct val="170000"/>
              </a:lnSpc>
            </a:pPr>
            <a:r>
              <a:rPr lang="de-DE" b="1" dirty="0"/>
              <a:t>Verdacht auf </a:t>
            </a:r>
            <a:r>
              <a:rPr lang="de-DE" b="1" dirty="0" err="1"/>
              <a:t>Orbitabodenfraktur</a:t>
            </a:r>
            <a:r>
              <a:rPr lang="de-DE" b="1" dirty="0"/>
              <a:t> </a:t>
            </a:r>
            <a:r>
              <a:rPr lang="de-DE" dirty="0"/>
              <a:t>bei Motilitätsstörung, Schmerzen bei bestimmten Blickrichtungen, Doppelbilder, Schwellung, Brillenhämatom, Krepitationen</a:t>
            </a:r>
          </a:p>
          <a:p>
            <a:pPr>
              <a:lnSpc>
                <a:spcPct val="170000"/>
              </a:lnSpc>
            </a:pPr>
            <a:endParaRPr lang="de-DE" dirty="0"/>
          </a:p>
          <a:p>
            <a:pPr>
              <a:lnSpc>
                <a:spcPct val="170000"/>
              </a:lnSpc>
            </a:pPr>
            <a:r>
              <a:rPr lang="de-DE" b="1" dirty="0"/>
              <a:t>Retrobulbäre Blutung </a:t>
            </a:r>
            <a:r>
              <a:rPr lang="de-DE" dirty="0"/>
              <a:t>(Blutung in die Orbita)</a:t>
            </a:r>
          </a:p>
          <a:p>
            <a:pPr lvl="1">
              <a:lnSpc>
                <a:spcPct val="170000"/>
              </a:lnSpc>
            </a:pPr>
            <a:r>
              <a:rPr lang="de-DE" dirty="0"/>
              <a:t>Risiko des akuten orbitalen Kompartmentsyndroms mit Kompression N. Opticus -&gt; 	Erblindung möglich</a:t>
            </a:r>
          </a:p>
          <a:p>
            <a:pPr lvl="1">
              <a:lnSpc>
                <a:spcPct val="170000"/>
              </a:lnSpc>
            </a:pPr>
            <a:r>
              <a:rPr lang="de-DE" dirty="0"/>
              <a:t>Vorwölbung des Augapfels, hämorrhagische </a:t>
            </a:r>
            <a:r>
              <a:rPr lang="de-DE" dirty="0" err="1"/>
              <a:t>Chemose</a:t>
            </a:r>
            <a:r>
              <a:rPr lang="de-DE" dirty="0"/>
              <a:t>, </a:t>
            </a:r>
            <a:r>
              <a:rPr lang="de-DE" dirty="0" err="1"/>
              <a:t>periokuläres</a:t>
            </a:r>
            <a:r>
              <a:rPr lang="de-DE" dirty="0"/>
              <a:t> Hämatom, 	Druckanstieg, RAPD</a:t>
            </a:r>
          </a:p>
          <a:p>
            <a:pPr lvl="1" indent="0">
              <a:buNone/>
            </a:pPr>
            <a:endParaRPr lang="de-DE" dirty="0"/>
          </a:p>
        </p:txBody>
      </p:sp>
    </p:spTree>
    <p:extLst>
      <p:ext uri="{BB962C8B-B14F-4D97-AF65-F5344CB8AC3E}">
        <p14:creationId xmlns:p14="http://schemas.microsoft.com/office/powerpoint/2010/main" val="3629018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7D009-706F-0932-CB6C-303CD9FBB08F}"/>
              </a:ext>
            </a:extLst>
          </p:cNvPr>
          <p:cNvSpPr>
            <a:spLocks noGrp="1"/>
          </p:cNvSpPr>
          <p:nvPr>
            <p:ph type="title"/>
          </p:nvPr>
        </p:nvSpPr>
        <p:spPr/>
        <p:txBody>
          <a:bodyPr/>
          <a:lstStyle/>
          <a:p>
            <a:r>
              <a:rPr lang="de-DE" dirty="0"/>
              <a:t>Stumpfes Trauma ORBITA</a:t>
            </a:r>
          </a:p>
        </p:txBody>
      </p:sp>
      <p:sp>
        <p:nvSpPr>
          <p:cNvPr id="8" name="Textfeld 7">
            <a:extLst>
              <a:ext uri="{FF2B5EF4-FFF2-40B4-BE49-F238E27FC236}">
                <a16:creationId xmlns:a16="http://schemas.microsoft.com/office/drawing/2014/main" id="{CF2AD09A-F04B-B305-A39D-1ECDE1235733}"/>
              </a:ext>
            </a:extLst>
          </p:cNvPr>
          <p:cNvSpPr txBox="1"/>
          <p:nvPr/>
        </p:nvSpPr>
        <p:spPr>
          <a:xfrm>
            <a:off x="4624469" y="6365647"/>
            <a:ext cx="4062331" cy="261610"/>
          </a:xfrm>
          <a:prstGeom prst="rect">
            <a:avLst/>
          </a:prstGeom>
          <a:noFill/>
        </p:spPr>
        <p:txBody>
          <a:bodyPr wrap="none" rtlCol="0">
            <a:spAutoFit/>
          </a:bodyPr>
          <a:lstStyle/>
          <a:p>
            <a:r>
              <a:rPr lang="de-DE" sz="1100" dirty="0"/>
              <a:t>Aus Lehrbuch </a:t>
            </a:r>
            <a:r>
              <a:rPr lang="de-DE" sz="1100" dirty="0" err="1"/>
              <a:t>Kanskis</a:t>
            </a:r>
            <a:r>
              <a:rPr lang="de-DE" sz="1100" dirty="0"/>
              <a:t> Klinische Ophthalmologie, Bowling, 8. Auflage</a:t>
            </a:r>
          </a:p>
        </p:txBody>
      </p:sp>
      <p:pic>
        <p:nvPicPr>
          <p:cNvPr id="27" name="Bildplatzhalter 26" descr="Ein Bild, das weiß, Nah, Verschwommen, Starren enthält.&#10;&#10;Automatisch generierte Beschreibung">
            <a:extLst>
              <a:ext uri="{FF2B5EF4-FFF2-40B4-BE49-F238E27FC236}">
                <a16:creationId xmlns:a16="http://schemas.microsoft.com/office/drawing/2014/main" id="{374CEFF7-B377-E750-1CA0-172CEDFC4B56}"/>
              </a:ext>
            </a:extLst>
          </p:cNvPr>
          <p:cNvPicPr>
            <a:picLocks noGrp="1" noChangeAspect="1"/>
          </p:cNvPicPr>
          <p:nvPr>
            <p:ph type="pic" sz="quarter" idx="14"/>
          </p:nvPr>
        </p:nvPicPr>
        <p:blipFill>
          <a:blip r:embed="rId2"/>
          <a:srcRect l="6679" r="6679"/>
          <a:stretch>
            <a:fillRect/>
          </a:stretch>
        </p:blipFill>
        <p:spPr>
          <a:xfrm>
            <a:off x="80213" y="1490394"/>
            <a:ext cx="5322704" cy="2990032"/>
          </a:xfrm>
        </p:spPr>
      </p:pic>
      <p:pic>
        <p:nvPicPr>
          <p:cNvPr id="35" name="Bildplatzhalter 34" descr="Ein Bild, das Person, Im Haus, Nah, Aussehen enthält.&#10;&#10;Automatisch generierte Beschreibung">
            <a:extLst>
              <a:ext uri="{FF2B5EF4-FFF2-40B4-BE49-F238E27FC236}">
                <a16:creationId xmlns:a16="http://schemas.microsoft.com/office/drawing/2014/main" id="{9DD01AA7-AB8B-C614-5EEF-32164059E2AC}"/>
              </a:ext>
            </a:extLst>
          </p:cNvPr>
          <p:cNvPicPr>
            <a:picLocks noGrp="1" noChangeAspect="1"/>
          </p:cNvPicPr>
          <p:nvPr>
            <p:ph type="pic" sz="quarter" idx="13"/>
          </p:nvPr>
        </p:nvPicPr>
        <p:blipFill rotWithShape="1">
          <a:blip r:embed="rId3"/>
          <a:srcRect l="12852" r="12837"/>
          <a:stretch/>
        </p:blipFill>
        <p:spPr>
          <a:xfrm>
            <a:off x="4341600" y="2842590"/>
            <a:ext cx="4802886" cy="3267697"/>
          </a:xfrm>
        </p:spPr>
      </p:pic>
    </p:spTree>
    <p:extLst>
      <p:ext uri="{BB962C8B-B14F-4D97-AF65-F5344CB8AC3E}">
        <p14:creationId xmlns:p14="http://schemas.microsoft.com/office/powerpoint/2010/main" val="3564636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D4D08-7391-0AD1-003D-BF38A1EE3B14}"/>
              </a:ext>
            </a:extLst>
          </p:cNvPr>
          <p:cNvSpPr>
            <a:spLocks noGrp="1"/>
          </p:cNvSpPr>
          <p:nvPr>
            <p:ph type="title"/>
          </p:nvPr>
        </p:nvSpPr>
        <p:spPr/>
        <p:txBody>
          <a:bodyPr/>
          <a:lstStyle/>
          <a:p>
            <a:r>
              <a:rPr lang="de-DE" dirty="0"/>
              <a:t>Therapie der </a:t>
            </a:r>
            <a:r>
              <a:rPr lang="de-DE" dirty="0" err="1"/>
              <a:t>Contusio</a:t>
            </a:r>
            <a:r>
              <a:rPr lang="de-DE" dirty="0"/>
              <a:t> </a:t>
            </a:r>
            <a:r>
              <a:rPr lang="de-DE" dirty="0" err="1"/>
              <a:t>bulbi</a:t>
            </a:r>
            <a:endParaRPr lang="de-DE" dirty="0"/>
          </a:p>
        </p:txBody>
      </p:sp>
      <p:sp>
        <p:nvSpPr>
          <p:cNvPr id="3" name="Textplatzhalter 2">
            <a:extLst>
              <a:ext uri="{FF2B5EF4-FFF2-40B4-BE49-F238E27FC236}">
                <a16:creationId xmlns:a16="http://schemas.microsoft.com/office/drawing/2014/main" id="{F88666D3-968F-CD06-FC78-B6974E6A1919}"/>
              </a:ext>
            </a:extLst>
          </p:cNvPr>
          <p:cNvSpPr>
            <a:spLocks noGrp="1"/>
          </p:cNvSpPr>
          <p:nvPr>
            <p:ph type="body" sz="quarter" idx="13"/>
          </p:nvPr>
        </p:nvSpPr>
        <p:spPr/>
        <p:txBody>
          <a:bodyPr>
            <a:normAutofit fontScale="77500" lnSpcReduction="20000"/>
          </a:bodyPr>
          <a:lstStyle/>
          <a:p>
            <a:pPr lvl="1">
              <a:lnSpc>
                <a:spcPct val="170000"/>
              </a:lnSpc>
            </a:pPr>
            <a:r>
              <a:rPr lang="de-DE" b="1" dirty="0" err="1"/>
              <a:t>Monokelhämatom</a:t>
            </a:r>
            <a:r>
              <a:rPr lang="de-DE" b="1" dirty="0"/>
              <a:t> </a:t>
            </a:r>
            <a:r>
              <a:rPr lang="de-DE" dirty="0"/>
              <a:t>kühlen</a:t>
            </a:r>
          </a:p>
          <a:p>
            <a:pPr lvl="1">
              <a:lnSpc>
                <a:spcPct val="170000"/>
              </a:lnSpc>
            </a:pPr>
            <a:r>
              <a:rPr lang="de-DE" b="1" dirty="0" err="1"/>
              <a:t>Erosio</a:t>
            </a:r>
            <a:r>
              <a:rPr lang="de-DE" dirty="0"/>
              <a:t>: </a:t>
            </a:r>
            <a:r>
              <a:rPr lang="de-DE" dirty="0" err="1"/>
              <a:t>antobiotische</a:t>
            </a:r>
            <a:r>
              <a:rPr lang="de-DE" dirty="0"/>
              <a:t> Salbe/ Verbandslinse</a:t>
            </a:r>
          </a:p>
          <a:p>
            <a:pPr lvl="1">
              <a:lnSpc>
                <a:spcPct val="170000"/>
              </a:lnSpc>
            </a:pPr>
            <a:r>
              <a:rPr lang="de-DE" b="1" dirty="0"/>
              <a:t>Hyphäma/Vorderkammerreiz</a:t>
            </a:r>
            <a:r>
              <a:rPr lang="de-DE" dirty="0"/>
              <a:t>: Kortison AT</a:t>
            </a:r>
          </a:p>
          <a:p>
            <a:pPr lvl="1">
              <a:lnSpc>
                <a:spcPct val="170000"/>
              </a:lnSpc>
            </a:pPr>
            <a:r>
              <a:rPr lang="de-DE" b="1" dirty="0"/>
              <a:t>Bei spielender, normal reagierender, runder Pupille: </a:t>
            </a:r>
            <a:r>
              <a:rPr lang="de-DE" dirty="0"/>
              <a:t>NH </a:t>
            </a:r>
            <a:r>
              <a:rPr lang="de-DE" dirty="0" err="1"/>
              <a:t>Untersuchhung</a:t>
            </a:r>
            <a:r>
              <a:rPr lang="de-DE" dirty="0"/>
              <a:t> in Mydriasis</a:t>
            </a:r>
          </a:p>
          <a:p>
            <a:pPr lvl="1">
              <a:lnSpc>
                <a:spcPct val="170000"/>
              </a:lnSpc>
            </a:pPr>
            <a:r>
              <a:rPr lang="de-DE" b="1" dirty="0"/>
              <a:t>Bei Irisbeteiligung: </a:t>
            </a:r>
            <a:r>
              <a:rPr lang="de-DE" dirty="0"/>
              <a:t>keine Erweiterung!</a:t>
            </a:r>
          </a:p>
          <a:p>
            <a:pPr lvl="1">
              <a:lnSpc>
                <a:spcPct val="170000"/>
              </a:lnSpc>
            </a:pPr>
            <a:r>
              <a:rPr lang="de-DE" b="1" dirty="0"/>
              <a:t>IOD Erhöhung: </a:t>
            </a:r>
            <a:r>
              <a:rPr lang="de-DE" dirty="0" err="1" smtClean="0"/>
              <a:t>Diamox</a:t>
            </a:r>
            <a:r>
              <a:rPr lang="de-DE" dirty="0" smtClean="0"/>
              <a:t> </a:t>
            </a:r>
            <a:r>
              <a:rPr lang="de-DE" dirty="0"/>
              <a:t>oral</a:t>
            </a:r>
          </a:p>
          <a:p>
            <a:pPr lvl="1"/>
            <a:endParaRPr lang="de-DE" dirty="0"/>
          </a:p>
        </p:txBody>
      </p:sp>
    </p:spTree>
    <p:extLst>
      <p:ext uri="{BB962C8B-B14F-4D97-AF65-F5344CB8AC3E}">
        <p14:creationId xmlns:p14="http://schemas.microsoft.com/office/powerpoint/2010/main" val="394373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20AA1-F9AD-6EAA-8F91-BE65E701A02F}"/>
              </a:ext>
            </a:extLst>
          </p:cNvPr>
          <p:cNvSpPr>
            <a:spLocks noGrp="1"/>
          </p:cNvSpPr>
          <p:nvPr>
            <p:ph type="title"/>
          </p:nvPr>
        </p:nvSpPr>
        <p:spPr/>
        <p:txBody>
          <a:bodyPr/>
          <a:lstStyle/>
          <a:p>
            <a:r>
              <a:rPr lang="de-DE" dirty="0"/>
              <a:t>Therapie der </a:t>
            </a:r>
            <a:r>
              <a:rPr lang="de-DE" dirty="0" err="1"/>
              <a:t>Contusio</a:t>
            </a:r>
            <a:r>
              <a:rPr lang="de-DE" dirty="0"/>
              <a:t> </a:t>
            </a:r>
            <a:r>
              <a:rPr lang="de-DE" dirty="0" err="1"/>
              <a:t>bulbi</a:t>
            </a:r>
            <a:endParaRPr lang="de-DE" dirty="0"/>
          </a:p>
        </p:txBody>
      </p:sp>
      <p:sp>
        <p:nvSpPr>
          <p:cNvPr id="3" name="Textplatzhalter 2">
            <a:extLst>
              <a:ext uri="{FF2B5EF4-FFF2-40B4-BE49-F238E27FC236}">
                <a16:creationId xmlns:a16="http://schemas.microsoft.com/office/drawing/2014/main" id="{D46C4BEA-343D-2218-7819-EC3F174F4AF8}"/>
              </a:ext>
            </a:extLst>
          </p:cNvPr>
          <p:cNvSpPr>
            <a:spLocks noGrp="1"/>
          </p:cNvSpPr>
          <p:nvPr>
            <p:ph sz="half" idx="1"/>
          </p:nvPr>
        </p:nvSpPr>
        <p:spPr>
          <a:xfrm>
            <a:off x="457200" y="2184400"/>
            <a:ext cx="8229600" cy="4184566"/>
          </a:xfrm>
        </p:spPr>
        <p:txBody>
          <a:bodyPr>
            <a:normAutofit/>
          </a:bodyPr>
          <a:lstStyle/>
          <a:p>
            <a:pPr lvl="1">
              <a:lnSpc>
                <a:spcPct val="150000"/>
              </a:lnSpc>
            </a:pPr>
            <a:r>
              <a:rPr lang="de-DE" sz="1800" b="1" dirty="0"/>
              <a:t>Bei Linsenbeteiligung: </a:t>
            </a:r>
            <a:r>
              <a:rPr lang="de-DE" sz="1800" dirty="0"/>
              <a:t>OP</a:t>
            </a:r>
          </a:p>
          <a:p>
            <a:pPr lvl="1">
              <a:lnSpc>
                <a:spcPct val="150000"/>
              </a:lnSpc>
            </a:pPr>
            <a:r>
              <a:rPr lang="de-DE" sz="1800" b="1" dirty="0"/>
              <a:t>Bei Glaskörperblutung: </a:t>
            </a:r>
            <a:r>
              <a:rPr lang="de-DE" sz="1800" dirty="0"/>
              <a:t>Ultraschall: Netzhaut?</a:t>
            </a:r>
          </a:p>
          <a:p>
            <a:pPr lvl="1">
              <a:lnSpc>
                <a:spcPct val="150000"/>
              </a:lnSpc>
            </a:pPr>
            <a:r>
              <a:rPr lang="de-DE" sz="1800" b="1" dirty="0"/>
              <a:t>Bei orbitaler Beteiligung</a:t>
            </a:r>
            <a:r>
              <a:rPr lang="de-DE" sz="1800" dirty="0"/>
              <a:t>: Vorstellung MKG/HNO : OP?</a:t>
            </a:r>
          </a:p>
          <a:p>
            <a:pPr lvl="1" indent="0">
              <a:lnSpc>
                <a:spcPct val="150000"/>
              </a:lnSpc>
              <a:buNone/>
            </a:pPr>
            <a:r>
              <a:rPr lang="de-DE" sz="1800" dirty="0"/>
              <a:t>	</a:t>
            </a:r>
            <a:r>
              <a:rPr lang="de-DE" sz="1800" dirty="0" err="1"/>
              <a:t>Schneuzverbot</a:t>
            </a:r>
            <a:r>
              <a:rPr lang="de-DE" sz="1800" dirty="0"/>
              <a:t>! Kühlen! </a:t>
            </a:r>
          </a:p>
          <a:p>
            <a:pPr lvl="1">
              <a:lnSpc>
                <a:spcPct val="150000"/>
              </a:lnSpc>
            </a:pPr>
            <a:r>
              <a:rPr lang="de-DE" sz="1800" b="1" dirty="0"/>
              <a:t>Bei </a:t>
            </a:r>
            <a:r>
              <a:rPr lang="de-DE" sz="1800" b="1" dirty="0" err="1"/>
              <a:t>retrobulbärer</a:t>
            </a:r>
            <a:r>
              <a:rPr lang="de-DE" sz="1800" b="1" dirty="0"/>
              <a:t> </a:t>
            </a:r>
            <a:r>
              <a:rPr lang="de-DE" sz="1800" b="1" dirty="0" smtClean="0"/>
              <a:t>Blutung und </a:t>
            </a:r>
            <a:r>
              <a:rPr lang="de-DE" sz="1800" b="1" dirty="0" err="1" smtClean="0"/>
              <a:t>Visusbedrohung</a:t>
            </a:r>
            <a:r>
              <a:rPr lang="de-DE" sz="1800" dirty="0" smtClean="0"/>
              <a:t>: </a:t>
            </a:r>
          </a:p>
          <a:p>
            <a:pPr lvl="2">
              <a:lnSpc>
                <a:spcPct val="150000"/>
              </a:lnSpc>
            </a:pPr>
            <a:r>
              <a:rPr lang="de-DE" sz="1800" dirty="0" err="1" smtClean="0"/>
              <a:t>ggf</a:t>
            </a:r>
            <a:r>
              <a:rPr lang="de-DE" sz="1800" dirty="0" smtClean="0"/>
              <a:t> </a:t>
            </a:r>
            <a:r>
              <a:rPr lang="de-DE" sz="1800" dirty="0" err="1"/>
              <a:t>Kanthotomie</a:t>
            </a:r>
            <a:r>
              <a:rPr lang="de-DE" sz="1800" dirty="0"/>
              <a:t>/ </a:t>
            </a:r>
            <a:r>
              <a:rPr lang="de-DE" sz="1800" dirty="0" err="1" smtClean="0"/>
              <a:t>Kantholyse</a:t>
            </a:r>
            <a:endParaRPr lang="de-DE" sz="1800" dirty="0" smtClean="0"/>
          </a:p>
          <a:p>
            <a:pPr lvl="2">
              <a:lnSpc>
                <a:spcPct val="150000"/>
              </a:lnSpc>
            </a:pPr>
            <a:r>
              <a:rPr lang="de-DE" sz="1800" dirty="0" smtClean="0"/>
              <a:t>Ausräumung des Hämatoms</a:t>
            </a:r>
            <a:endParaRPr lang="de-DE" sz="1800" dirty="0"/>
          </a:p>
        </p:txBody>
      </p:sp>
      <p:pic>
        <p:nvPicPr>
          <p:cNvPr id="5" name="Grafik 4" descr="Ein Bild, das Person, Im Haus, Zahnbürste, Nah enthält.&#10;&#10;Automatisch generierte Beschreibung">
            <a:extLst>
              <a:ext uri="{FF2B5EF4-FFF2-40B4-BE49-F238E27FC236}">
                <a16:creationId xmlns:a16="http://schemas.microsoft.com/office/drawing/2014/main" id="{7DFC44FE-F5B3-1A16-0072-477B47FD5B42}"/>
              </a:ext>
            </a:extLst>
          </p:cNvPr>
          <p:cNvPicPr>
            <a:picLocks noChangeAspect="1"/>
          </p:cNvPicPr>
          <p:nvPr/>
        </p:nvPicPr>
        <p:blipFill>
          <a:blip r:embed="rId2"/>
          <a:stretch>
            <a:fillRect/>
          </a:stretch>
        </p:blipFill>
        <p:spPr>
          <a:xfrm>
            <a:off x="5765800" y="4527466"/>
            <a:ext cx="2921000" cy="1841500"/>
          </a:xfrm>
          <a:prstGeom prst="rect">
            <a:avLst/>
          </a:prstGeom>
        </p:spPr>
      </p:pic>
      <p:sp>
        <p:nvSpPr>
          <p:cNvPr id="8" name="Textfeld 7">
            <a:extLst>
              <a:ext uri="{FF2B5EF4-FFF2-40B4-BE49-F238E27FC236}">
                <a16:creationId xmlns:a16="http://schemas.microsoft.com/office/drawing/2014/main" id="{7A505BB3-A80A-C33E-23CE-E737DE479707}"/>
              </a:ext>
            </a:extLst>
          </p:cNvPr>
          <p:cNvSpPr txBox="1"/>
          <p:nvPr/>
        </p:nvSpPr>
        <p:spPr>
          <a:xfrm>
            <a:off x="4624469" y="6365647"/>
            <a:ext cx="4062331" cy="261610"/>
          </a:xfrm>
          <a:prstGeom prst="rect">
            <a:avLst/>
          </a:prstGeom>
          <a:noFill/>
        </p:spPr>
        <p:txBody>
          <a:bodyPr wrap="none" rtlCol="0">
            <a:spAutoFit/>
          </a:bodyPr>
          <a:lstStyle/>
          <a:p>
            <a:r>
              <a:rPr lang="de-DE" sz="1100" dirty="0"/>
              <a:t>Aus Lehrbuch </a:t>
            </a:r>
            <a:r>
              <a:rPr lang="de-DE" sz="1100" dirty="0" err="1"/>
              <a:t>Kanskis</a:t>
            </a:r>
            <a:r>
              <a:rPr lang="de-DE" sz="1100" dirty="0"/>
              <a:t> Klinische Ophthalmologie, Bowling, 8. Auflage</a:t>
            </a:r>
          </a:p>
        </p:txBody>
      </p:sp>
    </p:spTree>
    <p:extLst>
      <p:ext uri="{BB962C8B-B14F-4D97-AF65-F5344CB8AC3E}">
        <p14:creationId xmlns:p14="http://schemas.microsoft.com/office/powerpoint/2010/main" val="1399008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AT" b="1" dirty="0">
                <a:latin typeface="Palatino Linotype" panose="02040502050505030304" pitchFamily="18" charset="0"/>
              </a:rPr>
              <a:t>PENETRIERENDES TRAUMA</a:t>
            </a:r>
            <a:br>
              <a:rPr lang="de-AT" b="1" dirty="0">
                <a:latin typeface="Palatino Linotype" panose="02040502050505030304" pitchFamily="18" charset="0"/>
              </a:rPr>
            </a:br>
            <a:r>
              <a:rPr lang="de-AT" b="1" dirty="0">
                <a:latin typeface="Palatino Linotype" panose="02040502050505030304" pitchFamily="18" charset="0"/>
              </a:rPr>
              <a:t>Hammer Meißel Verletzung</a:t>
            </a:r>
          </a:p>
        </p:txBody>
      </p:sp>
      <p:sp>
        <p:nvSpPr>
          <p:cNvPr id="5" name="Content Placeholder 4"/>
          <p:cNvSpPr>
            <a:spLocks noGrp="1"/>
          </p:cNvSpPr>
          <p:nvPr>
            <p:ph idx="1"/>
          </p:nvPr>
        </p:nvSpPr>
        <p:spPr/>
        <p:txBody>
          <a:bodyPr/>
          <a:lstStyle/>
          <a:p>
            <a:r>
              <a:rPr lang="de-AT" sz="2400" dirty="0"/>
              <a:t>Patient Herr B., 48 Jahre alt </a:t>
            </a:r>
          </a:p>
          <a:p>
            <a:pPr marL="0" indent="0">
              <a:buNone/>
            </a:pPr>
            <a:endParaRPr lang="de-AT" sz="2400" dirty="0"/>
          </a:p>
          <a:p>
            <a:r>
              <a:rPr lang="de-AT" sz="2400" dirty="0"/>
              <a:t>Anamnese: </a:t>
            </a:r>
          </a:p>
          <a:p>
            <a:pPr lvl="1"/>
            <a:r>
              <a:rPr lang="de-AT" sz="2100" dirty="0"/>
              <a:t>Sehverschlechterung </a:t>
            </a:r>
          </a:p>
          <a:p>
            <a:pPr lvl="1"/>
            <a:r>
              <a:rPr lang="de-AT" sz="2100" dirty="0"/>
              <a:t>Fremdkörpergefühl links</a:t>
            </a:r>
          </a:p>
          <a:p>
            <a:pPr lvl="1"/>
            <a:r>
              <a:rPr lang="de-AT" sz="2100" dirty="0"/>
              <a:t>ein Arbeitskollege hat in seiner Nähe mit einem Hammer auf Metall geschlagen, keine Schutzbrille getragen. </a:t>
            </a:r>
          </a:p>
          <a:p>
            <a:pPr marL="342900" lvl="1" indent="0">
              <a:buNone/>
            </a:pPr>
            <a:endParaRPr lang="de-AT" sz="2100" dirty="0"/>
          </a:p>
          <a:p>
            <a:r>
              <a:rPr lang="de-AT" sz="2400" dirty="0"/>
              <a:t>Visus rechts </a:t>
            </a:r>
            <a:r>
              <a:rPr lang="de-AT" sz="2400" dirty="0" smtClean="0"/>
              <a:t>0,8 / </a:t>
            </a:r>
            <a:r>
              <a:rPr lang="de-AT" sz="2400" dirty="0"/>
              <a:t>links 0,5</a:t>
            </a:r>
            <a:r>
              <a:rPr lang="de-AT" dirty="0"/>
              <a:t>	</a:t>
            </a:r>
          </a:p>
        </p:txBody>
      </p:sp>
    </p:spTree>
    <p:extLst>
      <p:ext uri="{BB962C8B-B14F-4D97-AF65-F5344CB8AC3E}">
        <p14:creationId xmlns:p14="http://schemas.microsoft.com/office/powerpoint/2010/main" val="204348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de-AT" dirty="0"/>
              <a:t>Vorderer </a:t>
            </a:r>
            <a:br>
              <a:rPr lang="de-AT" dirty="0"/>
            </a:br>
            <a:r>
              <a:rPr lang="de-AT" dirty="0"/>
              <a:t>Augenabschnitt</a:t>
            </a:r>
          </a:p>
        </p:txBody>
      </p:sp>
      <p:sp>
        <p:nvSpPr>
          <p:cNvPr id="5" name="Text Placeholder 4"/>
          <p:cNvSpPr>
            <a:spLocks noGrp="1"/>
          </p:cNvSpPr>
          <p:nvPr>
            <p:ph sz="half" idx="1"/>
          </p:nvPr>
        </p:nvSpPr>
        <p:spPr>
          <a:xfrm>
            <a:off x="457200" y="2159000"/>
            <a:ext cx="3142034" cy="3951675"/>
          </a:xfrm>
        </p:spPr>
        <p:txBody>
          <a:bodyPr/>
          <a:lstStyle/>
          <a:p>
            <a:pPr marL="342900" indent="-342900">
              <a:spcBef>
                <a:spcPts val="1200"/>
              </a:spcBef>
              <a:buFont typeface="Arial" panose="020B0604020202020204" pitchFamily="34" charset="0"/>
              <a:buChar char="•"/>
            </a:pPr>
            <a:r>
              <a:rPr lang="de-AT" dirty="0"/>
              <a:t>Hornhautperforation auf 11 Uhr</a:t>
            </a:r>
          </a:p>
          <a:p>
            <a:pPr marL="0" indent="0">
              <a:spcBef>
                <a:spcPts val="1200"/>
              </a:spcBef>
              <a:buNone/>
            </a:pPr>
            <a:endParaRPr lang="de-AT" dirty="0"/>
          </a:p>
          <a:p>
            <a:pPr marL="342900" indent="-342900">
              <a:spcBef>
                <a:spcPts val="1200"/>
              </a:spcBef>
              <a:buFont typeface="Arial" panose="020B0604020202020204" pitchFamily="34" charset="0"/>
              <a:buChar char="•"/>
            </a:pPr>
            <a:r>
              <a:rPr lang="de-AT" dirty="0"/>
              <a:t>Pupille verzogen</a:t>
            </a:r>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p:txBody>
      </p:sp>
      <p:pic>
        <p:nvPicPr>
          <p:cNvPr id="6" name="Bildplatzhalter 5" descr="Ein Bild, das Im Haus, Dunkel enthält.&#10;&#10;Automatisch generierte Beschreibung">
            <a:extLst>
              <a:ext uri="{FF2B5EF4-FFF2-40B4-BE49-F238E27FC236}">
                <a16:creationId xmlns:a16="http://schemas.microsoft.com/office/drawing/2014/main" id="{D848845E-1885-779A-126E-BAB840EF7EFE}"/>
              </a:ext>
            </a:extLst>
          </p:cNvPr>
          <p:cNvPicPr>
            <a:picLocks noGrp="1" noChangeAspect="1"/>
          </p:cNvPicPr>
          <p:nvPr>
            <p:ph type="pic" sz="quarter" idx="13"/>
          </p:nvPr>
        </p:nvPicPr>
        <p:blipFill>
          <a:blip r:embed="rId3"/>
          <a:srcRect l="12470" r="12470"/>
          <a:stretch>
            <a:fillRect/>
          </a:stretch>
        </p:blipFill>
        <p:spPr>
          <a:xfrm>
            <a:off x="3696511" y="1124776"/>
            <a:ext cx="4990289" cy="4985513"/>
          </a:xfrm>
        </p:spPr>
      </p:pic>
      <p:sp>
        <p:nvSpPr>
          <p:cNvPr id="10" name="Textfeld 9">
            <a:extLst>
              <a:ext uri="{FF2B5EF4-FFF2-40B4-BE49-F238E27FC236}">
                <a16:creationId xmlns:a16="http://schemas.microsoft.com/office/drawing/2014/main" id="{2D135884-99B2-86A1-CE87-7A183EE27088}"/>
              </a:ext>
            </a:extLst>
          </p:cNvPr>
          <p:cNvSpPr txBox="1"/>
          <p:nvPr/>
        </p:nvSpPr>
        <p:spPr>
          <a:xfrm>
            <a:off x="4890638" y="6147262"/>
            <a:ext cx="2968826" cy="307777"/>
          </a:xfrm>
          <a:prstGeom prst="rect">
            <a:avLst/>
          </a:prstGeom>
          <a:noFill/>
        </p:spPr>
        <p:txBody>
          <a:bodyPr wrap="none" rtlCol="0">
            <a:spAutoFit/>
          </a:bodyPr>
          <a:lstStyle/>
          <a:p>
            <a:r>
              <a:rPr lang="de-DE" sz="1400" dirty="0"/>
              <a:t>Quelle: Augenabteilung Klinikum Wels</a:t>
            </a:r>
          </a:p>
        </p:txBody>
      </p:sp>
    </p:spTree>
    <p:extLst>
      <p:ext uri="{BB962C8B-B14F-4D97-AF65-F5344CB8AC3E}">
        <p14:creationId xmlns:p14="http://schemas.microsoft.com/office/powerpoint/2010/main" val="3418792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BB540-B0AE-6133-8402-F9D0019C1969}"/>
              </a:ext>
            </a:extLst>
          </p:cNvPr>
          <p:cNvSpPr>
            <a:spLocks noGrp="1"/>
          </p:cNvSpPr>
          <p:nvPr>
            <p:ph type="title"/>
          </p:nvPr>
        </p:nvSpPr>
        <p:spPr/>
        <p:txBody>
          <a:bodyPr/>
          <a:lstStyle/>
          <a:p>
            <a:r>
              <a:rPr lang="de-DE" dirty="0"/>
              <a:t>Fundus / CT Orbita</a:t>
            </a:r>
          </a:p>
        </p:txBody>
      </p:sp>
      <p:sp>
        <p:nvSpPr>
          <p:cNvPr id="3" name="Inhaltsplatzhalter 2">
            <a:extLst>
              <a:ext uri="{FF2B5EF4-FFF2-40B4-BE49-F238E27FC236}">
                <a16:creationId xmlns:a16="http://schemas.microsoft.com/office/drawing/2014/main" id="{251FEDBE-10C5-A1F4-62C1-2D622A74DA11}"/>
              </a:ext>
            </a:extLst>
          </p:cNvPr>
          <p:cNvSpPr>
            <a:spLocks noGrp="1"/>
          </p:cNvSpPr>
          <p:nvPr>
            <p:ph sz="half" idx="1"/>
          </p:nvPr>
        </p:nvSpPr>
        <p:spPr/>
        <p:txBody>
          <a:bodyPr/>
          <a:lstStyle/>
          <a:p>
            <a:r>
              <a:rPr lang="de-AT" dirty="0"/>
              <a:t>Fundus: </a:t>
            </a:r>
          </a:p>
          <a:p>
            <a:r>
              <a:rPr lang="de-AT" dirty="0"/>
              <a:t>große Glaskörperblutung initial, </a:t>
            </a:r>
          </a:p>
          <a:p>
            <a:r>
              <a:rPr lang="de-AT" dirty="0"/>
              <a:t>Intraokulärer Fremdkörper im Sehnerv</a:t>
            </a:r>
          </a:p>
          <a:p>
            <a:endParaRPr lang="de-AT" dirty="0"/>
          </a:p>
          <a:p>
            <a:r>
              <a:rPr lang="de-AT" dirty="0"/>
              <a:t>CT Orbita: </a:t>
            </a:r>
          </a:p>
          <a:p>
            <a:r>
              <a:rPr lang="de-AT" dirty="0"/>
              <a:t>kleiner metalldichter Fremdkörper intraokulär dorsal im linken Bulbus .</a:t>
            </a:r>
          </a:p>
          <a:p>
            <a:endParaRPr lang="de-DE" dirty="0"/>
          </a:p>
        </p:txBody>
      </p:sp>
      <p:pic>
        <p:nvPicPr>
          <p:cNvPr id="6" name="Bildplatzhalter 5">
            <a:extLst>
              <a:ext uri="{FF2B5EF4-FFF2-40B4-BE49-F238E27FC236}">
                <a16:creationId xmlns:a16="http://schemas.microsoft.com/office/drawing/2014/main" id="{57192606-E8B3-D7CC-A992-52F6234385E4}"/>
              </a:ext>
            </a:extLst>
          </p:cNvPr>
          <p:cNvPicPr>
            <a:picLocks noGrp="1" noChangeAspect="1"/>
          </p:cNvPicPr>
          <p:nvPr>
            <p:ph type="pic" sz="quarter" idx="13"/>
          </p:nvPr>
        </p:nvPicPr>
        <p:blipFill>
          <a:blip r:embed="rId2"/>
          <a:srcRect t="6" b="6"/>
          <a:stretch>
            <a:fillRect/>
          </a:stretch>
        </p:blipFill>
        <p:spPr/>
      </p:pic>
      <p:sp>
        <p:nvSpPr>
          <p:cNvPr id="7" name="Textfeld 6">
            <a:extLst>
              <a:ext uri="{FF2B5EF4-FFF2-40B4-BE49-F238E27FC236}">
                <a16:creationId xmlns:a16="http://schemas.microsoft.com/office/drawing/2014/main" id="{399DC707-9D90-F921-2759-B8D212808D6E}"/>
              </a:ext>
            </a:extLst>
          </p:cNvPr>
          <p:cNvSpPr txBox="1"/>
          <p:nvPr/>
        </p:nvSpPr>
        <p:spPr>
          <a:xfrm>
            <a:off x="4657174" y="6158514"/>
            <a:ext cx="2968826" cy="307777"/>
          </a:xfrm>
          <a:prstGeom prst="rect">
            <a:avLst/>
          </a:prstGeom>
          <a:noFill/>
        </p:spPr>
        <p:txBody>
          <a:bodyPr wrap="none" rtlCol="0">
            <a:spAutoFit/>
          </a:bodyPr>
          <a:lstStyle/>
          <a:p>
            <a:r>
              <a:rPr lang="de-DE" sz="1400" dirty="0"/>
              <a:t>Quelle: Augenabteilung Klinikum Wels</a:t>
            </a:r>
          </a:p>
        </p:txBody>
      </p:sp>
    </p:spTree>
    <p:extLst>
      <p:ext uri="{BB962C8B-B14F-4D97-AF65-F5344CB8AC3E}">
        <p14:creationId xmlns:p14="http://schemas.microsoft.com/office/powerpoint/2010/main" val="1548443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52E59F-56CA-3BDE-4BCF-AB5A8A0F984A}"/>
              </a:ext>
            </a:extLst>
          </p:cNvPr>
          <p:cNvSpPr>
            <a:spLocks noGrp="1"/>
          </p:cNvSpPr>
          <p:nvPr>
            <p:ph type="title"/>
          </p:nvPr>
        </p:nvSpPr>
        <p:spPr/>
        <p:txBody>
          <a:bodyPr/>
          <a:lstStyle/>
          <a:p>
            <a:r>
              <a:rPr lang="de-DE" b="1" dirty="0">
                <a:latin typeface="Palatino Linotype" panose="02040502050505030304" pitchFamily="18" charset="0"/>
              </a:rPr>
              <a:t>Raketenverletzung</a:t>
            </a:r>
          </a:p>
        </p:txBody>
      </p:sp>
      <p:pic>
        <p:nvPicPr>
          <p:cNvPr id="6" name="Inhaltsplatzhalter 5" descr="Ein Bild, das Fisch, Plastik, Nah enthält.&#10;&#10;Automatisch generierte Beschreibung">
            <a:extLst>
              <a:ext uri="{FF2B5EF4-FFF2-40B4-BE49-F238E27FC236}">
                <a16:creationId xmlns:a16="http://schemas.microsoft.com/office/drawing/2014/main" id="{8992B78E-52D1-5CB4-B4EE-C2E6DD41C6A1}"/>
              </a:ext>
            </a:extLst>
          </p:cNvPr>
          <p:cNvPicPr>
            <a:picLocks noGrp="1" noChangeAspect="1"/>
          </p:cNvPicPr>
          <p:nvPr>
            <p:ph idx="1"/>
          </p:nvPr>
        </p:nvPicPr>
        <p:blipFill>
          <a:blip r:embed="rId2"/>
          <a:stretch>
            <a:fillRect/>
          </a:stretch>
        </p:blipFill>
        <p:spPr>
          <a:xfrm>
            <a:off x="3887788" y="1881187"/>
            <a:ext cx="4629150" cy="3086100"/>
          </a:xfrm>
        </p:spPr>
      </p:pic>
      <p:sp>
        <p:nvSpPr>
          <p:cNvPr id="5" name="Textplatzhalter 4"/>
          <p:cNvSpPr>
            <a:spLocks noGrp="1"/>
          </p:cNvSpPr>
          <p:nvPr>
            <p:ph type="body" sz="half" idx="2"/>
          </p:nvPr>
        </p:nvSpPr>
        <p:spPr/>
        <p:txBody>
          <a:bodyPr>
            <a:normAutofit/>
          </a:bodyPr>
          <a:lstStyle/>
          <a:p>
            <a:r>
              <a:rPr lang="de-AT" sz="1600" dirty="0"/>
              <a:t>Herr S., 25 Jahre alt</a:t>
            </a:r>
          </a:p>
          <a:p>
            <a:r>
              <a:rPr lang="de-AT" sz="1600" dirty="0"/>
              <a:t>Patient kommt bei Raketenverletzung rechts</a:t>
            </a:r>
          </a:p>
          <a:p>
            <a:r>
              <a:rPr lang="de-AT" sz="1600" b="1" dirty="0"/>
              <a:t>Visus: </a:t>
            </a:r>
            <a:r>
              <a:rPr lang="de-AT" sz="1600" dirty="0"/>
              <a:t>Lichterkennen +</a:t>
            </a:r>
          </a:p>
          <a:p>
            <a:r>
              <a:rPr lang="de-AT" sz="1600" b="1" dirty="0"/>
              <a:t>Vorderer Augenabschnitt</a:t>
            </a:r>
            <a:r>
              <a:rPr lang="de-AT" sz="1600" dirty="0"/>
              <a:t>: großes Hyposphagma, luxierte Linse in der Vorderkammer, Iris? </a:t>
            </a:r>
          </a:p>
          <a:p>
            <a:r>
              <a:rPr lang="de-AT" sz="1600" b="1" dirty="0"/>
              <a:t>OP: </a:t>
            </a:r>
            <a:r>
              <a:rPr lang="de-AT" sz="1600" dirty="0"/>
              <a:t>Bindehaut Eröffnung, </a:t>
            </a:r>
            <a:r>
              <a:rPr lang="de-AT" sz="1600" dirty="0" err="1"/>
              <a:t>Sklerainspektion</a:t>
            </a:r>
            <a:r>
              <a:rPr lang="de-AT" sz="1600" dirty="0"/>
              <a:t>. </a:t>
            </a:r>
          </a:p>
          <a:p>
            <a:r>
              <a:rPr lang="de-AT" sz="1600" dirty="0"/>
              <a:t>Noch 2 Folge </a:t>
            </a:r>
            <a:r>
              <a:rPr lang="de-AT" sz="1600" dirty="0" err="1"/>
              <a:t>OP`s</a:t>
            </a:r>
            <a:r>
              <a:rPr lang="de-AT" sz="1600" dirty="0"/>
              <a:t> notwendig (</a:t>
            </a:r>
            <a:r>
              <a:rPr lang="de-AT" sz="1600" dirty="0" err="1"/>
              <a:t>Artificial</a:t>
            </a:r>
            <a:r>
              <a:rPr lang="de-AT" sz="1600" dirty="0"/>
              <a:t> Iris)</a:t>
            </a:r>
          </a:p>
          <a:p>
            <a:r>
              <a:rPr lang="de-AT" sz="1600" dirty="0"/>
              <a:t>Weiterhin </a:t>
            </a:r>
            <a:r>
              <a:rPr lang="de-AT" sz="1600" dirty="0" err="1"/>
              <a:t>Visus</a:t>
            </a:r>
            <a:r>
              <a:rPr lang="de-AT" sz="1600" dirty="0"/>
              <a:t> Lichterkennen. </a:t>
            </a:r>
          </a:p>
        </p:txBody>
      </p:sp>
      <p:sp>
        <p:nvSpPr>
          <p:cNvPr id="7" name="Textfeld 6">
            <a:extLst>
              <a:ext uri="{FF2B5EF4-FFF2-40B4-BE49-F238E27FC236}">
                <a16:creationId xmlns:a16="http://schemas.microsoft.com/office/drawing/2014/main" id="{0FD2524B-897C-8D37-8BB6-CC6DDB04BFD5}"/>
              </a:ext>
            </a:extLst>
          </p:cNvPr>
          <p:cNvSpPr txBox="1"/>
          <p:nvPr/>
        </p:nvSpPr>
        <p:spPr>
          <a:xfrm>
            <a:off x="5078154" y="5868988"/>
            <a:ext cx="2968826" cy="307777"/>
          </a:xfrm>
          <a:prstGeom prst="rect">
            <a:avLst/>
          </a:prstGeom>
          <a:noFill/>
        </p:spPr>
        <p:txBody>
          <a:bodyPr wrap="none" rtlCol="0">
            <a:spAutoFit/>
          </a:bodyPr>
          <a:lstStyle/>
          <a:p>
            <a:r>
              <a:rPr lang="de-DE" sz="1400" dirty="0"/>
              <a:t>Quelle: Augenabteilung Klinikum Wels</a:t>
            </a:r>
          </a:p>
        </p:txBody>
      </p:sp>
    </p:spTree>
    <p:extLst>
      <p:ext uri="{BB962C8B-B14F-4D97-AF65-F5344CB8AC3E}">
        <p14:creationId xmlns:p14="http://schemas.microsoft.com/office/powerpoint/2010/main" val="1203340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7760"/>
            <a:ext cx="7589520" cy="1112520"/>
          </a:xfrm>
        </p:spPr>
        <p:txBody>
          <a:bodyPr>
            <a:normAutofit/>
          </a:bodyPr>
          <a:lstStyle/>
          <a:p>
            <a:r>
              <a:rPr lang="de-AT" dirty="0"/>
              <a:t>Schlussfolgerungen</a:t>
            </a:r>
          </a:p>
        </p:txBody>
      </p:sp>
      <p:sp>
        <p:nvSpPr>
          <p:cNvPr id="5" name="Text Placeholder 4"/>
          <p:cNvSpPr>
            <a:spLocks noGrp="1"/>
          </p:cNvSpPr>
          <p:nvPr>
            <p:ph type="body" sz="quarter" idx="13"/>
          </p:nvPr>
        </p:nvSpPr>
        <p:spPr>
          <a:xfrm>
            <a:off x="838200" y="1803862"/>
            <a:ext cx="7391400" cy="4185457"/>
          </a:xfrm>
        </p:spPr>
        <p:txBody>
          <a:bodyPr>
            <a:normAutofit fontScale="62500" lnSpcReduction="20000"/>
          </a:bodyPr>
          <a:lstStyle/>
          <a:p>
            <a:pPr>
              <a:spcBef>
                <a:spcPts val="1200"/>
              </a:spcBef>
            </a:pPr>
            <a:r>
              <a:rPr lang="de-AT" dirty="0"/>
              <a:t>Bei </a:t>
            </a:r>
            <a:r>
              <a:rPr lang="de-AT" dirty="0" smtClean="0"/>
              <a:t>Schädelverletzungen mit Verdacht auf </a:t>
            </a:r>
            <a:r>
              <a:rPr lang="de-AT" dirty="0" err="1" smtClean="0"/>
              <a:t>Orbitabeteiligung</a:t>
            </a:r>
            <a:r>
              <a:rPr lang="de-AT" dirty="0" smtClean="0"/>
              <a:t> sofortige </a:t>
            </a:r>
            <a:r>
              <a:rPr lang="de-AT" dirty="0"/>
              <a:t>Vorstellung über die Unfallabteilung, dann Augenabteilung</a:t>
            </a:r>
            <a:r>
              <a:rPr lang="de-AT" dirty="0" smtClean="0"/>
              <a:t>!</a:t>
            </a:r>
          </a:p>
          <a:p>
            <a:pPr>
              <a:spcBef>
                <a:spcPts val="1200"/>
              </a:spcBef>
            </a:pPr>
            <a:r>
              <a:rPr lang="de-AT" dirty="0" smtClean="0"/>
              <a:t>Bei Verdacht </a:t>
            </a:r>
            <a:r>
              <a:rPr lang="de-AT" dirty="0"/>
              <a:t>auf </a:t>
            </a:r>
            <a:r>
              <a:rPr lang="de-AT" dirty="0" err="1"/>
              <a:t>Orbitabodenfraktur</a:t>
            </a:r>
            <a:r>
              <a:rPr lang="de-AT" dirty="0"/>
              <a:t>: Bildgebung, </a:t>
            </a:r>
            <a:r>
              <a:rPr lang="de-AT" dirty="0" err="1" smtClean="0"/>
              <a:t>Schneuzverbot</a:t>
            </a:r>
            <a:endParaRPr lang="de-AT" dirty="0" smtClean="0"/>
          </a:p>
          <a:p>
            <a:pPr>
              <a:spcBef>
                <a:spcPts val="1200"/>
              </a:spcBef>
            </a:pPr>
            <a:r>
              <a:rPr lang="de-AT" dirty="0" smtClean="0"/>
              <a:t>Bildgebung mit CCT und Knochenfenster 1.Wahl, bei jungen Patienten nur nach augenärztlicher Begutachtung (Strahlenbelastung)</a:t>
            </a:r>
            <a:endParaRPr lang="de-AT" dirty="0"/>
          </a:p>
          <a:p>
            <a:pPr>
              <a:spcBef>
                <a:spcPts val="1200"/>
              </a:spcBef>
            </a:pPr>
            <a:r>
              <a:rPr lang="de-AT" dirty="0" err="1" smtClean="0"/>
              <a:t>Pupillomotorik</a:t>
            </a:r>
            <a:r>
              <a:rPr lang="de-AT" dirty="0" smtClean="0"/>
              <a:t>! </a:t>
            </a:r>
            <a:r>
              <a:rPr lang="de-AT" dirty="0" smtClean="0"/>
              <a:t>RAPD</a:t>
            </a:r>
            <a:endParaRPr lang="de-AT" dirty="0"/>
          </a:p>
          <a:p>
            <a:pPr>
              <a:spcBef>
                <a:spcPts val="1200"/>
              </a:spcBef>
            </a:pPr>
            <a:r>
              <a:rPr lang="de-AT" dirty="0"/>
              <a:t>Bei Verdacht auf Perforation: </a:t>
            </a:r>
            <a:r>
              <a:rPr lang="de-AT" dirty="0" smtClean="0"/>
              <a:t>Augenschale mit Kompresse </a:t>
            </a:r>
            <a:r>
              <a:rPr lang="de-AT" dirty="0" err="1" smtClean="0"/>
              <a:t>bds</a:t>
            </a:r>
            <a:r>
              <a:rPr lang="de-AT" dirty="0" smtClean="0"/>
              <a:t>. (Hammer-Meißel Verletzung), falls keine Augenschale verfügbar lockerer Verband ohne Druck auf Augapfel</a:t>
            </a:r>
            <a:endParaRPr lang="de-AT" dirty="0"/>
          </a:p>
          <a:p>
            <a:pPr>
              <a:spcBef>
                <a:spcPts val="1200"/>
              </a:spcBef>
            </a:pPr>
            <a:endParaRPr lang="de-AT" dirty="0"/>
          </a:p>
          <a:p>
            <a:pPr>
              <a:spcBef>
                <a:spcPts val="1200"/>
              </a:spcBef>
            </a:pPr>
            <a:r>
              <a:rPr lang="de-AT" dirty="0"/>
              <a:t>Nüchtern bleiben, </a:t>
            </a:r>
            <a:r>
              <a:rPr lang="de-AT" dirty="0" smtClean="0"/>
              <a:t>evtl.  </a:t>
            </a:r>
            <a:r>
              <a:rPr lang="de-AT" dirty="0"/>
              <a:t>Narkose notwendig</a:t>
            </a:r>
          </a:p>
          <a:p>
            <a:pPr>
              <a:spcBef>
                <a:spcPts val="1200"/>
              </a:spcBef>
            </a:pPr>
            <a:endParaRPr lang="de-AT" dirty="0"/>
          </a:p>
          <a:p>
            <a:pPr>
              <a:spcBef>
                <a:spcPts val="1200"/>
              </a:spcBef>
            </a:pPr>
            <a:r>
              <a:rPr lang="de-AT" dirty="0"/>
              <a:t>TETANUS</a:t>
            </a:r>
            <a:r>
              <a:rPr lang="de-AT" dirty="0" smtClean="0"/>
              <a:t>!</a:t>
            </a:r>
          </a:p>
          <a:p>
            <a:pPr>
              <a:spcBef>
                <a:spcPts val="1200"/>
              </a:spcBef>
            </a:pPr>
            <a:endParaRPr lang="de-AT" dirty="0"/>
          </a:p>
          <a:p>
            <a:pPr marL="0" indent="0">
              <a:spcBef>
                <a:spcPts val="1200"/>
              </a:spcBef>
              <a:buNone/>
            </a:pPr>
            <a:r>
              <a:rPr lang="de-AT" dirty="0" smtClean="0"/>
              <a:t>				</a:t>
            </a:r>
            <a:r>
              <a:rPr lang="de-AT" dirty="0" smtClean="0">
                <a:solidFill>
                  <a:srgbClr val="FF0000"/>
                </a:solidFill>
              </a:rPr>
              <a:t>Danke für die Aufmerksamkeit!</a:t>
            </a:r>
            <a:endParaRPr lang="de-AT" dirty="0">
              <a:solidFill>
                <a:srgbClr val="FF0000"/>
              </a:solidFill>
            </a:endParaRPr>
          </a:p>
        </p:txBody>
      </p:sp>
    </p:spTree>
    <p:extLst>
      <p:ext uri="{BB962C8B-B14F-4D97-AF65-F5344CB8AC3E}">
        <p14:creationId xmlns:p14="http://schemas.microsoft.com/office/powerpoint/2010/main" val="328704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de-AT" b="1" dirty="0">
                <a:latin typeface="Palatino Linotype" panose="02040502050505030304" pitchFamily="18" charset="0"/>
              </a:rPr>
              <a:t>STUMPFES TRAUMA</a:t>
            </a:r>
            <a:br>
              <a:rPr lang="de-AT" b="1" dirty="0">
                <a:latin typeface="Palatino Linotype" panose="02040502050505030304" pitchFamily="18" charset="0"/>
              </a:rPr>
            </a:br>
            <a:r>
              <a:rPr lang="de-AT" b="1" dirty="0">
                <a:latin typeface="Palatino Linotype" panose="02040502050505030304" pitchFamily="18" charset="0"/>
              </a:rPr>
              <a:t>Fallpräsentation</a:t>
            </a:r>
          </a:p>
        </p:txBody>
      </p:sp>
      <p:sp>
        <p:nvSpPr>
          <p:cNvPr id="5" name="Text Placeholder 4"/>
          <p:cNvSpPr>
            <a:spLocks noGrp="1"/>
          </p:cNvSpPr>
          <p:nvPr>
            <p:ph idx="1"/>
          </p:nvPr>
        </p:nvSpPr>
        <p:spPr/>
        <p:txBody>
          <a:bodyPr>
            <a:normAutofit/>
          </a:bodyPr>
          <a:lstStyle/>
          <a:p>
            <a:pPr marL="0" indent="0">
              <a:spcBef>
                <a:spcPts val="1200"/>
              </a:spcBef>
              <a:buNone/>
            </a:pPr>
            <a:r>
              <a:rPr lang="de-AT" dirty="0"/>
              <a:t>Herr K, 38 Jahre alt</a:t>
            </a:r>
          </a:p>
          <a:p>
            <a:pPr marL="0" indent="0">
              <a:spcBef>
                <a:spcPts val="1200"/>
              </a:spcBef>
              <a:buNone/>
            </a:pPr>
            <a:r>
              <a:rPr lang="de-AT" b="1" dirty="0"/>
              <a:t>Anamnese</a:t>
            </a:r>
            <a:r>
              <a:rPr lang="de-AT" dirty="0"/>
              <a:t>: </a:t>
            </a:r>
          </a:p>
          <a:p>
            <a:pPr>
              <a:spcBef>
                <a:spcPts val="1200"/>
              </a:spcBef>
            </a:pPr>
            <a:r>
              <a:rPr lang="de-AT" dirty="0"/>
              <a:t>Verletzung beim Fußballspielen, Ball aufs Auge</a:t>
            </a:r>
          </a:p>
          <a:p>
            <a:pPr>
              <a:spcBef>
                <a:spcPts val="1200"/>
              </a:spcBef>
            </a:pPr>
            <a:r>
              <a:rPr lang="de-AT" dirty="0"/>
              <a:t>Sehverschlechterung linkes Auge. </a:t>
            </a:r>
          </a:p>
          <a:p>
            <a:pPr marL="0" indent="0">
              <a:spcBef>
                <a:spcPts val="1200"/>
              </a:spcBef>
              <a:buNone/>
            </a:pPr>
            <a:r>
              <a:rPr lang="de-AT" b="1" dirty="0"/>
              <a:t>Visus: </a:t>
            </a:r>
            <a:r>
              <a:rPr lang="de-AT" dirty="0"/>
              <a:t>rechts </a:t>
            </a:r>
            <a:r>
              <a:rPr lang="de-AT" dirty="0" smtClean="0"/>
              <a:t>1,0 / links </a:t>
            </a:r>
            <a:r>
              <a:rPr lang="de-AT" dirty="0"/>
              <a:t>0,1	</a:t>
            </a:r>
          </a:p>
          <a:p>
            <a:pPr marL="0" indent="0">
              <a:spcBef>
                <a:spcPts val="1200"/>
              </a:spcBef>
              <a:buNone/>
            </a:pPr>
            <a:r>
              <a:rPr lang="de-AT" b="1" dirty="0" smtClean="0"/>
              <a:t>Augeninnendruck (</a:t>
            </a:r>
            <a:r>
              <a:rPr lang="de-AT" b="1" dirty="0" err="1" smtClean="0"/>
              <a:t>Tensio</a:t>
            </a:r>
            <a:r>
              <a:rPr lang="de-AT" b="1" dirty="0" smtClean="0"/>
              <a:t>) R/L: </a:t>
            </a:r>
            <a:r>
              <a:rPr lang="de-AT" dirty="0"/>
              <a:t>12/17 </a:t>
            </a:r>
            <a:r>
              <a:rPr lang="de-AT" dirty="0" err="1"/>
              <a:t>mmHg</a:t>
            </a:r>
            <a:r>
              <a:rPr lang="de-AT" dirty="0"/>
              <a:t> (</a:t>
            </a:r>
            <a:r>
              <a:rPr lang="de-AT" dirty="0" err="1"/>
              <a:t>bds</a:t>
            </a:r>
            <a:r>
              <a:rPr lang="de-AT" dirty="0"/>
              <a:t> Normbereich)</a:t>
            </a:r>
          </a:p>
          <a:p>
            <a:pPr marL="0" indent="0">
              <a:spcBef>
                <a:spcPts val="1200"/>
              </a:spcBef>
              <a:buNone/>
            </a:pPr>
            <a:r>
              <a:rPr lang="de-AT" b="1" dirty="0"/>
              <a:t>CT Orbita: </a:t>
            </a:r>
            <a:r>
              <a:rPr lang="de-AT" dirty="0"/>
              <a:t>Ausschluss einer </a:t>
            </a:r>
            <a:r>
              <a:rPr lang="de-AT" dirty="0" smtClean="0"/>
              <a:t>Fraktur, </a:t>
            </a:r>
            <a:r>
              <a:rPr lang="de-AT" dirty="0"/>
              <a:t>retrobulbäre Blutung </a:t>
            </a:r>
          </a:p>
          <a:p>
            <a:pPr marL="0" indent="0">
              <a:spcBef>
                <a:spcPts val="1200"/>
              </a:spcBef>
              <a:buNone/>
            </a:pPr>
            <a:r>
              <a:rPr lang="de-AT" b="1" dirty="0" smtClean="0"/>
              <a:t>Motilität</a:t>
            </a:r>
            <a:r>
              <a:rPr lang="de-AT" dirty="0" smtClean="0"/>
              <a:t> </a:t>
            </a:r>
            <a:r>
              <a:rPr lang="de-AT" dirty="0"/>
              <a:t>frei in alle Blickrichtungen, keine Doppelbilder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AT" dirty="0"/>
              <a:t>Vorderer Augenabschnitt</a:t>
            </a:r>
          </a:p>
        </p:txBody>
      </p:sp>
      <p:sp>
        <p:nvSpPr>
          <p:cNvPr id="2" name="Inhaltsplatzhalter 1">
            <a:extLst>
              <a:ext uri="{FF2B5EF4-FFF2-40B4-BE49-F238E27FC236}">
                <a16:creationId xmlns:a16="http://schemas.microsoft.com/office/drawing/2014/main" id="{87BC17FB-5E3D-92C8-1CEC-EAC23F24CC09}"/>
              </a:ext>
            </a:extLst>
          </p:cNvPr>
          <p:cNvSpPr>
            <a:spLocks noGrp="1"/>
          </p:cNvSpPr>
          <p:nvPr>
            <p:ph sz="half" idx="1"/>
          </p:nvPr>
        </p:nvSpPr>
        <p:spPr/>
        <p:txBody>
          <a:bodyPr/>
          <a:lstStyle/>
          <a:p>
            <a:pPr marL="0" indent="0">
              <a:spcBef>
                <a:spcPts val="1200"/>
              </a:spcBef>
              <a:buNone/>
            </a:pPr>
            <a:r>
              <a:rPr lang="de-AT" dirty="0" smtClean="0"/>
              <a:t>Hornhautödem</a:t>
            </a:r>
          </a:p>
          <a:p>
            <a:pPr marL="0" indent="0">
              <a:spcBef>
                <a:spcPts val="1200"/>
              </a:spcBef>
              <a:buNone/>
            </a:pPr>
            <a:endParaRPr lang="de-AT" dirty="0" smtClean="0"/>
          </a:p>
          <a:p>
            <a:pPr marL="0" indent="0">
              <a:spcBef>
                <a:spcPts val="1200"/>
              </a:spcBef>
              <a:buNone/>
            </a:pPr>
            <a:r>
              <a:rPr lang="de-AT" dirty="0" err="1" smtClean="0"/>
              <a:t>Hyphäma</a:t>
            </a:r>
            <a:endParaRPr lang="de-AT" dirty="0"/>
          </a:p>
          <a:p>
            <a:pPr marL="0" indent="0">
              <a:spcBef>
                <a:spcPts val="1200"/>
              </a:spcBef>
              <a:buNone/>
            </a:pPr>
            <a:endParaRPr lang="de-AT" dirty="0"/>
          </a:p>
          <a:p>
            <a:pPr marL="0" indent="0">
              <a:spcBef>
                <a:spcPts val="1200"/>
              </a:spcBef>
              <a:buNone/>
            </a:pPr>
            <a:r>
              <a:rPr lang="de-AT" dirty="0" smtClean="0"/>
              <a:t>Verzogene / entrundete </a:t>
            </a:r>
            <a:r>
              <a:rPr lang="de-AT" dirty="0"/>
              <a:t>Pupille</a:t>
            </a:r>
          </a:p>
          <a:p>
            <a:pPr marL="0" indent="0">
              <a:spcBef>
                <a:spcPts val="1200"/>
              </a:spcBef>
              <a:buNone/>
            </a:pPr>
            <a:endParaRPr lang="de-AT" dirty="0"/>
          </a:p>
          <a:p>
            <a:pPr marL="0" indent="0">
              <a:spcBef>
                <a:spcPts val="1200"/>
              </a:spcBef>
              <a:buNone/>
            </a:pPr>
            <a:r>
              <a:rPr lang="de-AT" dirty="0"/>
              <a:t>verzögerte Lichtreaktion der Pupille</a:t>
            </a:r>
          </a:p>
          <a:p>
            <a:pPr marL="0" indent="0">
              <a:spcBef>
                <a:spcPts val="1200"/>
              </a:spcBef>
              <a:buNone/>
            </a:pPr>
            <a:endParaRPr lang="de-AT" dirty="0"/>
          </a:p>
        </p:txBody>
      </p:sp>
      <p:pic>
        <p:nvPicPr>
          <p:cNvPr id="14" name="Bildplatzhalter 13" descr="Ein Bild, das Person, Nah, Augen enthält.&#10;&#10;Automatisch generierte Beschreibung">
            <a:extLst>
              <a:ext uri="{FF2B5EF4-FFF2-40B4-BE49-F238E27FC236}">
                <a16:creationId xmlns:a16="http://schemas.microsoft.com/office/drawing/2014/main" id="{0726D378-5861-2825-18EA-F8FFC91F2BC0}"/>
              </a:ext>
            </a:extLst>
          </p:cNvPr>
          <p:cNvPicPr>
            <a:picLocks noGrp="1" noChangeAspect="1"/>
          </p:cNvPicPr>
          <p:nvPr>
            <p:ph type="pic" sz="quarter" idx="13"/>
          </p:nvPr>
        </p:nvPicPr>
        <p:blipFill>
          <a:blip r:embed="rId3"/>
          <a:srcRect l="12470" r="12470"/>
          <a:stretch>
            <a:fillRect/>
          </a:stretch>
        </p:blipFill>
        <p:spPr/>
      </p:pic>
      <p:sp>
        <p:nvSpPr>
          <p:cNvPr id="15" name="Textfeld 14">
            <a:extLst>
              <a:ext uri="{FF2B5EF4-FFF2-40B4-BE49-F238E27FC236}">
                <a16:creationId xmlns:a16="http://schemas.microsoft.com/office/drawing/2014/main" id="{59309E77-3848-28D2-98B7-9D506DB9FE6F}"/>
              </a:ext>
            </a:extLst>
          </p:cNvPr>
          <p:cNvSpPr txBox="1"/>
          <p:nvPr/>
        </p:nvSpPr>
        <p:spPr>
          <a:xfrm>
            <a:off x="4572000" y="6343180"/>
            <a:ext cx="2968826" cy="307777"/>
          </a:xfrm>
          <a:prstGeom prst="rect">
            <a:avLst/>
          </a:prstGeom>
          <a:noFill/>
        </p:spPr>
        <p:txBody>
          <a:bodyPr wrap="none" rtlCol="0">
            <a:spAutoFit/>
          </a:bodyPr>
          <a:lstStyle/>
          <a:p>
            <a:r>
              <a:rPr lang="de-DE" sz="1400" dirty="0"/>
              <a:t>Quelle: Augenabteilung Klinikum Wels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685E58E-18E5-6AE8-4323-520865BE73EB}"/>
              </a:ext>
            </a:extLst>
          </p:cNvPr>
          <p:cNvSpPr>
            <a:spLocks noGrp="1"/>
          </p:cNvSpPr>
          <p:nvPr>
            <p:ph type="title"/>
          </p:nvPr>
        </p:nvSpPr>
        <p:spPr/>
        <p:txBody>
          <a:bodyPr/>
          <a:lstStyle/>
          <a:p>
            <a:r>
              <a:rPr lang="de-DE" dirty="0"/>
              <a:t>Fundus in Miosis</a:t>
            </a:r>
          </a:p>
        </p:txBody>
      </p:sp>
      <p:sp>
        <p:nvSpPr>
          <p:cNvPr id="6" name="Inhaltsplatzhalter 5">
            <a:extLst>
              <a:ext uri="{FF2B5EF4-FFF2-40B4-BE49-F238E27FC236}">
                <a16:creationId xmlns:a16="http://schemas.microsoft.com/office/drawing/2014/main" id="{CF0FF4E1-9DDA-3903-6578-FF3CF7AC900E}"/>
              </a:ext>
            </a:extLst>
          </p:cNvPr>
          <p:cNvSpPr>
            <a:spLocks noGrp="1"/>
          </p:cNvSpPr>
          <p:nvPr>
            <p:ph sz="half" idx="1"/>
          </p:nvPr>
        </p:nvSpPr>
        <p:spPr/>
        <p:txBody>
          <a:bodyPr/>
          <a:lstStyle/>
          <a:p>
            <a:pPr marL="0" indent="0">
              <a:spcBef>
                <a:spcPts val="1200"/>
              </a:spcBef>
              <a:buNone/>
            </a:pPr>
            <a:r>
              <a:rPr lang="de-AT" dirty="0"/>
              <a:t>Berlin Ödem</a:t>
            </a:r>
          </a:p>
          <a:p>
            <a:pPr marL="0" indent="0">
              <a:spcBef>
                <a:spcPts val="1200"/>
              </a:spcBef>
              <a:buNone/>
            </a:pPr>
            <a:endParaRPr lang="de-AT" dirty="0"/>
          </a:p>
          <a:p>
            <a:pPr marL="0" indent="0">
              <a:spcBef>
                <a:spcPts val="1200"/>
              </a:spcBef>
              <a:buNone/>
            </a:pPr>
            <a:r>
              <a:rPr lang="de-AT" dirty="0"/>
              <a:t>Glaskörperblutung</a:t>
            </a:r>
          </a:p>
          <a:p>
            <a:pPr marL="0" indent="0">
              <a:spcBef>
                <a:spcPts val="1200"/>
              </a:spcBef>
              <a:buNone/>
            </a:pPr>
            <a:endParaRPr lang="de-AT" dirty="0"/>
          </a:p>
          <a:p>
            <a:pPr marL="0" indent="0">
              <a:spcBef>
                <a:spcPts val="1200"/>
              </a:spcBef>
              <a:buNone/>
            </a:pPr>
            <a:r>
              <a:rPr lang="de-AT" dirty="0"/>
              <a:t>Ultraschall: Netzhaut liegt an</a:t>
            </a:r>
          </a:p>
          <a:p>
            <a:endParaRPr lang="de-DE" dirty="0"/>
          </a:p>
        </p:txBody>
      </p:sp>
      <p:pic>
        <p:nvPicPr>
          <p:cNvPr id="9" name="Bildplatzhalter 8" descr="Ein Bild, das Text, Licht, Stern enthält.&#10;&#10;Automatisch generierte Beschreibung">
            <a:extLst>
              <a:ext uri="{FF2B5EF4-FFF2-40B4-BE49-F238E27FC236}">
                <a16:creationId xmlns:a16="http://schemas.microsoft.com/office/drawing/2014/main" id="{6A7AB1E2-5AB8-779C-9599-6B7CC742FE3A}"/>
              </a:ext>
            </a:extLst>
          </p:cNvPr>
          <p:cNvPicPr>
            <a:picLocks noGrp="1" noChangeAspect="1"/>
          </p:cNvPicPr>
          <p:nvPr>
            <p:ph type="pic" sz="quarter" idx="13"/>
          </p:nvPr>
        </p:nvPicPr>
        <p:blipFill>
          <a:blip r:embed="rId2"/>
          <a:srcRect t="57" b="57"/>
          <a:stretch>
            <a:fillRect/>
          </a:stretch>
        </p:blipFill>
        <p:spPr/>
      </p:pic>
      <p:sp>
        <p:nvSpPr>
          <p:cNvPr id="10" name="Textfeld 9">
            <a:extLst>
              <a:ext uri="{FF2B5EF4-FFF2-40B4-BE49-F238E27FC236}">
                <a16:creationId xmlns:a16="http://schemas.microsoft.com/office/drawing/2014/main" id="{0596305E-97C9-7708-1A3E-AB8A8F15C6E6}"/>
              </a:ext>
            </a:extLst>
          </p:cNvPr>
          <p:cNvSpPr txBox="1"/>
          <p:nvPr/>
        </p:nvSpPr>
        <p:spPr>
          <a:xfrm>
            <a:off x="4572000" y="6343180"/>
            <a:ext cx="2968826" cy="307777"/>
          </a:xfrm>
          <a:prstGeom prst="rect">
            <a:avLst/>
          </a:prstGeom>
          <a:noFill/>
        </p:spPr>
        <p:txBody>
          <a:bodyPr wrap="none" rtlCol="0">
            <a:spAutoFit/>
          </a:bodyPr>
          <a:lstStyle/>
          <a:p>
            <a:r>
              <a:rPr lang="de-DE" sz="1400" dirty="0"/>
              <a:t>Quelle: Augenabteilung Klinikum Wels</a:t>
            </a:r>
          </a:p>
        </p:txBody>
      </p:sp>
    </p:spTree>
    <p:extLst>
      <p:ext uri="{BB962C8B-B14F-4D97-AF65-F5344CB8AC3E}">
        <p14:creationId xmlns:p14="http://schemas.microsoft.com/office/powerpoint/2010/main" val="16954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7760"/>
            <a:ext cx="7589520" cy="1112520"/>
          </a:xfrm>
        </p:spPr>
        <p:txBody>
          <a:bodyPr>
            <a:normAutofit/>
          </a:bodyPr>
          <a:lstStyle/>
          <a:p>
            <a:r>
              <a:rPr lang="de-AT" dirty="0"/>
              <a:t>Stumpfes Trauma </a:t>
            </a:r>
            <a:br>
              <a:rPr lang="de-AT" dirty="0"/>
            </a:br>
            <a:r>
              <a:rPr lang="de-AT" dirty="0"/>
              <a:t>mögliche Befunde vorderer Augenabschnitt</a:t>
            </a:r>
          </a:p>
        </p:txBody>
      </p:sp>
      <p:sp>
        <p:nvSpPr>
          <p:cNvPr id="5" name="Text Placeholder 4"/>
          <p:cNvSpPr>
            <a:spLocks noGrp="1"/>
          </p:cNvSpPr>
          <p:nvPr>
            <p:ph type="body" sz="quarter" idx="13"/>
          </p:nvPr>
        </p:nvSpPr>
        <p:spPr>
          <a:xfrm>
            <a:off x="838200" y="2240280"/>
            <a:ext cx="7391400" cy="3749039"/>
          </a:xfrm>
        </p:spPr>
        <p:txBody>
          <a:bodyPr>
            <a:normAutofit fontScale="62500" lnSpcReduction="20000"/>
          </a:bodyPr>
          <a:lstStyle/>
          <a:p>
            <a:pPr>
              <a:lnSpc>
                <a:spcPct val="150000"/>
              </a:lnSpc>
              <a:spcBef>
                <a:spcPts val="1200"/>
              </a:spcBef>
            </a:pPr>
            <a:r>
              <a:rPr lang="de-AT" dirty="0" err="1" smtClean="0"/>
              <a:t>Hyposphagma</a:t>
            </a:r>
            <a:r>
              <a:rPr lang="de-AT" dirty="0" smtClean="0"/>
              <a:t>, Bindehauteinriss</a:t>
            </a:r>
          </a:p>
          <a:p>
            <a:pPr>
              <a:lnSpc>
                <a:spcPct val="150000"/>
              </a:lnSpc>
              <a:spcBef>
                <a:spcPts val="1200"/>
              </a:spcBef>
            </a:pPr>
            <a:r>
              <a:rPr lang="de-AT" dirty="0" smtClean="0"/>
              <a:t>Vorübergehender </a:t>
            </a:r>
            <a:r>
              <a:rPr lang="de-AT" dirty="0"/>
              <a:t>Anstieg des </a:t>
            </a:r>
            <a:r>
              <a:rPr lang="de-AT" dirty="0" smtClean="0"/>
              <a:t>Augeninnendrucks</a:t>
            </a:r>
            <a:endParaRPr lang="de-AT" dirty="0"/>
          </a:p>
          <a:p>
            <a:pPr>
              <a:lnSpc>
                <a:spcPct val="150000"/>
              </a:lnSpc>
              <a:spcBef>
                <a:spcPts val="1200"/>
              </a:spcBef>
            </a:pPr>
            <a:r>
              <a:rPr lang="de-AT" dirty="0"/>
              <a:t>Hornhaut: </a:t>
            </a:r>
            <a:r>
              <a:rPr lang="de-AT" dirty="0" err="1"/>
              <a:t>Erosio</a:t>
            </a:r>
            <a:r>
              <a:rPr lang="de-AT" dirty="0"/>
              <a:t>, Hornhautödem, </a:t>
            </a:r>
            <a:r>
              <a:rPr lang="de-AT" dirty="0" smtClean="0"/>
              <a:t>Penetrierende Wunde</a:t>
            </a:r>
            <a:endParaRPr lang="de-AT" dirty="0"/>
          </a:p>
          <a:p>
            <a:pPr>
              <a:lnSpc>
                <a:spcPct val="150000"/>
              </a:lnSpc>
              <a:spcBef>
                <a:spcPts val="1200"/>
              </a:spcBef>
            </a:pPr>
            <a:r>
              <a:rPr lang="de-AT" dirty="0"/>
              <a:t>Hyphäma (=Blutansammlung in der Vorderkammer)</a:t>
            </a:r>
          </a:p>
          <a:p>
            <a:pPr>
              <a:lnSpc>
                <a:spcPct val="150000"/>
              </a:lnSpc>
              <a:spcBef>
                <a:spcPts val="1200"/>
              </a:spcBef>
            </a:pPr>
            <a:r>
              <a:rPr lang="de-AT" dirty="0"/>
              <a:t>Pupille: traumatische Mydriasis / transiente </a:t>
            </a:r>
            <a:r>
              <a:rPr lang="de-AT" dirty="0" err="1" smtClean="0"/>
              <a:t>Miosis</a:t>
            </a:r>
            <a:r>
              <a:rPr lang="de-AT" dirty="0" smtClean="0"/>
              <a:t>, entrundete Pupille, </a:t>
            </a:r>
            <a:r>
              <a:rPr lang="de-AT" dirty="0" err="1" smtClean="0"/>
              <a:t>Anisokorie</a:t>
            </a:r>
            <a:endParaRPr lang="de-AT" dirty="0"/>
          </a:p>
          <a:p>
            <a:pPr>
              <a:lnSpc>
                <a:spcPct val="150000"/>
              </a:lnSpc>
              <a:spcBef>
                <a:spcPts val="1200"/>
              </a:spcBef>
            </a:pPr>
            <a:r>
              <a:rPr lang="de-AT" dirty="0" smtClean="0"/>
              <a:t>Iris: </a:t>
            </a:r>
            <a:r>
              <a:rPr lang="de-AT" dirty="0" err="1" smtClean="0"/>
              <a:t>Iridodialyse</a:t>
            </a:r>
            <a:endParaRPr lang="de-AT" dirty="0"/>
          </a:p>
          <a:p>
            <a:pPr>
              <a:lnSpc>
                <a:spcPct val="150000"/>
              </a:lnSpc>
              <a:spcBef>
                <a:spcPts val="1200"/>
              </a:spcBef>
            </a:pPr>
            <a:r>
              <a:rPr lang="de-AT" dirty="0"/>
              <a:t>Linse: </a:t>
            </a:r>
            <a:r>
              <a:rPr lang="de-AT" dirty="0" smtClean="0"/>
              <a:t>Subluxation</a:t>
            </a:r>
            <a:r>
              <a:rPr lang="de-AT" dirty="0"/>
              <a:t>, Verlagerung in den </a:t>
            </a:r>
            <a:r>
              <a:rPr lang="de-AT" dirty="0" smtClean="0"/>
              <a:t>Glaskörper</a:t>
            </a:r>
          </a:p>
          <a:p>
            <a:pPr lvl="1">
              <a:lnSpc>
                <a:spcPct val="150000"/>
              </a:lnSpc>
              <a:spcBef>
                <a:spcPts val="1200"/>
              </a:spcBef>
            </a:pPr>
            <a:r>
              <a:rPr lang="de-AT" dirty="0" smtClean="0"/>
              <a:t>Später: Kontusionskatarakt möglich</a:t>
            </a: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p:txBody>
      </p:sp>
      <p:pic>
        <p:nvPicPr>
          <p:cNvPr id="2" name="Grafik 1" descr="Combined Anterior Polar, Posterior Subcapsular and Cortical Catarac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20" y="4771504"/>
            <a:ext cx="2136782" cy="1418683"/>
          </a:xfrm>
          <a:prstGeom prst="rect">
            <a:avLst/>
          </a:prstGeom>
        </p:spPr>
      </p:pic>
      <p:pic>
        <p:nvPicPr>
          <p:cNvPr id="3" name="Grafik 2" descr="Hyposphagma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0" y="1928812"/>
            <a:ext cx="1829840" cy="1272571"/>
          </a:xfrm>
          <a:prstGeom prst="rect">
            <a:avLst/>
          </a:prstGeom>
        </p:spPr>
      </p:pic>
      <p:pic>
        <p:nvPicPr>
          <p:cNvPr id="6" name="Grafik 5" descr="Hyposphagma (subconjunctival hemorrhage) after retching. EyeRounds.org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20" y="3065656"/>
            <a:ext cx="1434693" cy="980225"/>
          </a:xfrm>
          <a:prstGeom prst="rect">
            <a:avLst/>
          </a:prstGeom>
        </p:spPr>
      </p:pic>
    </p:spTree>
    <p:extLst>
      <p:ext uri="{BB962C8B-B14F-4D97-AF65-F5344CB8AC3E}">
        <p14:creationId xmlns:p14="http://schemas.microsoft.com/office/powerpoint/2010/main" val="72855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F0418-F635-176C-019E-BA6E1BD6AC02}"/>
              </a:ext>
            </a:extLst>
          </p:cNvPr>
          <p:cNvSpPr>
            <a:spLocks noGrp="1"/>
          </p:cNvSpPr>
          <p:nvPr>
            <p:ph type="title"/>
          </p:nvPr>
        </p:nvSpPr>
        <p:spPr/>
        <p:txBody>
          <a:bodyPr/>
          <a:lstStyle/>
          <a:p>
            <a:r>
              <a:rPr lang="de-DE" dirty="0"/>
              <a:t>Fotos vorderer Augenabschnitt</a:t>
            </a:r>
          </a:p>
        </p:txBody>
      </p:sp>
      <p:sp>
        <p:nvSpPr>
          <p:cNvPr id="4" name="Inhaltsplatzhalter 3">
            <a:extLst>
              <a:ext uri="{FF2B5EF4-FFF2-40B4-BE49-F238E27FC236}">
                <a16:creationId xmlns:a16="http://schemas.microsoft.com/office/drawing/2014/main" id="{47161E1A-8755-FC73-C222-FE36DE0EED05}"/>
              </a:ext>
            </a:extLst>
          </p:cNvPr>
          <p:cNvSpPr>
            <a:spLocks noGrp="1"/>
          </p:cNvSpPr>
          <p:nvPr>
            <p:ph sz="half" idx="1"/>
          </p:nvPr>
        </p:nvSpPr>
        <p:spPr/>
        <p:txBody>
          <a:bodyPr/>
          <a:lstStyle/>
          <a:p>
            <a:r>
              <a:rPr lang="de-DE" dirty="0"/>
              <a:t>Hyphäma</a:t>
            </a:r>
          </a:p>
        </p:txBody>
      </p:sp>
      <p:pic>
        <p:nvPicPr>
          <p:cNvPr id="16" name="Bildplatzhalter 15" descr="Ein Bild, das Person, Nah, Augen enthält.&#10;&#10;Automatisch generierte Beschreibung">
            <a:extLst>
              <a:ext uri="{FF2B5EF4-FFF2-40B4-BE49-F238E27FC236}">
                <a16:creationId xmlns:a16="http://schemas.microsoft.com/office/drawing/2014/main" id="{88F27B65-391E-A224-02C8-7302F3DAE275}"/>
              </a:ext>
            </a:extLst>
          </p:cNvPr>
          <p:cNvPicPr>
            <a:picLocks noGrp="1" noChangeAspect="1"/>
          </p:cNvPicPr>
          <p:nvPr>
            <p:ph type="pic" sz="quarter" idx="13"/>
          </p:nvPr>
        </p:nvPicPr>
        <p:blipFill>
          <a:blip r:embed="rId2"/>
          <a:srcRect l="19625" r="19625"/>
          <a:stretch>
            <a:fillRect/>
          </a:stretch>
        </p:blipFill>
        <p:spPr>
          <a:xfrm>
            <a:off x="501414" y="2589538"/>
            <a:ext cx="1982523" cy="2447004"/>
          </a:xfrm>
        </p:spPr>
      </p:pic>
      <p:sp>
        <p:nvSpPr>
          <p:cNvPr id="8" name="Inhaltsplatzhalter 7">
            <a:extLst>
              <a:ext uri="{FF2B5EF4-FFF2-40B4-BE49-F238E27FC236}">
                <a16:creationId xmlns:a16="http://schemas.microsoft.com/office/drawing/2014/main" id="{AEED0A59-8DD9-9650-F35D-73A8311BE20B}"/>
              </a:ext>
            </a:extLst>
          </p:cNvPr>
          <p:cNvSpPr>
            <a:spLocks noGrp="1"/>
          </p:cNvSpPr>
          <p:nvPr>
            <p:ph sz="half" idx="14"/>
          </p:nvPr>
        </p:nvSpPr>
        <p:spPr/>
        <p:txBody>
          <a:bodyPr/>
          <a:lstStyle/>
          <a:p>
            <a:r>
              <a:rPr lang="de-DE" dirty="0" err="1"/>
              <a:t>Iridodialyse</a:t>
            </a:r>
            <a:endParaRPr lang="de-DE" dirty="0"/>
          </a:p>
        </p:txBody>
      </p:sp>
      <p:sp>
        <p:nvSpPr>
          <p:cNvPr id="13" name="Inhaltsplatzhalter 12">
            <a:extLst>
              <a:ext uri="{FF2B5EF4-FFF2-40B4-BE49-F238E27FC236}">
                <a16:creationId xmlns:a16="http://schemas.microsoft.com/office/drawing/2014/main" id="{2E812C3E-92B7-59CC-73E4-D11C8EB2146C}"/>
              </a:ext>
            </a:extLst>
          </p:cNvPr>
          <p:cNvSpPr>
            <a:spLocks noGrp="1"/>
          </p:cNvSpPr>
          <p:nvPr>
            <p:ph sz="half" idx="16"/>
          </p:nvPr>
        </p:nvSpPr>
        <p:spPr>
          <a:xfrm>
            <a:off x="6629118" y="5125615"/>
            <a:ext cx="2067710" cy="1021647"/>
          </a:xfrm>
        </p:spPr>
        <p:txBody>
          <a:bodyPr/>
          <a:lstStyle/>
          <a:p>
            <a:r>
              <a:rPr lang="de-DE" dirty="0" err="1"/>
              <a:t>Erosio</a:t>
            </a:r>
            <a:endParaRPr lang="de-DE" dirty="0"/>
          </a:p>
        </p:txBody>
      </p:sp>
      <p:pic>
        <p:nvPicPr>
          <p:cNvPr id="20" name="Bildplatzhalter 19" descr="Ein Bild, das Licht, Verkehr, Stern, Dunkel enthält.&#10;&#10;Automatisch generierte Beschreibung">
            <a:extLst>
              <a:ext uri="{FF2B5EF4-FFF2-40B4-BE49-F238E27FC236}">
                <a16:creationId xmlns:a16="http://schemas.microsoft.com/office/drawing/2014/main" id="{DECD5940-6F6B-2DB0-156B-92FDE4BD63E3}"/>
              </a:ext>
            </a:extLst>
          </p:cNvPr>
          <p:cNvPicPr>
            <a:picLocks noGrp="1" noChangeAspect="1"/>
          </p:cNvPicPr>
          <p:nvPr>
            <p:ph type="pic" sz="quarter" idx="17"/>
          </p:nvPr>
        </p:nvPicPr>
        <p:blipFill>
          <a:blip r:embed="rId3"/>
          <a:srcRect l="21694" r="21694"/>
          <a:stretch>
            <a:fillRect/>
          </a:stretch>
        </p:blipFill>
        <p:spPr>
          <a:xfrm>
            <a:off x="6666126" y="2589538"/>
            <a:ext cx="1986247" cy="2451600"/>
          </a:xfrm>
        </p:spPr>
      </p:pic>
      <p:sp>
        <p:nvSpPr>
          <p:cNvPr id="12" name="Textfeld 11">
            <a:extLst>
              <a:ext uri="{FF2B5EF4-FFF2-40B4-BE49-F238E27FC236}">
                <a16:creationId xmlns:a16="http://schemas.microsoft.com/office/drawing/2014/main" id="{5D3724B8-50CD-2889-6A42-E58C0E57ED52}"/>
              </a:ext>
            </a:extLst>
          </p:cNvPr>
          <p:cNvSpPr txBox="1"/>
          <p:nvPr/>
        </p:nvSpPr>
        <p:spPr>
          <a:xfrm>
            <a:off x="4323560" y="6534835"/>
            <a:ext cx="4830168" cy="307777"/>
          </a:xfrm>
          <a:prstGeom prst="rect">
            <a:avLst/>
          </a:prstGeom>
          <a:noFill/>
        </p:spPr>
        <p:txBody>
          <a:bodyPr wrap="none" rtlCol="0">
            <a:spAutoFit/>
          </a:bodyPr>
          <a:lstStyle/>
          <a:p>
            <a:r>
              <a:rPr lang="de-DE" sz="1400" dirty="0"/>
              <a:t>Lehrbuch </a:t>
            </a:r>
            <a:r>
              <a:rPr lang="de-DE" sz="1400" dirty="0" err="1"/>
              <a:t>Kanskis</a:t>
            </a:r>
            <a:r>
              <a:rPr lang="de-DE" sz="1400" dirty="0"/>
              <a:t> Klinische Ophthalmologie, Bowling, 8. Auflage</a:t>
            </a:r>
          </a:p>
        </p:txBody>
      </p:sp>
      <p:sp>
        <p:nvSpPr>
          <p:cNvPr id="21" name="Textfeld 20">
            <a:extLst>
              <a:ext uri="{FF2B5EF4-FFF2-40B4-BE49-F238E27FC236}">
                <a16:creationId xmlns:a16="http://schemas.microsoft.com/office/drawing/2014/main" id="{F2A29766-19F6-56BC-5689-590FB8198206}"/>
              </a:ext>
            </a:extLst>
          </p:cNvPr>
          <p:cNvSpPr txBox="1"/>
          <p:nvPr/>
        </p:nvSpPr>
        <p:spPr>
          <a:xfrm>
            <a:off x="4323560" y="6231739"/>
            <a:ext cx="2968826" cy="307777"/>
          </a:xfrm>
          <a:prstGeom prst="rect">
            <a:avLst/>
          </a:prstGeom>
          <a:noFill/>
        </p:spPr>
        <p:txBody>
          <a:bodyPr wrap="none" rtlCol="0">
            <a:spAutoFit/>
          </a:bodyPr>
          <a:lstStyle/>
          <a:p>
            <a:r>
              <a:rPr lang="de-DE" sz="1400" dirty="0"/>
              <a:t>Quelle: Augenabteilung Klinikum Wels</a:t>
            </a:r>
          </a:p>
        </p:txBody>
      </p:sp>
      <p:pic>
        <p:nvPicPr>
          <p:cNvPr id="25" name="Bildplatzhalter 24">
            <a:extLst>
              <a:ext uri="{FF2B5EF4-FFF2-40B4-BE49-F238E27FC236}">
                <a16:creationId xmlns:a16="http://schemas.microsoft.com/office/drawing/2014/main" id="{4C78CFA6-0ADB-70EF-01FE-0B09B1A734A6}"/>
              </a:ext>
            </a:extLst>
          </p:cNvPr>
          <p:cNvPicPr>
            <a:picLocks noGrp="1" noChangeAspect="1"/>
          </p:cNvPicPr>
          <p:nvPr>
            <p:ph type="pic" sz="quarter" idx="15"/>
          </p:nvPr>
        </p:nvPicPr>
        <p:blipFill>
          <a:blip r:embed="rId4"/>
          <a:srcRect l="1946" r="1946"/>
          <a:stretch>
            <a:fillRect/>
          </a:stretch>
        </p:blipFill>
        <p:spPr>
          <a:xfrm>
            <a:off x="3181134" y="2588617"/>
            <a:ext cx="2732088" cy="2447925"/>
          </a:xfrm>
        </p:spPr>
      </p:pic>
    </p:spTree>
    <p:extLst>
      <p:ext uri="{BB962C8B-B14F-4D97-AF65-F5344CB8AC3E}">
        <p14:creationId xmlns:p14="http://schemas.microsoft.com/office/powerpoint/2010/main" val="3170444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B461D-BDD6-D1AC-AE5A-7149B898B96C}"/>
              </a:ext>
            </a:extLst>
          </p:cNvPr>
          <p:cNvSpPr>
            <a:spLocks noGrp="1"/>
          </p:cNvSpPr>
          <p:nvPr>
            <p:ph type="title"/>
          </p:nvPr>
        </p:nvSpPr>
        <p:spPr/>
        <p:txBody>
          <a:bodyPr/>
          <a:lstStyle/>
          <a:p>
            <a:r>
              <a:rPr lang="de-DE" dirty="0"/>
              <a:t>Stumpfes Trauma</a:t>
            </a:r>
            <a:br>
              <a:rPr lang="de-DE" dirty="0"/>
            </a:br>
            <a:r>
              <a:rPr lang="de-DE" dirty="0"/>
              <a:t>Befunde hinterer Augenabschnitt</a:t>
            </a:r>
          </a:p>
        </p:txBody>
      </p:sp>
      <p:sp>
        <p:nvSpPr>
          <p:cNvPr id="3" name="Textplatzhalter 2">
            <a:extLst>
              <a:ext uri="{FF2B5EF4-FFF2-40B4-BE49-F238E27FC236}">
                <a16:creationId xmlns:a16="http://schemas.microsoft.com/office/drawing/2014/main" id="{CAD5B8F5-FF40-72C8-1457-8D325E6AC530}"/>
              </a:ext>
            </a:extLst>
          </p:cNvPr>
          <p:cNvSpPr>
            <a:spLocks noGrp="1"/>
          </p:cNvSpPr>
          <p:nvPr>
            <p:ph type="body" sz="quarter" idx="13"/>
          </p:nvPr>
        </p:nvSpPr>
        <p:spPr>
          <a:xfrm>
            <a:off x="191193" y="2117782"/>
            <a:ext cx="6242858" cy="3535387"/>
          </a:xfrm>
        </p:spPr>
        <p:txBody>
          <a:bodyPr>
            <a:normAutofit fontScale="55000" lnSpcReduction="20000"/>
          </a:bodyPr>
          <a:lstStyle/>
          <a:p>
            <a:pPr>
              <a:lnSpc>
                <a:spcPct val="150000"/>
              </a:lnSpc>
            </a:pPr>
            <a:r>
              <a:rPr lang="de-DE" sz="1900" dirty="0"/>
              <a:t>Glaskörperblutung; häufig mit hinterer Glaskörperabhebung</a:t>
            </a:r>
          </a:p>
          <a:p>
            <a:pPr>
              <a:lnSpc>
                <a:spcPct val="150000"/>
              </a:lnSpc>
            </a:pPr>
            <a:r>
              <a:rPr lang="de-DE" sz="1900" dirty="0"/>
              <a:t>Netzhautriss/ Netzhautablösung: </a:t>
            </a:r>
          </a:p>
          <a:p>
            <a:pPr lvl="1" indent="0">
              <a:lnSpc>
                <a:spcPct val="150000"/>
              </a:lnSpc>
              <a:buNone/>
            </a:pPr>
            <a:r>
              <a:rPr lang="de-DE" sz="1900" dirty="0"/>
              <a:t>Trias: </a:t>
            </a:r>
            <a:r>
              <a:rPr lang="de-DE" sz="1900" dirty="0">
                <a:solidFill>
                  <a:srgbClr val="FF0000"/>
                </a:solidFill>
              </a:rPr>
              <a:t>Blitze, Schatten, Rußregen</a:t>
            </a:r>
            <a:r>
              <a:rPr lang="de-DE" sz="1900" dirty="0" smtClean="0">
                <a:solidFill>
                  <a:srgbClr val="FF0000"/>
                </a:solidFill>
              </a:rPr>
              <a:t>!</a:t>
            </a:r>
          </a:p>
          <a:p>
            <a:pPr lvl="1" indent="0">
              <a:lnSpc>
                <a:spcPct val="150000"/>
              </a:lnSpc>
              <a:buNone/>
            </a:pPr>
            <a:endParaRPr lang="de-DE" sz="1900" dirty="0" smtClean="0">
              <a:solidFill>
                <a:srgbClr val="FF0000"/>
              </a:solidFill>
            </a:endParaRPr>
          </a:p>
          <a:p>
            <a:pPr lvl="1" indent="0">
              <a:lnSpc>
                <a:spcPct val="150000"/>
              </a:lnSpc>
              <a:buNone/>
            </a:pPr>
            <a:endParaRPr lang="de-DE" sz="1900" dirty="0">
              <a:solidFill>
                <a:srgbClr val="FF0000"/>
              </a:solidFill>
            </a:endParaRPr>
          </a:p>
          <a:p>
            <a:pPr>
              <a:lnSpc>
                <a:spcPct val="150000"/>
              </a:lnSpc>
            </a:pPr>
            <a:r>
              <a:rPr lang="de-DE" sz="1900" dirty="0"/>
              <a:t>Commotio Retinae (Berlinödem): Prellung der sensorischen Retina, graues Erscheinungsbild. </a:t>
            </a:r>
          </a:p>
          <a:p>
            <a:pPr>
              <a:lnSpc>
                <a:spcPct val="150000"/>
              </a:lnSpc>
            </a:pPr>
            <a:r>
              <a:rPr lang="de-DE" sz="1900" dirty="0" err="1"/>
              <a:t>Nervus</a:t>
            </a:r>
            <a:r>
              <a:rPr lang="de-DE" sz="1900" dirty="0"/>
              <a:t> Opticus: </a:t>
            </a:r>
            <a:endParaRPr lang="de-DE" sz="1900" dirty="0" smtClean="0"/>
          </a:p>
          <a:p>
            <a:pPr lvl="1">
              <a:lnSpc>
                <a:spcPct val="150000"/>
              </a:lnSpc>
            </a:pPr>
            <a:r>
              <a:rPr lang="de-DE" sz="1900" dirty="0" err="1" smtClean="0"/>
              <a:t>Avulsio</a:t>
            </a:r>
            <a:r>
              <a:rPr lang="de-DE" sz="1900" dirty="0" smtClean="0"/>
              <a:t> Nervi </a:t>
            </a:r>
            <a:r>
              <a:rPr lang="de-DE" sz="1900" dirty="0" err="1" smtClean="0"/>
              <a:t>Optici</a:t>
            </a:r>
            <a:r>
              <a:rPr lang="de-DE" sz="1900" dirty="0" smtClean="0"/>
              <a:t> (</a:t>
            </a:r>
            <a:r>
              <a:rPr lang="de-DE" sz="1900" dirty="0" err="1" smtClean="0"/>
              <a:t>Axonaler</a:t>
            </a:r>
            <a:r>
              <a:rPr lang="de-DE" sz="1900" dirty="0" smtClean="0"/>
              <a:t> Schaden bei Kontusion/Deformierung)</a:t>
            </a:r>
          </a:p>
          <a:p>
            <a:pPr lvl="1">
              <a:lnSpc>
                <a:spcPct val="150000"/>
              </a:lnSpc>
            </a:pPr>
            <a:r>
              <a:rPr lang="de-DE" sz="1900" dirty="0" smtClean="0"/>
              <a:t>Kompression durch retroorbitales Hämatom (CT Orbita)</a:t>
            </a:r>
            <a:endParaRPr lang="de-DE" sz="1900" dirty="0"/>
          </a:p>
          <a:p>
            <a:pPr lvl="1" indent="0">
              <a:lnSpc>
                <a:spcPct val="150000"/>
              </a:lnSpc>
              <a:buNone/>
            </a:pPr>
            <a:r>
              <a:rPr lang="de-DE" sz="1900" dirty="0" err="1"/>
              <a:t>Visusverschlechterung</a:t>
            </a:r>
            <a:r>
              <a:rPr lang="de-DE" sz="1900" dirty="0"/>
              <a:t>, Pupillen überprüfen: </a:t>
            </a:r>
            <a:r>
              <a:rPr lang="de-DE" sz="1900" dirty="0">
                <a:solidFill>
                  <a:srgbClr val="FF0000"/>
                </a:solidFill>
              </a:rPr>
              <a:t>RAPD (relative afferent </a:t>
            </a:r>
            <a:r>
              <a:rPr lang="de-DE" sz="1900" dirty="0" err="1" smtClean="0">
                <a:solidFill>
                  <a:srgbClr val="FF0000"/>
                </a:solidFill>
              </a:rPr>
              <a:t>Pupilary</a:t>
            </a:r>
            <a:r>
              <a:rPr lang="de-DE" sz="1900" dirty="0" smtClean="0">
                <a:solidFill>
                  <a:srgbClr val="FF0000"/>
                </a:solidFill>
              </a:rPr>
              <a:t> </a:t>
            </a:r>
            <a:r>
              <a:rPr lang="de-DE" sz="1900" dirty="0" err="1">
                <a:solidFill>
                  <a:srgbClr val="FF0000"/>
                </a:solidFill>
              </a:rPr>
              <a:t>defect</a:t>
            </a:r>
            <a:r>
              <a:rPr lang="de-DE" sz="1900" dirty="0" smtClean="0">
                <a:solidFill>
                  <a:srgbClr val="FF0000"/>
                </a:solidFill>
              </a:rPr>
              <a:t>)?</a:t>
            </a:r>
          </a:p>
          <a:p>
            <a:pPr lvl="1" indent="0">
              <a:lnSpc>
                <a:spcPct val="150000"/>
              </a:lnSpc>
              <a:buNone/>
            </a:pPr>
            <a:endParaRPr lang="de-DE" sz="1900" dirty="0">
              <a:solidFill>
                <a:srgbClr val="FF0000"/>
              </a:solidFill>
            </a:endParaRPr>
          </a:p>
          <a:p>
            <a:pPr lvl="1" indent="0">
              <a:lnSpc>
                <a:spcPct val="150000"/>
              </a:lnSpc>
              <a:buNone/>
            </a:pPr>
            <a:endParaRPr lang="de-DE" sz="1900" dirty="0"/>
          </a:p>
          <a:p>
            <a:pPr>
              <a:lnSpc>
                <a:spcPct val="150000"/>
              </a:lnSpc>
            </a:pPr>
            <a:r>
              <a:rPr lang="de-DE" sz="1900" dirty="0" err="1"/>
              <a:t>Bulbusruptur</a:t>
            </a:r>
            <a:r>
              <a:rPr lang="de-DE" sz="1900" dirty="0"/>
              <a:t>-&gt; </a:t>
            </a:r>
            <a:r>
              <a:rPr lang="de-DE" sz="1900" dirty="0" smtClean="0"/>
              <a:t>Augenschale mit Kompresse </a:t>
            </a:r>
            <a:r>
              <a:rPr lang="de-DE" sz="1900" dirty="0" err="1" smtClean="0"/>
              <a:t>bds</a:t>
            </a:r>
            <a:r>
              <a:rPr lang="de-DE" sz="1900" dirty="0" smtClean="0"/>
              <a:t>. Anlegen (Vermeidung von jegliche Blickfixation bis zur OP)</a:t>
            </a:r>
            <a:endParaRPr lang="de-DE" sz="1900" dirty="0"/>
          </a:p>
          <a:p>
            <a:pPr marL="0" indent="0">
              <a:buNone/>
            </a:pPr>
            <a:endParaRPr lang="de-DE" dirty="0"/>
          </a:p>
        </p:txBody>
      </p:sp>
      <p:pic>
        <p:nvPicPr>
          <p:cNvPr id="6" name="Grafik 5" descr="Retinal astrocytic hamartom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055" y="1843912"/>
            <a:ext cx="3872745" cy="1652371"/>
          </a:xfrm>
          <a:prstGeom prst="rect">
            <a:avLst/>
          </a:prstGeom>
        </p:spPr>
      </p:pic>
      <p:pic>
        <p:nvPicPr>
          <p:cNvPr id="7" name="Grafik 6" descr="An Unusual Presentation of Optic Disc Drusen with Optic Nerve Avul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6750425" y="3598062"/>
            <a:ext cx="1928213" cy="1297526"/>
          </a:xfrm>
          <a:prstGeom prst="rect">
            <a:avLst/>
          </a:prstGeom>
        </p:spPr>
      </p:pic>
      <p:pic>
        <p:nvPicPr>
          <p:cNvPr id="8" name="Grafik 7" descr="Lymphomatous infiltration of left optic nerve with central retinal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4709" y="3598062"/>
            <a:ext cx="1485718" cy="1297527"/>
          </a:xfrm>
          <a:prstGeom prst="rect">
            <a:avLst/>
          </a:prstGeom>
        </p:spPr>
      </p:pic>
    </p:spTree>
    <p:extLst>
      <p:ext uri="{BB962C8B-B14F-4D97-AF65-F5344CB8AC3E}">
        <p14:creationId xmlns:p14="http://schemas.microsoft.com/office/powerpoint/2010/main" val="3970317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4D244-EA7E-CDF0-C0F2-9197A91C8285}"/>
              </a:ext>
            </a:extLst>
          </p:cNvPr>
          <p:cNvSpPr>
            <a:spLocks noGrp="1"/>
          </p:cNvSpPr>
          <p:nvPr>
            <p:ph type="title"/>
          </p:nvPr>
        </p:nvSpPr>
        <p:spPr>
          <a:xfrm>
            <a:off x="629841" y="301625"/>
            <a:ext cx="2799159" cy="685800"/>
          </a:xfrm>
        </p:spPr>
        <p:txBody>
          <a:bodyPr/>
          <a:lstStyle/>
          <a:p>
            <a:r>
              <a:rPr lang="de-DE" b="1" dirty="0">
                <a:latin typeface="Palatino Linotype" panose="02040502050505030304" pitchFamily="18" charset="0"/>
              </a:rPr>
              <a:t>RAPD</a:t>
            </a:r>
          </a:p>
        </p:txBody>
      </p:sp>
      <p:pic>
        <p:nvPicPr>
          <p:cNvPr id="8" name="Inhaltsplatzhalter 7" descr="Ein Bild, das Augen enthält.&#10;&#10;Automatisch generierte Beschreibung">
            <a:extLst>
              <a:ext uri="{FF2B5EF4-FFF2-40B4-BE49-F238E27FC236}">
                <a16:creationId xmlns:a16="http://schemas.microsoft.com/office/drawing/2014/main" id="{BEECEE66-3209-861A-8999-ACEC67E549DB}"/>
              </a:ext>
            </a:extLst>
          </p:cNvPr>
          <p:cNvPicPr>
            <a:picLocks noGrp="1" noChangeAspect="1"/>
          </p:cNvPicPr>
          <p:nvPr>
            <p:ph idx="1"/>
          </p:nvPr>
        </p:nvPicPr>
        <p:blipFill>
          <a:blip r:embed="rId2"/>
          <a:stretch>
            <a:fillRect/>
          </a:stretch>
        </p:blipFill>
        <p:spPr>
          <a:xfrm>
            <a:off x="4907942" y="987425"/>
            <a:ext cx="2799159" cy="5269559"/>
          </a:xfrm>
        </p:spPr>
      </p:pic>
      <p:sp>
        <p:nvSpPr>
          <p:cNvPr id="3" name="Textplatzhalter 2">
            <a:extLst>
              <a:ext uri="{FF2B5EF4-FFF2-40B4-BE49-F238E27FC236}">
                <a16:creationId xmlns:a16="http://schemas.microsoft.com/office/drawing/2014/main" id="{83658703-9D35-2479-4658-5D4FA9F1A8F1}"/>
              </a:ext>
            </a:extLst>
          </p:cNvPr>
          <p:cNvSpPr>
            <a:spLocks noGrp="1"/>
          </p:cNvSpPr>
          <p:nvPr>
            <p:ph type="body" sz="half" idx="2"/>
          </p:nvPr>
        </p:nvSpPr>
        <p:spPr>
          <a:xfrm>
            <a:off x="629841" y="1257299"/>
            <a:ext cx="3852707" cy="4676361"/>
          </a:xfrm>
        </p:spPr>
        <p:txBody>
          <a:bodyPr>
            <a:normAutofit/>
          </a:bodyPr>
          <a:lstStyle/>
          <a:p>
            <a:pPr>
              <a:lnSpc>
                <a:spcPct val="160000"/>
              </a:lnSpc>
            </a:pPr>
            <a:r>
              <a:rPr lang="de-DE" sz="2400" b="1" dirty="0" smtClean="0"/>
              <a:t>= </a:t>
            </a:r>
            <a:r>
              <a:rPr lang="de-DE" sz="2400" b="1" u="sng" dirty="0"/>
              <a:t>R</a:t>
            </a:r>
            <a:r>
              <a:rPr lang="de-DE" sz="2400" b="1" dirty="0"/>
              <a:t>elativer </a:t>
            </a:r>
            <a:r>
              <a:rPr lang="de-DE" sz="2400" b="1" u="sng" dirty="0"/>
              <a:t>a</a:t>
            </a:r>
            <a:r>
              <a:rPr lang="de-DE" sz="2400" b="1" dirty="0"/>
              <a:t>fferenter </a:t>
            </a:r>
            <a:r>
              <a:rPr lang="de-DE" sz="2400" b="1" u="sng" dirty="0"/>
              <a:t>P</a:t>
            </a:r>
            <a:r>
              <a:rPr lang="de-DE" sz="2400" b="1" dirty="0"/>
              <a:t>upillen</a:t>
            </a:r>
            <a:r>
              <a:rPr lang="de-DE" sz="2400" b="1" u="sng" dirty="0"/>
              <a:t>d</a:t>
            </a:r>
            <a:r>
              <a:rPr lang="de-DE" sz="2400" b="1" dirty="0"/>
              <a:t>efekt</a:t>
            </a:r>
          </a:p>
          <a:p>
            <a:pPr>
              <a:lnSpc>
                <a:spcPct val="160000"/>
              </a:lnSpc>
            </a:pPr>
            <a:r>
              <a:rPr lang="de-DE" sz="1600" dirty="0"/>
              <a:t>Entsteht durch </a:t>
            </a:r>
            <a:r>
              <a:rPr lang="de-DE" sz="1600" dirty="0" smtClean="0"/>
              <a:t>eine afferente </a:t>
            </a:r>
            <a:r>
              <a:rPr lang="de-DE" sz="1600" b="1" dirty="0"/>
              <a:t>Störung des </a:t>
            </a:r>
            <a:r>
              <a:rPr lang="de-DE" sz="1600" b="1" dirty="0" err="1" smtClean="0"/>
              <a:t>N.Opticus</a:t>
            </a:r>
            <a:r>
              <a:rPr lang="de-DE" sz="1600" b="1" dirty="0" smtClean="0"/>
              <a:t> </a:t>
            </a:r>
            <a:r>
              <a:rPr lang="de-DE" sz="1600" dirty="0"/>
              <a:t>eines Auges. </a:t>
            </a:r>
          </a:p>
          <a:p>
            <a:pPr>
              <a:lnSpc>
                <a:spcPct val="160000"/>
              </a:lnSpc>
            </a:pPr>
            <a:r>
              <a:rPr lang="de-DE" sz="1600" dirty="0"/>
              <a:t>Swinging </a:t>
            </a:r>
            <a:r>
              <a:rPr lang="de-DE" sz="1600" dirty="0" err="1"/>
              <a:t>flashlight</a:t>
            </a:r>
            <a:r>
              <a:rPr lang="de-DE" sz="1600" dirty="0"/>
              <a:t> Test</a:t>
            </a:r>
          </a:p>
          <a:p>
            <a:pPr>
              <a:lnSpc>
                <a:spcPct val="160000"/>
              </a:lnSpc>
            </a:pPr>
            <a:r>
              <a:rPr lang="de-DE" sz="1600" dirty="0"/>
              <a:t>Mögliche Ursachen: </a:t>
            </a:r>
          </a:p>
          <a:p>
            <a:pPr lvl="1">
              <a:lnSpc>
                <a:spcPct val="160000"/>
              </a:lnSpc>
            </a:pPr>
            <a:r>
              <a:rPr lang="de-DE" sz="1400" dirty="0"/>
              <a:t>Kompressionsschaden des N. Optikus</a:t>
            </a:r>
          </a:p>
          <a:p>
            <a:pPr lvl="1">
              <a:lnSpc>
                <a:spcPct val="160000"/>
              </a:lnSpc>
            </a:pPr>
            <a:r>
              <a:rPr lang="de-DE" sz="1400" dirty="0" err="1"/>
              <a:t>Retrobulbärneuritis</a:t>
            </a:r>
            <a:r>
              <a:rPr lang="de-DE" sz="1400" dirty="0"/>
              <a:t>, </a:t>
            </a:r>
            <a:r>
              <a:rPr lang="de-DE" sz="1400" dirty="0" err="1"/>
              <a:t>Optikusneuritis</a:t>
            </a:r>
            <a:endParaRPr lang="de-DE" sz="1400" dirty="0"/>
          </a:p>
          <a:p>
            <a:pPr lvl="1">
              <a:lnSpc>
                <a:spcPct val="160000"/>
              </a:lnSpc>
            </a:pPr>
            <a:r>
              <a:rPr lang="de-DE" sz="1400" dirty="0"/>
              <a:t>Anteriore ischämische Optikusneuropathie</a:t>
            </a:r>
          </a:p>
          <a:p>
            <a:pPr lvl="1"/>
            <a:r>
              <a:rPr lang="de-DE" dirty="0"/>
              <a:t>…</a:t>
            </a:r>
          </a:p>
          <a:p>
            <a:pPr lvl="1"/>
            <a:endParaRPr lang="de-DE" dirty="0"/>
          </a:p>
          <a:p>
            <a:pPr lvl="1" indent="0">
              <a:buNone/>
            </a:pPr>
            <a:endParaRPr lang="de-DE" dirty="0"/>
          </a:p>
        </p:txBody>
      </p:sp>
      <p:sp>
        <p:nvSpPr>
          <p:cNvPr id="11" name="Textfeld 10">
            <a:extLst>
              <a:ext uri="{FF2B5EF4-FFF2-40B4-BE49-F238E27FC236}">
                <a16:creationId xmlns:a16="http://schemas.microsoft.com/office/drawing/2014/main" id="{E99DDCD4-825B-9A2D-9745-E2E9BCEBD068}"/>
              </a:ext>
            </a:extLst>
          </p:cNvPr>
          <p:cNvSpPr txBox="1"/>
          <p:nvPr/>
        </p:nvSpPr>
        <p:spPr>
          <a:xfrm>
            <a:off x="4763617" y="6397607"/>
            <a:ext cx="4062331" cy="261610"/>
          </a:xfrm>
          <a:prstGeom prst="rect">
            <a:avLst/>
          </a:prstGeom>
          <a:noFill/>
        </p:spPr>
        <p:txBody>
          <a:bodyPr wrap="none" rtlCol="0">
            <a:spAutoFit/>
          </a:bodyPr>
          <a:lstStyle/>
          <a:p>
            <a:r>
              <a:rPr lang="de-DE" sz="1100" dirty="0"/>
              <a:t>Aus Lehrbuch </a:t>
            </a:r>
            <a:r>
              <a:rPr lang="de-DE" sz="1100" dirty="0" err="1"/>
              <a:t>Kanskis</a:t>
            </a:r>
            <a:r>
              <a:rPr lang="de-DE" sz="1100" dirty="0"/>
              <a:t> Klinische Ophthalmologie, Bowling, 8. Auflage</a:t>
            </a:r>
          </a:p>
        </p:txBody>
      </p:sp>
      <p:sp>
        <p:nvSpPr>
          <p:cNvPr id="12" name="Textfeld 11">
            <a:extLst>
              <a:ext uri="{FF2B5EF4-FFF2-40B4-BE49-F238E27FC236}">
                <a16:creationId xmlns:a16="http://schemas.microsoft.com/office/drawing/2014/main" id="{A6FE0CC7-F9DB-87E4-864F-52AA3B2D2CCA}"/>
              </a:ext>
            </a:extLst>
          </p:cNvPr>
          <p:cNvSpPr txBox="1"/>
          <p:nvPr/>
        </p:nvSpPr>
        <p:spPr>
          <a:xfrm>
            <a:off x="7613374" y="2932043"/>
            <a:ext cx="1333698" cy="369332"/>
          </a:xfrm>
          <a:prstGeom prst="rect">
            <a:avLst/>
          </a:prstGeom>
          <a:noFill/>
        </p:spPr>
        <p:txBody>
          <a:bodyPr wrap="none" rtlCol="0">
            <a:spAutoFit/>
          </a:bodyPr>
          <a:lstStyle/>
          <a:p>
            <a:r>
              <a:rPr lang="de-DE" dirty="0"/>
              <a:t>RAPD rechts</a:t>
            </a:r>
          </a:p>
        </p:txBody>
      </p:sp>
    </p:spTree>
    <p:extLst>
      <p:ext uri="{BB962C8B-B14F-4D97-AF65-F5344CB8AC3E}">
        <p14:creationId xmlns:p14="http://schemas.microsoft.com/office/powerpoint/2010/main" val="2495341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dirty="0" smtClean="0"/>
              <a:t>RAPD</a:t>
            </a:r>
            <a:endParaRPr lang="de-AT" dirty="0"/>
          </a:p>
        </p:txBody>
      </p:sp>
      <p:sp>
        <p:nvSpPr>
          <p:cNvPr id="3" name="Inhaltsplatzhalter 2"/>
          <p:cNvSpPr>
            <a:spLocks noGrp="1"/>
          </p:cNvSpPr>
          <p:nvPr>
            <p:ph idx="1"/>
          </p:nvPr>
        </p:nvSpPr>
        <p:spPr/>
        <p:txBody>
          <a:bodyPr/>
          <a:lstStyle/>
          <a:p>
            <a:r>
              <a:rPr lang="de-AT" dirty="0" smtClean="0">
                <a:hlinkClick r:id="rId3" tooltip="Video RAPD"/>
              </a:rPr>
              <a:t>https://youtu.be/WrNYqNH3b3A</a:t>
            </a:r>
            <a:endParaRPr lang="de-AT" dirty="0"/>
          </a:p>
        </p:txBody>
      </p:sp>
      <p:pic>
        <p:nvPicPr>
          <p:cNvPr id="4" name="WrNYqNH3b3A"/>
          <p:cNvPicPr>
            <a:picLocks noRot="1" noChangeAspect="1"/>
          </p:cNvPicPr>
          <p:nvPr>
            <a:videoFile r:link="rId1"/>
          </p:nvPr>
        </p:nvPicPr>
        <p:blipFill>
          <a:blip r:embed="rId4"/>
          <a:stretch>
            <a:fillRect/>
          </a:stretch>
        </p:blipFill>
        <p:spPr>
          <a:xfrm>
            <a:off x="2154326" y="2838069"/>
            <a:ext cx="4572000" cy="2571750"/>
          </a:xfrm>
          <a:prstGeom prst="rect">
            <a:avLst/>
          </a:prstGeom>
        </p:spPr>
      </p:pic>
    </p:spTree>
    <p:extLst>
      <p:ext uri="{BB962C8B-B14F-4D97-AF65-F5344CB8AC3E}">
        <p14:creationId xmlns:p14="http://schemas.microsoft.com/office/powerpoint/2010/main" val="92662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sterpräsentation-Falldarstellung-medcongress_Klinikum-Design2016-1  -  Schreibgeschützt" id="{5DB3BB78-A8D5-9244-848A-590C23AEC372}" vid="{68F31956-06EB-B446-B4D2-D4DFC73576AC}"/>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Template>
  <TotalTime>0</TotalTime>
  <Words>803</Words>
  <Application>Microsoft Office PowerPoint</Application>
  <PresentationFormat>Bildschirmpräsentation (4:3)</PresentationFormat>
  <Paragraphs>156</Paragraphs>
  <Slides>18</Slides>
  <Notes>7</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Calibri Light</vt:lpstr>
      <vt:lpstr>Palatino Linotype</vt:lpstr>
      <vt:lpstr>Office</vt:lpstr>
      <vt:lpstr>Trauma in der Augenambulanz</vt:lpstr>
      <vt:lpstr>STUMPFES TRAUMA Fallpräsentation</vt:lpstr>
      <vt:lpstr>Vorderer Augenabschnitt</vt:lpstr>
      <vt:lpstr>Fundus in Miosis</vt:lpstr>
      <vt:lpstr>Stumpfes Trauma  mögliche Befunde vorderer Augenabschnitt</vt:lpstr>
      <vt:lpstr>Fotos vorderer Augenabschnitt</vt:lpstr>
      <vt:lpstr>Stumpfes Trauma Befunde hinterer Augenabschnitt</vt:lpstr>
      <vt:lpstr>RAPD</vt:lpstr>
      <vt:lpstr>RAPD</vt:lpstr>
      <vt:lpstr>Stumpfes Trauma - ORBITA</vt:lpstr>
      <vt:lpstr>Stumpfes Trauma ORBITA</vt:lpstr>
      <vt:lpstr>Therapie der Contusio bulbi</vt:lpstr>
      <vt:lpstr>Therapie der Contusio bulbi</vt:lpstr>
      <vt:lpstr>PENETRIERENDES TRAUMA Hammer Meißel Verletzung</vt:lpstr>
      <vt:lpstr>Vorderer  Augenabschnitt</vt:lpstr>
      <vt:lpstr>Fundus / CT Orbita</vt:lpstr>
      <vt:lpstr>Raketenverletzung</vt:lpstr>
      <vt:lpstr>Schlussfolgerungen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 paar Grundregeln:</dc:title>
  <dc:creator>Christina Strigl</dc:creator>
  <cp:lastModifiedBy>Gruppeneinstieg Augen Ambulanz</cp:lastModifiedBy>
  <cp:revision>71</cp:revision>
  <cp:lastPrinted>2015-10-12T09:52:18Z</cp:lastPrinted>
  <dcterms:created xsi:type="dcterms:W3CDTF">2023-04-06T18:27:38Z</dcterms:created>
  <dcterms:modified xsi:type="dcterms:W3CDTF">2023-05-17T09:42:01Z</dcterms:modified>
</cp:coreProperties>
</file>