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4" r:id="rId4"/>
    <p:sldId id="273" r:id="rId5"/>
    <p:sldId id="259" r:id="rId6"/>
    <p:sldId id="266" r:id="rId7"/>
    <p:sldId id="275" r:id="rId8"/>
    <p:sldId id="280" r:id="rId9"/>
    <p:sldId id="277" r:id="rId10"/>
    <p:sldId id="276" r:id="rId11"/>
    <p:sldId id="278" r:id="rId12"/>
    <p:sldId id="279" r:id="rId13"/>
    <p:sldId id="262" r:id="rId14"/>
    <p:sldId id="263" r:id="rId15"/>
    <p:sldId id="283" r:id="rId16"/>
    <p:sldId id="267" r:id="rId17"/>
    <p:sldId id="282" r:id="rId18"/>
    <p:sldId id="284" r:id="rId1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838"/>
    <a:srgbClr val="004E90"/>
    <a:srgbClr val="922C32"/>
    <a:srgbClr val="003865"/>
    <a:srgbClr val="144E88"/>
    <a:srgbClr val="073F79"/>
    <a:srgbClr val="0E3876"/>
    <a:srgbClr val="264B89"/>
    <a:srgbClr val="325582"/>
    <a:srgbClr val="19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6" autoAdjust="0"/>
    <p:restoredTop sz="86175" autoAdjust="0"/>
  </p:normalViewPr>
  <p:slideViewPr>
    <p:cSldViewPr snapToGrid="0" snapToObjects="1">
      <p:cViewPr varScale="1">
        <p:scale>
          <a:sx n="96" d="100"/>
          <a:sy n="96" d="100"/>
        </p:scale>
        <p:origin x="3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922C32"/>
            </a:solidFill>
          </c:spPr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8-AC4C-99AB-998641CE3E44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88-AC4C-99AB-998641CE3E44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88-AC4C-99AB-998641CE3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08000"/>
        <c:axId val="77809536"/>
      </c:barChart>
      <c:catAx>
        <c:axId val="77808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4E90"/>
            </a:solidFill>
          </a:ln>
        </c:spPr>
        <c:txPr>
          <a:bodyPr/>
          <a:lstStyle/>
          <a:p>
            <a:pPr>
              <a:defRPr lang="de-DE"/>
            </a:pPr>
            <a:endParaRPr lang="de-DE"/>
          </a:p>
        </c:txPr>
        <c:crossAx val="77809536"/>
        <c:crosses val="autoZero"/>
        <c:auto val="1"/>
        <c:lblAlgn val="ctr"/>
        <c:lblOffset val="100"/>
        <c:noMultiLvlLbl val="0"/>
      </c:catAx>
      <c:valAx>
        <c:axId val="77809536"/>
        <c:scaling>
          <c:orientation val="minMax"/>
        </c:scaling>
        <c:delete val="0"/>
        <c:axPos val="b"/>
        <c:majorGridlines>
          <c:spPr>
            <a:ln>
              <a:solidFill>
                <a:srgbClr val="004E90">
                  <a:alpha val="50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04E90"/>
            </a:solidFill>
          </a:ln>
        </c:spPr>
        <c:txPr>
          <a:bodyPr/>
          <a:lstStyle/>
          <a:p>
            <a:pPr>
              <a:defRPr lang="de-DE"/>
            </a:pPr>
            <a:endParaRPr lang="de-DE"/>
          </a:p>
        </c:txPr>
        <c:crossAx val="77808000"/>
        <c:crosses val="autoZero"/>
        <c:crossBetween val="between"/>
      </c:valAx>
      <c:spPr>
        <a:ln>
          <a:noFill/>
        </a:ln>
      </c:spPr>
    </c:plotArea>
    <c:legend>
      <c:legendPos val="r"/>
      <c:overlay val="0"/>
      <c:txPr>
        <a:bodyPr/>
        <a:lstStyle/>
        <a:p>
          <a:pPr>
            <a:defRPr lang="de-DE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004E90"/>
          </a:solidFill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E9B2A-F148-6049-AFA8-2778433591D9}" type="datetimeFigureOut">
              <a:rPr lang="de-DE" smtClean="0"/>
              <a:pPr/>
              <a:t>16.05.23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8CC92-9475-6848-B871-4CBDDDA8304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68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77140-C6DC-BF4D-8DB9-C8CB7F43A72A}" type="datetimeFigureOut">
              <a:rPr lang="de-DE" smtClean="0"/>
              <a:pPr/>
              <a:t>16.05.23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093CF-F64A-284C-8095-E4EE1285F3D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574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22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Kopfschmerzen: bei 70% Initialsymptom; im Verlauf fast immer vorhanden, schwer diffus</a:t>
            </a:r>
          </a:p>
          <a:p>
            <a:r>
              <a:rPr lang="de-AT" dirty="0"/>
              <a:t>Epileptische Anfälle: fokal oder generalisiert; bei ca. 30% Initialsymptom, bei 40-50% aller Patienten vorhanden</a:t>
            </a:r>
          </a:p>
          <a:p>
            <a:r>
              <a:rPr lang="de-AT" dirty="0"/>
              <a:t>Stauungspapille: bei ca. 40%</a:t>
            </a:r>
          </a:p>
          <a:p>
            <a:r>
              <a:rPr lang="de-AT" dirty="0"/>
              <a:t>Übelkeit/Erbrechen: Hirndruckzeichen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02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Hormonelle Faktoren (in ca. 50% der Fälle): Kontrazeptiva: Risiko um das 4-13fache erhöht</a:t>
            </a:r>
          </a:p>
          <a:p>
            <a:endParaRPr lang="de-AT" dirty="0"/>
          </a:p>
          <a:p>
            <a:r>
              <a:rPr lang="de-AT" dirty="0"/>
              <a:t>Hereditäre </a:t>
            </a:r>
            <a:r>
              <a:rPr lang="de-AT" dirty="0" err="1"/>
              <a:t>Thrombophilie</a:t>
            </a:r>
            <a:r>
              <a:rPr lang="de-AT" dirty="0"/>
              <a:t>:</a:t>
            </a:r>
          </a:p>
          <a:p>
            <a:r>
              <a:rPr lang="de-AT" dirty="0"/>
              <a:t>APC-Resistenz</a:t>
            </a:r>
          </a:p>
          <a:p>
            <a:r>
              <a:rPr lang="de-AT" dirty="0"/>
              <a:t>Faktor-V-Leiden</a:t>
            </a:r>
          </a:p>
          <a:p>
            <a:r>
              <a:rPr lang="de-AT" dirty="0"/>
              <a:t>Protein-C und –S-Mangel</a:t>
            </a:r>
          </a:p>
          <a:p>
            <a:r>
              <a:rPr lang="de-AT" dirty="0"/>
              <a:t>AT-III Mangel</a:t>
            </a:r>
          </a:p>
          <a:p>
            <a:r>
              <a:rPr lang="de-AT" dirty="0" err="1"/>
              <a:t>Prothrombinmutation</a:t>
            </a:r>
            <a:endParaRPr lang="de-AT" dirty="0"/>
          </a:p>
          <a:p>
            <a:r>
              <a:rPr lang="de-AT" dirty="0" err="1"/>
              <a:t>Antiphospholipidsyndrom</a:t>
            </a:r>
            <a:endParaRPr lang="de-AT" dirty="0"/>
          </a:p>
          <a:p>
            <a:endParaRPr lang="de-AT" dirty="0"/>
          </a:p>
          <a:p>
            <a:r>
              <a:rPr lang="de-AT" dirty="0"/>
              <a:t>Immunologische Erkrankungen: </a:t>
            </a:r>
            <a:r>
              <a:rPr lang="de-AT" dirty="0" err="1"/>
              <a:t>Vaskulitits</a:t>
            </a:r>
            <a:r>
              <a:rPr lang="de-AT" dirty="0"/>
              <a:t>, Kollagenosen, M. Crohn, C. </a:t>
            </a:r>
            <a:r>
              <a:rPr lang="de-AT" dirty="0" err="1"/>
              <a:t>ulcerosa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94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err="1"/>
              <a:t>Otogen</a:t>
            </a:r>
            <a:r>
              <a:rPr lang="de-AT" dirty="0"/>
              <a:t> fortgeleitet, </a:t>
            </a:r>
            <a:r>
              <a:rPr lang="de-AT" dirty="0" err="1"/>
              <a:t>rhinogen</a:t>
            </a:r>
            <a:r>
              <a:rPr lang="de-AT" dirty="0"/>
              <a:t> fortgeleitet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76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739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SVT durch temporären Risikofaktor (orale Kontrazeptivum)</a:t>
            </a:r>
          </a:p>
          <a:p>
            <a:r>
              <a:rPr lang="de-AT" dirty="0"/>
              <a:t>Antiepileptische Therapie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221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Reversible Ursachen 3-6 Monate: orale Kontrazeptiva-Einnahme, Schwangerschaft, Infekt, Dehydratation</a:t>
            </a:r>
          </a:p>
          <a:p>
            <a:r>
              <a:rPr lang="de-DE" dirty="0" err="1"/>
              <a:t>Thrombophilie</a:t>
            </a:r>
            <a:r>
              <a:rPr lang="de-DE" dirty="0"/>
              <a:t>: zumindest 6-12 Monate</a:t>
            </a:r>
          </a:p>
          <a:p>
            <a:r>
              <a:rPr lang="de-DE" dirty="0"/>
              <a:t>Hochrisiko-</a:t>
            </a:r>
            <a:r>
              <a:rPr lang="de-DE" dirty="0" err="1"/>
              <a:t>Thrombophilie</a:t>
            </a:r>
            <a:r>
              <a:rPr lang="de-DE" dirty="0"/>
              <a:t> dauerhafte OAK erwägen</a:t>
            </a:r>
          </a:p>
          <a:p>
            <a:endParaRPr lang="de-DE" dirty="0"/>
          </a:p>
          <a:p>
            <a:r>
              <a:rPr lang="de-DE" dirty="0" err="1"/>
              <a:t>Endovaskuläre</a:t>
            </a:r>
            <a:r>
              <a:rPr lang="de-DE" dirty="0"/>
              <a:t> Therapie (</a:t>
            </a:r>
            <a:r>
              <a:rPr lang="de-DE" dirty="0" err="1"/>
              <a:t>Lyse</a:t>
            </a:r>
            <a:r>
              <a:rPr lang="de-DE" dirty="0"/>
              <a:t>, </a:t>
            </a:r>
            <a:r>
              <a:rPr lang="de-DE" dirty="0" err="1"/>
              <a:t>Thrombektomie</a:t>
            </a:r>
            <a:r>
              <a:rPr lang="de-DE" dirty="0"/>
              <a:t>): nur in Ausnahmefällen; sind dem Standardvorgehen nicht überlegen</a:t>
            </a:r>
          </a:p>
          <a:p>
            <a:endParaRPr lang="de-DE" dirty="0"/>
          </a:p>
          <a:p>
            <a:r>
              <a:rPr lang="de-DE" dirty="0" err="1"/>
              <a:t>Kranielle</a:t>
            </a:r>
            <a:r>
              <a:rPr lang="de-DE" dirty="0"/>
              <a:t> </a:t>
            </a:r>
            <a:r>
              <a:rPr lang="de-DE" dirty="0" err="1"/>
              <a:t>Dekompressione</a:t>
            </a:r>
            <a:r>
              <a:rPr lang="de-DE" dirty="0"/>
              <a:t>: bei großen </a:t>
            </a:r>
            <a:r>
              <a:rPr lang="de-DE" dirty="0" err="1"/>
              <a:t>parenchymatösen</a:t>
            </a:r>
            <a:r>
              <a:rPr lang="de-DE" dirty="0"/>
              <a:t> Läsionen und drohender </a:t>
            </a:r>
            <a:r>
              <a:rPr lang="de-DE" dirty="0" err="1"/>
              <a:t>Herniation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335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221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98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22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5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76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00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22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85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016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93CF-F64A-284C-8095-E4EE1285F3D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07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66461"/>
            <a:ext cx="6906982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2672634"/>
            <a:ext cx="6400800" cy="697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b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6439"/>
            <a:ext cx="4403290" cy="2867737"/>
          </a:xfrm>
          <a:prstGeom prst="rect">
            <a:avLst/>
          </a:prstGeom>
        </p:spPr>
      </p:pic>
      <p:pic>
        <p:nvPicPr>
          <p:cNvPr id="9" name="Bild 8" descr="b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99" y="3466439"/>
            <a:ext cx="4403290" cy="286773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092504" y="1206788"/>
            <a:ext cx="6051495" cy="50549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8559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" y="266090"/>
            <a:ext cx="906260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184400"/>
            <a:ext cx="8229600" cy="3926275"/>
          </a:xfrm>
          <a:prstGeom prst="rect">
            <a:avLst/>
          </a:prstGeom>
        </p:spPr>
        <p:txBody>
          <a:bodyPr>
            <a:noAutofit/>
          </a:bodyPr>
          <a:lstStyle>
            <a:lvl1pPr marL="0" indent="-21600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54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129924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47913"/>
            <a:ext cx="8229600" cy="3535387"/>
          </a:xfrm>
          <a:prstGeom prst="rect">
            <a:avLst/>
          </a:prstGeom>
        </p:spPr>
        <p:txBody>
          <a:bodyPr vert="horz"/>
          <a:lstStyle>
            <a:lvl1pPr marL="176213" indent="-176213">
              <a:defRPr sz="2400">
                <a:solidFill>
                  <a:schemeClr val="tx1"/>
                </a:solidFill>
              </a:defRPr>
            </a:lvl1pPr>
            <a:lvl2pPr marL="180975" indent="127000"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66284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20900"/>
            <a:ext cx="4038600" cy="3989775"/>
          </a:xfrm>
          <a:prstGeom prst="rect">
            <a:avLst/>
          </a:prstGeom>
        </p:spPr>
        <p:txBody>
          <a:bodyPr>
            <a:noAutofit/>
          </a:bodyPr>
          <a:lstStyle>
            <a:lvl1pPr marL="0" indent="180975" algn="l" defTabSz="5400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2400" spc="-20">
                <a:solidFill>
                  <a:schemeClr val="tx1"/>
                </a:solidFill>
              </a:defRPr>
            </a:lvl1pPr>
            <a:lvl2pPr marL="612000" indent="-285750" defTabSz="324000">
              <a:buFont typeface="Arial"/>
              <a:buChar char="•"/>
              <a:tabLst>
                <a:tab pos="360000" algn="l"/>
              </a:tabLst>
              <a:defRPr sz="1400">
                <a:solidFill>
                  <a:srgbClr val="004E9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120900"/>
            <a:ext cx="4038600" cy="4005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936"/>
              </a:spcBef>
              <a:buClr>
                <a:srgbClr val="004E90"/>
              </a:buClr>
              <a:buFont typeface="Arial" pitchFamily="34" charset="0"/>
              <a:buChar char="•"/>
              <a:defRPr sz="1400">
                <a:solidFill>
                  <a:srgbClr val="004E90"/>
                </a:solidFill>
              </a:defRPr>
            </a:lvl2pPr>
            <a:lvl3pPr marL="361950" indent="-180975">
              <a:buFont typeface="Calibri" pitchFamily="34" charset="0"/>
              <a:buChar char="-"/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35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095500"/>
            <a:ext cx="4038600" cy="190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None/>
              <a:defRPr lang="de-DE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95500"/>
            <a:ext cx="4038600" cy="4015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spc="-2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-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8200" y="4127501"/>
            <a:ext cx="4038600" cy="1982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47481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 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159000"/>
            <a:ext cx="4038600" cy="3951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31726" y="2159000"/>
            <a:ext cx="3955074" cy="3951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50887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9753" y="5125615"/>
            <a:ext cx="2067710" cy="1021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1432683" y="2594134"/>
            <a:ext cx="1982523" cy="2447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4"/>
          </p:nvPr>
        </p:nvSpPr>
        <p:spPr>
          <a:xfrm>
            <a:off x="3624301" y="5125615"/>
            <a:ext cx="2067710" cy="1021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717231" y="2594134"/>
            <a:ext cx="1982523" cy="2447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6"/>
          </p:nvPr>
        </p:nvSpPr>
        <p:spPr>
          <a:xfrm>
            <a:off x="5919126" y="5125615"/>
            <a:ext cx="2067710" cy="1021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7"/>
          </p:nvPr>
        </p:nvSpPr>
        <p:spPr>
          <a:xfrm>
            <a:off x="6012056" y="2594134"/>
            <a:ext cx="1982523" cy="2447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2571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1 Spalte -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46300"/>
            <a:ext cx="8229600" cy="3948659"/>
          </a:xfrm>
          <a:prstGeom prst="rect">
            <a:avLst/>
          </a:prstGeom>
        </p:spPr>
        <p:txBody>
          <a:bodyPr vert="horz"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446088" indent="-180975">
              <a:buSzPct val="90000"/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075712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- 2 Spalten -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77075"/>
          </a:xfrm>
          <a:prstGeom prst="rect">
            <a:avLst/>
          </a:prstGeom>
        </p:spPr>
        <p:txBody>
          <a:bodyPr>
            <a:noAutofit/>
          </a:bodyPr>
          <a:lstStyle>
            <a:lvl1pPr marL="416700" indent="-285750" algn="l" defTabSz="540000" rtl="0" eaLnBrk="1" latinLnBrk="0" hangingPunct="1">
              <a:spcBef>
                <a:spcPct val="20000"/>
              </a:spcBef>
              <a:buFont typeface="Arial"/>
              <a:buNone/>
              <a:tabLst>
                <a:tab pos="216000" algn="l"/>
              </a:tabLst>
              <a:defRPr sz="2400" spc="-20">
                <a:solidFill>
                  <a:schemeClr val="tx1"/>
                </a:solidFill>
              </a:defRPr>
            </a:lvl1pPr>
            <a:lvl2pPr marL="612000" indent="-285750" defTabSz="324000">
              <a:buFont typeface="Arial"/>
              <a:buChar char="•"/>
              <a:tabLst>
                <a:tab pos="360000" algn="l"/>
              </a:tabLst>
              <a:defRPr sz="1400">
                <a:solidFill>
                  <a:srgbClr val="004E9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None/>
              <a:defRPr lang="de-DE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936"/>
              </a:spcBef>
              <a:buClr>
                <a:srgbClr val="004E90"/>
              </a:buClr>
              <a:buFont typeface="Arial"/>
              <a:buNone/>
              <a:defRPr sz="1400">
                <a:solidFill>
                  <a:srgbClr val="004E9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34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 - 2 Spalten -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159000"/>
            <a:ext cx="4038600" cy="3951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spc="-2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31726" y="2159000"/>
            <a:ext cx="3955074" cy="3951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55787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66461"/>
            <a:ext cx="6906982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2672634"/>
            <a:ext cx="6400800" cy="644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b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6439"/>
            <a:ext cx="4403290" cy="2867737"/>
          </a:xfrm>
          <a:prstGeom prst="rect">
            <a:avLst/>
          </a:prstGeom>
        </p:spPr>
      </p:pic>
      <p:pic>
        <p:nvPicPr>
          <p:cNvPr id="9" name="Bild 8" descr="b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99" y="3466439"/>
            <a:ext cx="4403290" cy="286773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" y="266090"/>
            <a:ext cx="906260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4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31726" y="2146300"/>
            <a:ext cx="3955074" cy="3963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57200" y="2146300"/>
            <a:ext cx="3979453" cy="3963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51574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57200" y="2108200"/>
            <a:ext cx="8229600" cy="40020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226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2594135"/>
            <a:ext cx="9144000" cy="3516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952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31726" y="2594135"/>
            <a:ext cx="4412274" cy="3516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2594135"/>
            <a:ext cx="4436653" cy="3516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30704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679"/>
            <a:ext cx="8229600" cy="871430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1853-40BA-2546-B91E-E50E114EB1DC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4" name="Diagramm 3"/>
          <p:cNvGraphicFramePr/>
          <p:nvPr userDrawn="1">
            <p:extLst>
              <p:ext uri="{D42A27DB-BD31-4B8C-83A1-F6EECF244321}">
                <p14:modId xmlns:p14="http://schemas.microsoft.com/office/powerpoint/2010/main" val="1941858853"/>
              </p:ext>
            </p:extLst>
          </p:nvPr>
        </p:nvGraphicFramePr>
        <p:xfrm>
          <a:off x="457200" y="2120900"/>
          <a:ext cx="8229600" cy="411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1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385637"/>
            <a:ext cx="6906982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4951332"/>
            <a:ext cx="6400800" cy="822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4897992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385637"/>
            <a:ext cx="6906982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4951332"/>
            <a:ext cx="6400800" cy="843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4897992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" y="266090"/>
            <a:ext cx="906260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g_gebäude_retusche_croppe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62325" y="1218353"/>
            <a:ext cx="5781675" cy="4986116"/>
          </a:xfrm>
          <a:prstGeom prst="rect">
            <a:avLst/>
          </a:prstGeom>
        </p:spPr>
      </p:pic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2504" y="1206788"/>
            <a:ext cx="6051496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675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s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092504" y="1206788"/>
            <a:ext cx="6051496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717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" y="266090"/>
            <a:ext cx="906260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g_gebäude_retusche_croppe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62325" y="1218353"/>
            <a:ext cx="5781675" cy="4986116"/>
          </a:xfrm>
          <a:prstGeom prst="rect">
            <a:avLst/>
          </a:prstGeom>
        </p:spPr>
      </p:pic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2504" y="1206788"/>
            <a:ext cx="6051495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525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s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092504" y="1206788"/>
            <a:ext cx="6051495" cy="50549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813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56235" y="263285"/>
            <a:ext cx="1138401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hteck 11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" y="266090"/>
            <a:ext cx="906260" cy="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g_gebäude_retusche_croppe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62325" y="1218353"/>
            <a:ext cx="5781675" cy="4986116"/>
          </a:xfrm>
          <a:prstGeom prst="rect">
            <a:avLst/>
          </a:prstGeom>
        </p:spPr>
      </p:pic>
      <p:pic>
        <p:nvPicPr>
          <p:cNvPr id="12" name="Picture 11" descr="mask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2504" y="1206788"/>
            <a:ext cx="6051495" cy="50549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56116" y="1866917"/>
            <a:ext cx="4377419" cy="2410265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defRPr sz="4000" b="1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0624" y="5300260"/>
            <a:ext cx="4392911" cy="7602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1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Zusätzliche</a:t>
            </a:r>
          </a:p>
          <a:p>
            <a:r>
              <a:rPr lang="de-DE" dirty="0"/>
              <a:t>Infos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5111193" y="325234"/>
            <a:ext cx="1541102" cy="46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132436" y="898266"/>
            <a:ext cx="1726963" cy="6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33676" y="5246920"/>
            <a:ext cx="1928649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356235" y="197464"/>
            <a:ext cx="2041765" cy="691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783B-BD98-BE4C-840C-BFD4805C2C83}" type="datetime1">
              <a:rPr lang="de-AT" smtClean="0"/>
              <a:pPr/>
              <a:t>16.05.23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9341-B7DE-E44A-9787-2E0CABFCF16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Bild 2" descr="logo_big.jpg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0" y="332851"/>
            <a:ext cx="1639550" cy="4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7" r:id="rId3"/>
    <p:sldLayoutId id="2147483678" r:id="rId4"/>
    <p:sldLayoutId id="2147483680" r:id="rId5"/>
    <p:sldLayoutId id="2147483681" r:id="rId6"/>
    <p:sldLayoutId id="2147483683" r:id="rId7"/>
    <p:sldLayoutId id="2147483684" r:id="rId8"/>
    <p:sldLayoutId id="2147483686" r:id="rId9"/>
    <p:sldLayoutId id="2147483687" r:id="rId10"/>
    <p:sldLayoutId id="2147483652" r:id="rId11"/>
    <p:sldLayoutId id="2147483672" r:id="rId12"/>
    <p:sldLayoutId id="2147483661" r:id="rId13"/>
    <p:sldLayoutId id="2147483662" r:id="rId14"/>
    <p:sldLayoutId id="2147483665" r:id="rId15"/>
    <p:sldLayoutId id="2147483663" r:id="rId16"/>
    <p:sldLayoutId id="2147483664" r:id="rId17"/>
    <p:sldLayoutId id="2147483676" r:id="rId18"/>
    <p:sldLayoutId id="2147483666" r:id="rId19"/>
    <p:sldLayoutId id="2147483667" r:id="rId20"/>
    <p:sldLayoutId id="2147483669" r:id="rId21"/>
    <p:sldLayoutId id="2147483670" r:id="rId22"/>
    <p:sldLayoutId id="2147483668" r:id="rId23"/>
    <p:sldLayoutId id="2147483671" r:id="rId2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2663" indent="-623888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Eine Patientin mit Kopfschmerzen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1400" dirty="0"/>
              <a:t>Nicole </a:t>
            </a:r>
            <a:r>
              <a:rPr lang="de-AT" sz="1400" dirty="0" err="1"/>
              <a:t>Tichler</a:t>
            </a:r>
            <a:endParaRPr lang="de-AT" sz="1400" dirty="0"/>
          </a:p>
          <a:p>
            <a:r>
              <a:rPr lang="de-AT" sz="1400" dirty="0"/>
              <a:t>Neurologie</a:t>
            </a:r>
          </a:p>
        </p:txBody>
      </p:sp>
    </p:spTree>
    <p:extLst>
      <p:ext uri="{BB962C8B-B14F-4D97-AF65-F5344CB8AC3E}">
        <p14:creationId xmlns:p14="http://schemas.microsoft.com/office/powerpoint/2010/main" val="134769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Zerebrale Sinusvenenthrombose - Symptome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004753"/>
            <a:ext cx="7391400" cy="409124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b="1" dirty="0"/>
              <a:t>- Leitsymptom</a:t>
            </a:r>
            <a:r>
              <a:rPr lang="de-AT" dirty="0"/>
              <a:t>: akute bis chronische Kopfschmerzen (meist tgl.), häufig zunehmende Intensität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- Epileptische Anfälle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- Fokal neurologische Ausfälle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- Bewusstseinsstörungen, Psychosen, Verwirrtheitszustand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- Stauungspapille, Sehstörung, Doppelbilder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- Übelkeit/ Erbrechen</a:t>
            </a:r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4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42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42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Zerebrale Sinusvenenthrombose - Ätiologie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798863"/>
            <a:ext cx="7391400" cy="409124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u="sng" dirty="0"/>
              <a:t>Aseptische SVT: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Hormonelle Faktoren: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AT" dirty="0"/>
              <a:t>Orale Kontrazeptiva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AT" dirty="0"/>
              <a:t>Schwangerschaft, Wochenbett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AT" dirty="0"/>
              <a:t>Hormonersatztherapie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Gerinnungsstörung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/>
              <a:t>Malignome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/>
              <a:t>Immunologische </a:t>
            </a:r>
            <a:r>
              <a:rPr lang="de-AT" dirty="0"/>
              <a:t>Erkrankungen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Nikotinabusus</a:t>
            </a:r>
          </a:p>
        </p:txBody>
      </p:sp>
    </p:spTree>
    <p:extLst>
      <p:ext uri="{BB962C8B-B14F-4D97-AF65-F5344CB8AC3E}">
        <p14:creationId xmlns:p14="http://schemas.microsoft.com/office/powerpoint/2010/main" val="352281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42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Zerebrale Sinusvenenthrombose – Ätiologie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240280"/>
            <a:ext cx="7391400" cy="409124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u="sng" dirty="0"/>
              <a:t>Septische SVT: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Fortleitung von Infektionen im Kopfbereich;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z.B. Otitis </a:t>
            </a:r>
            <a:r>
              <a:rPr lang="de-AT" dirty="0" err="1"/>
              <a:t>media</a:t>
            </a:r>
            <a:r>
              <a:rPr lang="de-AT" dirty="0"/>
              <a:t>, </a:t>
            </a:r>
            <a:r>
              <a:rPr lang="de-AT" dirty="0" err="1"/>
              <a:t>Mastoiditis</a:t>
            </a:r>
            <a:r>
              <a:rPr lang="de-AT" dirty="0"/>
              <a:t>, Sinusitis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Bei Meningitiden, Hirnabszessen</a:t>
            </a:r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HNO ärztliche Vorstellung</a:t>
            </a:r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972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Weitere Diagnostik - Fallpräsentation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95500"/>
            <a:ext cx="8229600" cy="4015175"/>
          </a:xfrm>
        </p:spPr>
        <p:txBody>
          <a:bodyPr/>
          <a:lstStyle/>
          <a:p>
            <a:r>
              <a:rPr lang="de-AT" dirty="0"/>
              <a:t>Abdomen-Sonographie: unauffälliger Befund</a:t>
            </a:r>
          </a:p>
          <a:p>
            <a:r>
              <a:rPr lang="de-AT" dirty="0"/>
              <a:t>Thorax-Röntgen: unauffälliger Befund</a:t>
            </a:r>
          </a:p>
          <a:p>
            <a:r>
              <a:rPr lang="de-AT" dirty="0"/>
              <a:t>Duplex-</a:t>
            </a:r>
            <a:r>
              <a:rPr lang="de-AT" dirty="0" err="1"/>
              <a:t>Sono</a:t>
            </a:r>
            <a:r>
              <a:rPr lang="de-AT" dirty="0"/>
              <a:t> der Beinvenen: kein Hinweis auf eine TVT</a:t>
            </a:r>
          </a:p>
          <a:p>
            <a:endParaRPr lang="de-AT" dirty="0"/>
          </a:p>
          <a:p>
            <a:r>
              <a:rPr lang="de-AT" dirty="0" err="1"/>
              <a:t>Thrombophiliediagnostik</a:t>
            </a:r>
            <a:r>
              <a:rPr lang="de-AT" dirty="0"/>
              <a:t>: unauffällig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303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Fallpräsentation - Therapie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998542"/>
            <a:ext cx="7391400" cy="374903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dirty="0"/>
              <a:t>Aufnahme auf </a:t>
            </a:r>
            <a:r>
              <a:rPr lang="de-AT" dirty="0" err="1"/>
              <a:t>Stroke</a:t>
            </a:r>
            <a:r>
              <a:rPr lang="de-AT" dirty="0"/>
              <a:t>-Unit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Initial therapeutische </a:t>
            </a:r>
            <a:r>
              <a:rPr lang="de-AT" dirty="0" err="1"/>
              <a:t>Fragminisierung</a:t>
            </a:r>
            <a:endParaRPr lang="de-AT" dirty="0"/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Umstellung auf </a:t>
            </a:r>
            <a:r>
              <a:rPr lang="de-AT" dirty="0" err="1"/>
              <a:t>Pradaxa</a:t>
            </a:r>
            <a:r>
              <a:rPr lang="de-AT" dirty="0"/>
              <a:t> 150mg 1-0-1 – für zumindest 3 Monate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 err="1"/>
              <a:t>Levebon</a:t>
            </a:r>
            <a:r>
              <a:rPr lang="de-AT" dirty="0"/>
              <a:t> 500mg 1-0-0-1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 err="1"/>
              <a:t>Mexalen</a:t>
            </a:r>
            <a:r>
              <a:rPr lang="de-AT" dirty="0"/>
              <a:t> 500mg max. 4xtgl bei Schmerzen</a:t>
            </a:r>
          </a:p>
        </p:txBody>
      </p:sp>
    </p:spTree>
    <p:extLst>
      <p:ext uri="{BB962C8B-B14F-4D97-AF65-F5344CB8AC3E}">
        <p14:creationId xmlns:p14="http://schemas.microsoft.com/office/powerpoint/2010/main" val="355794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57289-4013-9149-89AD-09D781DC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Zerebrale Sinusvenenthrombose - Therapie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7113FB-4122-9144-A70E-216FF2B30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991322"/>
            <a:ext cx="8229600" cy="438297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Initial Therapeutische Gabe von niedermolekularen </a:t>
            </a:r>
            <a:r>
              <a:rPr lang="de-DE" dirty="0" err="1"/>
              <a:t>Heparinen</a:t>
            </a:r>
            <a:r>
              <a:rPr lang="de-DE" dirty="0"/>
              <a:t> (auch bei bereits aufgetretenen intrazerebralen Blutungen)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OAK Beginn ca. 7-14 Tage nach Beginn der </a:t>
            </a:r>
            <a:r>
              <a:rPr lang="de-DE" dirty="0" err="1"/>
              <a:t>Heparintherapie</a:t>
            </a:r>
            <a:endParaRPr lang="de-DE" dirty="0"/>
          </a:p>
          <a:p>
            <a:pPr>
              <a:buFontTx/>
              <a:buChar char="-"/>
            </a:pPr>
            <a:r>
              <a:rPr lang="de-DE" dirty="0" err="1"/>
              <a:t>Marcoumar</a:t>
            </a:r>
            <a:r>
              <a:rPr lang="de-DE" dirty="0"/>
              <a:t> (Ziel INR 2-3)</a:t>
            </a:r>
          </a:p>
          <a:p>
            <a:pPr>
              <a:buFontTx/>
              <a:buChar char="-"/>
            </a:pPr>
            <a:r>
              <a:rPr lang="de-DE" dirty="0" err="1"/>
              <a:t>Dabigatran</a:t>
            </a:r>
            <a:r>
              <a:rPr lang="de-DE" dirty="0"/>
              <a:t> (</a:t>
            </a:r>
            <a:r>
              <a:rPr lang="de-DE" dirty="0" err="1"/>
              <a:t>Pradaxa</a:t>
            </a:r>
            <a:r>
              <a:rPr lang="de-DE" dirty="0"/>
              <a:t>) 150mg 2xtgl. (off-label)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Dauer der OAK abhängig je nach Ursache/Risikofaktoren – mind. 3 Monate</a:t>
            </a:r>
          </a:p>
        </p:txBody>
      </p:sp>
    </p:spTree>
    <p:extLst>
      <p:ext uri="{BB962C8B-B14F-4D97-AF65-F5344CB8AC3E}">
        <p14:creationId xmlns:p14="http://schemas.microsoft.com/office/powerpoint/2010/main" val="237782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Fallpräsentation - Verlaufsdiagnostik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240280"/>
            <a:ext cx="7391400" cy="374903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dirty="0"/>
              <a:t>Vor Entlassung MRT Verlaufskontrolle</a:t>
            </a:r>
          </a:p>
          <a:p>
            <a:pPr>
              <a:spcBef>
                <a:spcPts val="1200"/>
              </a:spcBef>
              <a:buFont typeface="Wingdings" pitchFamily="2" charset="2"/>
              <a:buChar char="à"/>
            </a:pPr>
            <a:r>
              <a:rPr lang="de-AT" dirty="0" err="1">
                <a:sym typeface="Wingdings" pitchFamily="2" charset="2"/>
              </a:rPr>
              <a:t>Regrediente</a:t>
            </a:r>
            <a:r>
              <a:rPr lang="de-AT" dirty="0">
                <a:sym typeface="Wingdings" pitchFamily="2" charset="2"/>
              </a:rPr>
              <a:t> thrombotische Auflagerungen</a:t>
            </a:r>
          </a:p>
          <a:p>
            <a:pPr>
              <a:spcBef>
                <a:spcPts val="1200"/>
              </a:spcBef>
              <a:buFont typeface="Wingdings" pitchFamily="2" charset="2"/>
              <a:buChar char="à"/>
            </a:pPr>
            <a:endParaRPr lang="de-AT" dirty="0">
              <a:sym typeface="Wingdings" pitchFamily="2" charset="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Kontrolle Neuroambulanz in 3 Monaten</a:t>
            </a:r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879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Quellen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240280"/>
            <a:ext cx="7391400" cy="409124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sz="1200" dirty="0"/>
              <a:t>https://</a:t>
            </a:r>
            <a:r>
              <a:rPr lang="de-AT" sz="1200" dirty="0" err="1"/>
              <a:t>next.amboss.com</a:t>
            </a:r>
            <a:r>
              <a:rPr lang="de-AT" sz="1200" dirty="0"/>
              <a:t>/de/</a:t>
            </a:r>
            <a:r>
              <a:rPr lang="de-AT" sz="1200" dirty="0" err="1"/>
              <a:t>article</a:t>
            </a:r>
            <a:r>
              <a:rPr lang="de-AT" sz="1200" dirty="0"/>
              <a:t>/SR0ymf?q=aseptische+sinusvenenthrombose#Z44e5041c44a14ba2d6a004c782bc4838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1200" dirty="0"/>
              <a:t>Neurologie Compact –  Für Klinik und Praxis; Andreas </a:t>
            </a:r>
            <a:r>
              <a:rPr lang="de-AT" sz="1200" dirty="0" err="1"/>
              <a:t>Hufschmidt</a:t>
            </a:r>
            <a:r>
              <a:rPr lang="de-AT" sz="1200" dirty="0"/>
              <a:t>, Carl Hermann </a:t>
            </a:r>
            <a:r>
              <a:rPr lang="de-AT" sz="1200" dirty="0" err="1"/>
              <a:t>Lücking</a:t>
            </a:r>
            <a:r>
              <a:rPr lang="de-AT" sz="1200" dirty="0"/>
              <a:t> et. al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1200" dirty="0"/>
              <a:t>Quick Reference Card „Kopfschmerz“ – Neurologie/ZNA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1200" dirty="0"/>
              <a:t>Neurologisch – Fachmagazin für Neurologie Ausgabe 03/2022 „ Aseptische zerebrale Sinusvenenthrombose (CSVT)“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1200" dirty="0"/>
              <a:t>Leitlinie der Deutschen Gesellschaft für Neurologie – Zerebrale Venen- und Sinusvenenthrombose</a:t>
            </a:r>
          </a:p>
          <a:p>
            <a:pPr marL="0" indent="0">
              <a:spcBef>
                <a:spcPts val="1200"/>
              </a:spcBef>
              <a:buNone/>
            </a:pPr>
            <a:endParaRPr lang="de-AT" sz="1200" dirty="0"/>
          </a:p>
          <a:p>
            <a:pPr marL="0" indent="0">
              <a:spcBef>
                <a:spcPts val="1200"/>
              </a:spcBef>
              <a:buNone/>
            </a:pPr>
            <a:endParaRPr lang="de-AT" sz="1200" dirty="0"/>
          </a:p>
          <a:p>
            <a:pPr marL="0" indent="0">
              <a:spcBef>
                <a:spcPts val="1200"/>
              </a:spcBef>
              <a:buNone/>
            </a:pPr>
            <a:endParaRPr lang="de-AT" sz="1200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086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9F367-767E-AA4D-8F9E-62F1F692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447D09-1BD5-914C-803F-10B1AC143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Bildplatzhalter 5">
            <a:extLst>
              <a:ext uri="{FF2B5EF4-FFF2-40B4-BE49-F238E27FC236}">
                <a16:creationId xmlns:a16="http://schemas.microsoft.com/office/drawing/2014/main" id="{10F1B243-1205-074F-B8CE-03730CB04A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240" y="1825248"/>
            <a:ext cx="7589520" cy="39258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159C365-21E3-1B44-93D7-F9C969CDBBA1}"/>
              </a:ext>
            </a:extLst>
          </p:cNvPr>
          <p:cNvSpPr txBox="1"/>
          <p:nvPr/>
        </p:nvSpPr>
        <p:spPr>
          <a:xfrm>
            <a:off x="2020196" y="2649418"/>
            <a:ext cx="51036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400" dirty="0">
                <a:solidFill>
                  <a:schemeClr val="bg1"/>
                </a:solidFill>
                <a:latin typeface="Palatino Linotype Fett" charset="0"/>
                <a:ea typeface="ＭＳ Ｐゴシック" charset="0"/>
              </a:rPr>
              <a:t>Danke für die Aufmerksamkeit! </a:t>
            </a:r>
          </a:p>
        </p:txBody>
      </p:sp>
    </p:spTree>
    <p:extLst>
      <p:ext uri="{BB962C8B-B14F-4D97-AF65-F5344CB8AC3E}">
        <p14:creationId xmlns:p14="http://schemas.microsoft.com/office/powerpoint/2010/main" val="8075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Fallpräsentation - Anamnese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921626"/>
            <a:ext cx="7391400" cy="374903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dirty="0"/>
              <a:t>- 20-jährige Patientin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- Kam mit ÜW von der HÄ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AT" dirty="0"/>
              <a:t>Seit Jugendjahren migräneartige Kopfschmerzen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- Seit ein </a:t>
            </a:r>
            <a:r>
              <a:rPr lang="de-AT"/>
              <a:t>paar Tagen nun </a:t>
            </a:r>
            <a:r>
              <a:rPr lang="de-AT" dirty="0"/>
              <a:t>anhaltende V.a. frontal lokalisierte </a:t>
            </a:r>
            <a:r>
              <a:rPr lang="de-AT" dirty="0" err="1"/>
              <a:t>Cephalea</a:t>
            </a:r>
            <a:r>
              <a:rPr lang="de-AT" dirty="0"/>
              <a:t>; keine Besserung auf Analgetika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- Schmerzzunahme beim Liegen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- Zusätzlich gestern Nacht kurzzeitige Hypästhesie Arme, </a:t>
            </a:r>
            <a:r>
              <a:rPr lang="de-AT" dirty="0" err="1"/>
              <a:t>perioral</a:t>
            </a:r>
            <a:r>
              <a:rPr lang="de-AT" dirty="0"/>
              <a:t> </a:t>
            </a:r>
            <a:r>
              <a:rPr lang="de-AT" dirty="0" err="1"/>
              <a:t>bds</a:t>
            </a:r>
            <a:r>
              <a:rPr lang="de-AT" dirty="0"/>
              <a:t>.</a:t>
            </a:r>
          </a:p>
          <a:p>
            <a:pPr>
              <a:spcBef>
                <a:spcPts val="1200"/>
              </a:spcBef>
              <a:buFontTx/>
              <a:buChar char="-"/>
            </a:pPr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Anamnese (</a:t>
            </a:r>
            <a:r>
              <a:rPr lang="de-AT" dirty="0" err="1"/>
              <a:t>Red</a:t>
            </a:r>
            <a:r>
              <a:rPr lang="de-AT" dirty="0"/>
              <a:t> Flags – Kopfschmerzen)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921626"/>
            <a:ext cx="7391400" cy="467313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Abrupter stärkster Schmerz (VAS 10/10)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Erster anhaltender Kopfschmerz dieser Art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Markante Änderung von Kopfschmerzmuster od. Begleitsymptomen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Schmerzausstrahlung in Gesichts-/Halsregion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Verschlechterung Sehvermögen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Rezenter Sturz/Unfall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Bewusstseinsstörung/Wesensveränderung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Fieber/</a:t>
            </a:r>
            <a:r>
              <a:rPr lang="de-AT" sz="2000" dirty="0" err="1"/>
              <a:t>Meningismus</a:t>
            </a:r>
            <a:endParaRPr lang="de-AT" sz="2000" dirty="0"/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Fokal neurologische Symptome/Ausfälle</a:t>
            </a:r>
          </a:p>
        </p:txBody>
      </p:sp>
    </p:spTree>
    <p:extLst>
      <p:ext uri="{BB962C8B-B14F-4D97-AF65-F5344CB8AC3E}">
        <p14:creationId xmlns:p14="http://schemas.microsoft.com/office/powerpoint/2010/main" val="347098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42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42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Fallpräsentation - Anamnese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921626"/>
            <a:ext cx="7391400" cy="374903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dirty="0"/>
              <a:t>Dauermedikation: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AT" dirty="0" err="1"/>
              <a:t>Sumatriptan</a:t>
            </a:r>
            <a:r>
              <a:rPr lang="de-AT" dirty="0"/>
              <a:t> 100mg  ¼ </a:t>
            </a:r>
            <a:r>
              <a:rPr lang="de-AT" dirty="0" err="1"/>
              <a:t>Tbl</a:t>
            </a:r>
            <a:r>
              <a:rPr lang="de-AT" dirty="0"/>
              <a:t>. bei Migräne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AT" dirty="0"/>
              <a:t>Orale Kontrazeption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Allergien: negiert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Nichtraucherin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keine wesentlichen Vorerkrankungen</a:t>
            </a:r>
          </a:p>
        </p:txBody>
      </p:sp>
    </p:spTree>
    <p:extLst>
      <p:ext uri="{BB962C8B-B14F-4D97-AF65-F5344CB8AC3E}">
        <p14:creationId xmlns:p14="http://schemas.microsoft.com/office/powerpoint/2010/main" val="13204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762991"/>
            <a:ext cx="7696200" cy="1907985"/>
          </a:xfrm>
        </p:spPr>
        <p:txBody>
          <a:bodyPr>
            <a:normAutofit/>
          </a:bodyPr>
          <a:lstStyle/>
          <a:p>
            <a:pPr marL="0" indent="0"/>
            <a:r>
              <a:rPr lang="de-AT" u="sng" dirty="0"/>
              <a:t>Internistischer Status:</a:t>
            </a:r>
          </a:p>
          <a:p>
            <a:pPr marL="0" indent="0"/>
            <a:r>
              <a:rPr lang="de-AT" dirty="0" err="1"/>
              <a:t>Cor</a:t>
            </a:r>
            <a:r>
              <a:rPr lang="de-AT" dirty="0"/>
              <a:t>: rein, rh, </a:t>
            </a:r>
            <a:r>
              <a:rPr lang="de-AT" dirty="0" err="1"/>
              <a:t>nf</a:t>
            </a:r>
            <a:endParaRPr lang="de-AT" dirty="0"/>
          </a:p>
          <a:p>
            <a:pPr marL="0" indent="0"/>
            <a:r>
              <a:rPr lang="de-AT" dirty="0" err="1"/>
              <a:t>Pulmo</a:t>
            </a:r>
            <a:r>
              <a:rPr lang="de-AT" dirty="0"/>
              <a:t>: VAG </a:t>
            </a:r>
            <a:r>
              <a:rPr lang="de-AT" dirty="0" err="1"/>
              <a:t>bds</a:t>
            </a:r>
            <a:r>
              <a:rPr lang="de-AT" dirty="0"/>
              <a:t>, keine RGs</a:t>
            </a:r>
          </a:p>
          <a:p>
            <a:pPr marL="0" indent="0"/>
            <a:r>
              <a:rPr lang="de-AT" dirty="0" err="1"/>
              <a:t>Abd</a:t>
            </a:r>
            <a:r>
              <a:rPr lang="de-AT" dirty="0"/>
              <a:t>.: regelrechte DG, weich, keine 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Fallpräsentation - Klinischer Status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DF93699-8AB8-4D40-988F-97386F4E3B8D}"/>
              </a:ext>
            </a:extLst>
          </p:cNvPr>
          <p:cNvSpPr txBox="1">
            <a:spLocks/>
          </p:cNvSpPr>
          <p:nvPr/>
        </p:nvSpPr>
        <p:spPr>
          <a:xfrm>
            <a:off x="533400" y="3841173"/>
            <a:ext cx="7696200" cy="190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u="sng" dirty="0"/>
              <a:t>Neurologischer Status:</a:t>
            </a:r>
          </a:p>
          <a:p>
            <a:r>
              <a:rPr lang="de-AT" dirty="0"/>
              <a:t>Unauffälliger Status; kein fokal neurologisches Defizit</a:t>
            </a:r>
          </a:p>
          <a:p>
            <a:r>
              <a:rPr lang="de-AT" dirty="0"/>
              <a:t>Keine Hypästhesie fassbar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Fallpräsentation - Diagnostik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240280"/>
            <a:ext cx="7391400" cy="374903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u="sng" dirty="0"/>
              <a:t>Labor</a:t>
            </a:r>
            <a:r>
              <a:rPr lang="de-AT" dirty="0"/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Blutbild: unauffällig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CRP: 3mg/L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dirty="0"/>
              <a:t>D-Dimer: 1,01 µ</a:t>
            </a:r>
            <a:r>
              <a:rPr lang="de-AT" dirty="0" err="1"/>
              <a:t>g</a:t>
            </a:r>
            <a:r>
              <a:rPr lang="de-AT" dirty="0"/>
              <a:t>/</a:t>
            </a:r>
            <a:r>
              <a:rPr lang="de-AT" dirty="0" err="1"/>
              <a:t>mL</a:t>
            </a:r>
            <a:r>
              <a:rPr lang="de-AT" dirty="0"/>
              <a:t> (&lt;0,50)</a:t>
            </a:r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r>
              <a:rPr lang="de-AT" dirty="0" err="1"/>
              <a:t>cCT</a:t>
            </a:r>
            <a:r>
              <a:rPr lang="de-AT" dirty="0"/>
              <a:t> mit venöser Angiographie</a:t>
            </a:r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85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42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Fallpräsentation - Diagnostik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240280"/>
            <a:ext cx="7391400" cy="409124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sz="2000" dirty="0"/>
          </a:p>
          <a:p>
            <a:pPr marL="0" indent="0">
              <a:spcBef>
                <a:spcPts val="1200"/>
              </a:spcBef>
              <a:buNone/>
            </a:pPr>
            <a:r>
              <a:rPr lang="de-AT" sz="2000" dirty="0"/>
              <a:t>Links </a:t>
            </a:r>
            <a:r>
              <a:rPr lang="de-AT" sz="2000" dirty="0" err="1"/>
              <a:t>hochfrontoparietal</a:t>
            </a:r>
            <a:r>
              <a:rPr lang="de-AT" sz="2000" dirty="0"/>
              <a:t> sehr dichte kortikale Vene ohne eindeutige Kontrastierung nach KM-Gabe</a:t>
            </a:r>
            <a:br>
              <a:rPr lang="de-AT" sz="2000" dirty="0"/>
            </a:br>
            <a:r>
              <a:rPr lang="de-AT" sz="2000" dirty="0"/>
              <a:t>Ausgedehnte KM-Aussparung Sinus </a:t>
            </a:r>
            <a:r>
              <a:rPr lang="de-AT" sz="2000" dirty="0" err="1"/>
              <a:t>sagittalis</a:t>
            </a:r>
            <a:r>
              <a:rPr lang="de-AT" sz="2000" dirty="0"/>
              <a:t> </a:t>
            </a:r>
            <a:r>
              <a:rPr lang="de-AT" sz="2000" dirty="0" err="1"/>
              <a:t>superior</a:t>
            </a:r>
            <a:r>
              <a:rPr lang="de-AT" sz="2000" dirty="0"/>
              <a:t> sowie im Sinus </a:t>
            </a:r>
            <a:r>
              <a:rPr lang="de-AT" sz="2000" dirty="0" err="1"/>
              <a:t>transversus</a:t>
            </a:r>
            <a:r>
              <a:rPr lang="de-AT" sz="2000" dirty="0"/>
              <a:t> links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000" b="1" dirty="0">
                <a:sym typeface="Wingdings" pitchFamily="2" charset="2"/>
              </a:rPr>
              <a:t> </a:t>
            </a:r>
            <a:r>
              <a:rPr lang="de-AT" sz="2000" b="1" dirty="0"/>
              <a:t>Sinusvenenthrombose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6D0D4F-9A82-2449-AEB6-31C8D6945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3" t="4351" r="5876" b="4974"/>
          <a:stretch/>
        </p:blipFill>
        <p:spPr>
          <a:xfrm>
            <a:off x="529955" y="1684020"/>
            <a:ext cx="3889527" cy="30209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C3210D4-0E54-A249-B4CA-D8F3F2F03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5" t="4208" r="6334"/>
          <a:stretch/>
        </p:blipFill>
        <p:spPr>
          <a:xfrm>
            <a:off x="4727727" y="1684020"/>
            <a:ext cx="4008238" cy="30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Zerebrale Sinusvenenthrombose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240280"/>
            <a:ext cx="7391400" cy="409124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0714D2-EC5D-7C45-9818-FE1981CDA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7" y="1948070"/>
            <a:ext cx="8176859" cy="45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5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60"/>
            <a:ext cx="7589520" cy="1112520"/>
          </a:xfrm>
        </p:spPr>
        <p:txBody>
          <a:bodyPr>
            <a:normAutofit/>
          </a:bodyPr>
          <a:lstStyle/>
          <a:p>
            <a:r>
              <a:rPr lang="de-AT" dirty="0"/>
              <a:t>Fallpräsentation - Diagnostik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240280"/>
            <a:ext cx="7391400" cy="409124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dirty="0"/>
              <a:t>Am Aufnahmetag fokales Anfallsgeschehen – MR Cerebrum + venöse Angiographie</a:t>
            </a:r>
            <a:br>
              <a:rPr lang="de-AT" dirty="0"/>
            </a:br>
            <a:r>
              <a:rPr lang="de-AT" dirty="0"/>
              <a:t>Stauungsblutung?</a:t>
            </a:r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r>
              <a:rPr lang="de-AT" dirty="0">
                <a:sym typeface="Wingdings" pitchFamily="2" charset="2"/>
              </a:rPr>
              <a:t> </a:t>
            </a:r>
            <a:r>
              <a:rPr lang="de-AT" dirty="0"/>
              <a:t>Bis auf die bekannte Sinusvenenthrombose unauffälliger Befund</a:t>
            </a:r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  <a:p>
            <a:pPr marL="0" indent="0">
              <a:spcBef>
                <a:spcPts val="1200"/>
              </a:spcBef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271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KWG-Farbpalette">
      <a:dk1>
        <a:srgbClr val="1E5492"/>
      </a:dk1>
      <a:lt1>
        <a:sysClr val="window" lastClr="FFFFFF"/>
      </a:lt1>
      <a:dk2>
        <a:srgbClr val="CCD8F0"/>
      </a:dk2>
      <a:lt2>
        <a:srgbClr val="000000"/>
      </a:lt2>
      <a:accent1>
        <a:srgbClr val="B83838"/>
      </a:accent1>
      <a:accent2>
        <a:srgbClr val="ED6A5A"/>
      </a:accent2>
      <a:accent3>
        <a:srgbClr val="E08700"/>
      </a:accent3>
      <a:accent4>
        <a:srgbClr val="EAC053"/>
      </a:accent4>
      <a:accent5>
        <a:srgbClr val="5F8F50"/>
      </a:accent5>
      <a:accent6>
        <a:srgbClr val="C4CC6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718</Words>
  <Application>Microsoft Macintosh PowerPoint</Application>
  <PresentationFormat>Bildschirmpräsentation (4:3)</PresentationFormat>
  <Paragraphs>157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Palatino Linotype</vt:lpstr>
      <vt:lpstr>Palatino Linotype Fett</vt:lpstr>
      <vt:lpstr>Wingdings</vt:lpstr>
      <vt:lpstr>Office-Design</vt:lpstr>
      <vt:lpstr>Eine Patientin mit Kopfschmerzen</vt:lpstr>
      <vt:lpstr>Fallpräsentation - Anamnese</vt:lpstr>
      <vt:lpstr>Anamnese (Red Flags – Kopfschmerzen)</vt:lpstr>
      <vt:lpstr>Fallpräsentation - Anamnese</vt:lpstr>
      <vt:lpstr>Fallpräsentation - Klinischer Status</vt:lpstr>
      <vt:lpstr>Fallpräsentation - Diagnostik</vt:lpstr>
      <vt:lpstr>Fallpräsentation - Diagnostik</vt:lpstr>
      <vt:lpstr>Zerebrale Sinusvenenthrombose</vt:lpstr>
      <vt:lpstr>Fallpräsentation - Diagnostik</vt:lpstr>
      <vt:lpstr>Zerebrale Sinusvenenthrombose - Symptome</vt:lpstr>
      <vt:lpstr>Zerebrale Sinusvenenthrombose - Ätiologie</vt:lpstr>
      <vt:lpstr>Zerebrale Sinusvenenthrombose – Ätiologie</vt:lpstr>
      <vt:lpstr>Weitere Diagnostik - Fallpräsentation</vt:lpstr>
      <vt:lpstr>Fallpräsentation - Therapie</vt:lpstr>
      <vt:lpstr>Zerebrale Sinusvenenthrombose - Therapie</vt:lpstr>
      <vt:lpstr>Fallpräsentation - Verlaufsdiagnostik</vt:lpstr>
      <vt:lpstr>Quellen</vt:lpstr>
      <vt:lpstr>PowerPoint-Präsentation</vt:lpstr>
    </vt:vector>
  </TitlesOfParts>
  <Company>x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xxxx x</dc:creator>
  <cp:lastModifiedBy>Verena Tichler</cp:lastModifiedBy>
  <cp:revision>122</cp:revision>
  <cp:lastPrinted>2015-10-12T09:52:18Z</cp:lastPrinted>
  <dcterms:created xsi:type="dcterms:W3CDTF">2015-06-09T12:07:02Z</dcterms:created>
  <dcterms:modified xsi:type="dcterms:W3CDTF">2023-05-16T19:35:14Z</dcterms:modified>
</cp:coreProperties>
</file>