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Calibri"/>
              </a:rPr>
              <a:t>Folie mittels Klicken verschieben</a:t>
            </a: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2000" b="0" strike="noStrike" spc="-1">
                <a:latin typeface="Calibri"/>
              </a:rPr>
              <a:t>Format der Notizen mittels Klicken bearbeiten</a:t>
            </a:r>
          </a:p>
        </p:txBody>
      </p:sp>
      <p:sp>
        <p:nvSpPr>
          <p:cNvPr id="11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1400" b="0" strike="noStrike" spc="-1">
                <a:latin typeface="Calibri"/>
              </a:rPr>
              <a:t>&lt;Kopfzeile&gt;</a:t>
            </a:r>
          </a:p>
        </p:txBody>
      </p:sp>
      <p:sp>
        <p:nvSpPr>
          <p:cNvPr id="118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lang="de-DE" sz="1400" b="0" strike="noStrike" spc="-1">
                <a:latin typeface="Calibri"/>
              </a:defRPr>
            </a:lvl1pPr>
          </a:lstStyle>
          <a:p>
            <a:pPr algn="r"/>
            <a:r>
              <a:rPr lang="de-DE" sz="1400" b="0" strike="noStrike" spc="-1">
                <a:latin typeface="Calibri"/>
              </a:rPr>
              <a:t>&lt;Datum/Uhrzeit&gt;</a:t>
            </a:r>
          </a:p>
        </p:txBody>
      </p:sp>
      <p:sp>
        <p:nvSpPr>
          <p:cNvPr id="119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lang="de-DE" sz="1400" b="0" strike="noStrike" spc="-1">
                <a:latin typeface="Calibri"/>
              </a:defRPr>
            </a:lvl1pPr>
          </a:lstStyle>
          <a:p>
            <a:r>
              <a:rPr lang="de-DE" sz="1400" b="0" strike="noStrike" spc="-1">
                <a:latin typeface="Calibri"/>
              </a:rPr>
              <a:t>&lt;Fußzeile&gt;</a:t>
            </a:r>
          </a:p>
        </p:txBody>
      </p:sp>
      <p:sp>
        <p:nvSpPr>
          <p:cNvPr id="120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lang="de-DE" sz="1400" b="0" strike="noStrike" spc="-1">
                <a:latin typeface="Calibri"/>
              </a:defRPr>
            </a:lvl1pPr>
          </a:lstStyle>
          <a:p>
            <a:pPr algn="r"/>
            <a:fld id="{6C5D4700-84F7-4743-BF2C-5A115C8CEE9E}" type="slidenum">
              <a:rPr lang="de-DE" sz="1400" b="0" strike="noStrike" spc="-1">
                <a:latin typeface="Calibri"/>
              </a:rPr>
              <a:t>‹Nr.›</a:t>
            </a:fld>
            <a:endParaRPr lang="de-DE" sz="1400" b="0" strike="noStrike" spc="-1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next.amboss.com/de/article/PS0W-2" TargetMode="External"/><Relationship Id="rId13" Type="http://schemas.openxmlformats.org/officeDocument/2006/relationships/hyperlink" Target="https://next.amboss.com/de/article/gn0Fsg" TargetMode="External"/><Relationship Id="rId3" Type="http://schemas.openxmlformats.org/officeDocument/2006/relationships/hyperlink" Target="https://next.amboss.com/de/article/y50d5g" TargetMode="External"/><Relationship Id="rId7" Type="http://schemas.openxmlformats.org/officeDocument/2006/relationships/hyperlink" Target="https://next.amboss.com/de/article/F60g5S" TargetMode="External"/><Relationship Id="rId12" Type="http://schemas.openxmlformats.org/officeDocument/2006/relationships/hyperlink" Target="https://next.amboss.com/de/article/6n0j8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ext.amboss.com/de/article/vR0AKf" TargetMode="External"/><Relationship Id="rId11" Type="http://schemas.openxmlformats.org/officeDocument/2006/relationships/hyperlink" Target="https://next.amboss.com/de/article/R40lQT" TargetMode="External"/><Relationship Id="rId5" Type="http://schemas.openxmlformats.org/officeDocument/2006/relationships/hyperlink" Target="https://next.amboss.com/de/article/mf0V52" TargetMode="External"/><Relationship Id="rId10" Type="http://schemas.openxmlformats.org/officeDocument/2006/relationships/hyperlink" Target="https://next.amboss.com/de/article/3h0Sdf" TargetMode="External"/><Relationship Id="rId4" Type="http://schemas.openxmlformats.org/officeDocument/2006/relationships/hyperlink" Target="https://next.amboss.com/de/article/DK01iS" TargetMode="External"/><Relationship Id="rId9" Type="http://schemas.openxmlformats.org/officeDocument/2006/relationships/hyperlink" Target="https://next.amboss.com/de/article/6o0j1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4800" cy="3427920"/>
          </a:xfrm>
          <a:prstGeom prst="rect">
            <a:avLst/>
          </a:prstGeom>
        </p:spPr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2000" b="0" strike="noStrike" spc="-1">
                <a:latin typeface="Calibri"/>
              </a:rPr>
              <a:t>CAVE bei Tachykardie – möglichst auf Beta-Blocker verzichten!</a:t>
            </a:r>
          </a:p>
        </p:txBody>
      </p:sp>
      <p:sp>
        <p:nvSpPr>
          <p:cNvPr id="181" name="Foliennummernplatzhalter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9013B78-640E-4F8C-AC5E-170348D2D245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de-DE" sz="12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4800" cy="3427920"/>
          </a:xfrm>
          <a:prstGeom prst="rect">
            <a:avLst/>
          </a:prstGeom>
        </p:spPr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rmAutofit fontScale="94500"/>
          </a:bodyPr>
          <a:lstStyle/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Vererbungsmodus</a:t>
            </a:r>
            <a:r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: </a:t>
            </a:r>
            <a:r>
              <a:rPr lang="de-DE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3"/>
              </a:rPr>
              <a:t>Autosomal-rezessiv</a:t>
            </a:r>
            <a:endParaRPr lang="de-DE" sz="1200" b="0" strike="noStrike" spc="-1">
              <a:latin typeface="Calibri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4"/>
              </a:rPr>
              <a:t>Homozygote</a:t>
            </a:r>
            <a:r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 (schwere) Form (&lt;0,2% der Bevölkerung)</a:t>
            </a:r>
            <a:endParaRPr lang="de-DE" sz="1200" b="0" strike="noStrike" spc="-1">
              <a:latin typeface="Calibri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4"/>
              </a:rPr>
              <a:t>Heterozygote</a:t>
            </a:r>
            <a:r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 (leichte) Form (5–10% der Bevölkerung)</a:t>
            </a:r>
            <a:endParaRPr lang="de-DE" sz="1200" b="0" strike="noStrike" spc="-1">
              <a:latin typeface="Calibri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Pathophysiologie</a:t>
            </a:r>
            <a:endParaRPr lang="de-DE" sz="1200" b="0" strike="noStrike" spc="-1">
              <a:latin typeface="Calibri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el-G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α</a:t>
            </a:r>
            <a:r>
              <a:rPr lang="el-GR" sz="1200" b="0" strike="noStrike" spc="-1" baseline="-25000">
                <a:solidFill>
                  <a:srgbClr val="000000"/>
                </a:solidFill>
                <a:latin typeface="+mn-lt"/>
                <a:ea typeface="+mn-ea"/>
              </a:rPr>
              <a:t>1</a:t>
            </a:r>
            <a:r>
              <a:rPr lang="el-G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-</a:t>
            </a:r>
            <a:r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Antitrypsin (AAT) ist ein hepatisch synthetisierter </a:t>
            </a:r>
            <a:r>
              <a:rPr lang="de-DE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5"/>
              </a:rPr>
              <a:t>Protease</a:t>
            </a:r>
            <a:r>
              <a:rPr lang="de-DE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5"/>
              </a:rPr>
              <a:t>-Inhibitor</a:t>
            </a:r>
            <a:r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 </a:t>
            </a:r>
            <a:endParaRPr lang="de-DE" sz="1200" b="0" strike="noStrike" spc="-1">
              <a:latin typeface="Calibri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Bei Erkrankung an </a:t>
            </a:r>
            <a:r>
              <a:rPr lang="el-GR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6"/>
              </a:rPr>
              <a:t>α</a:t>
            </a:r>
            <a:r>
              <a:rPr lang="el-GR" sz="1200" b="0" u="sng" strike="noStrike" spc="-1" baseline="-25000">
                <a:solidFill>
                  <a:srgbClr val="000000"/>
                </a:solidFill>
                <a:uFillTx/>
                <a:latin typeface="+mn-lt"/>
                <a:ea typeface="+mn-ea"/>
                <a:hlinkClick r:id="rId6"/>
              </a:rPr>
              <a:t>1</a:t>
            </a:r>
            <a:r>
              <a:rPr lang="el-GR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6"/>
              </a:rPr>
              <a:t>-</a:t>
            </a:r>
            <a:r>
              <a:rPr lang="de-DE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6"/>
              </a:rPr>
              <a:t>Antitrypsin-Mangel</a:t>
            </a:r>
            <a:r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 liegt in den meisten Fällen eine </a:t>
            </a:r>
            <a:r>
              <a:rPr lang="de-DE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3"/>
              </a:rPr>
              <a:t>Genmutation</a:t>
            </a:r>
            <a:r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 vor, die zu einer Konformationsänderung und gestörten Sekretion von </a:t>
            </a:r>
            <a:r>
              <a:rPr lang="el-GR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6"/>
              </a:rPr>
              <a:t>α</a:t>
            </a:r>
            <a:r>
              <a:rPr lang="el-GR" sz="1200" b="0" u="sng" strike="noStrike" spc="-1" baseline="-25000">
                <a:solidFill>
                  <a:srgbClr val="000000"/>
                </a:solidFill>
                <a:uFillTx/>
                <a:latin typeface="+mn-lt"/>
                <a:ea typeface="+mn-ea"/>
                <a:hlinkClick r:id="rId6"/>
              </a:rPr>
              <a:t>1</a:t>
            </a:r>
            <a:r>
              <a:rPr lang="el-GR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6"/>
              </a:rPr>
              <a:t>-</a:t>
            </a:r>
            <a:r>
              <a:rPr lang="de-DE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6"/>
              </a:rPr>
              <a:t>Antitrypsin</a:t>
            </a:r>
            <a:r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 aus den </a:t>
            </a:r>
            <a:r>
              <a:rPr lang="de-DE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7"/>
              </a:rPr>
              <a:t>Hepatozyten</a:t>
            </a:r>
            <a:r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 führt (es gibt auch eine Form des </a:t>
            </a:r>
            <a:r>
              <a:rPr lang="el-GR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6"/>
              </a:rPr>
              <a:t>α</a:t>
            </a:r>
            <a:r>
              <a:rPr lang="el-GR" sz="1200" b="0" u="sng" strike="noStrike" spc="-1" baseline="-25000">
                <a:solidFill>
                  <a:srgbClr val="000000"/>
                </a:solidFill>
                <a:uFillTx/>
                <a:latin typeface="+mn-lt"/>
                <a:ea typeface="+mn-ea"/>
                <a:hlinkClick r:id="rId6"/>
              </a:rPr>
              <a:t>1</a:t>
            </a:r>
            <a:r>
              <a:rPr lang="el-GR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6"/>
              </a:rPr>
              <a:t>-</a:t>
            </a:r>
            <a:r>
              <a:rPr lang="de-DE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6"/>
              </a:rPr>
              <a:t>Antitrypsin-Mangels</a:t>
            </a:r>
            <a:r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, bei der überhaupt kein </a:t>
            </a:r>
            <a:r>
              <a:rPr lang="el-GR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6"/>
              </a:rPr>
              <a:t>α</a:t>
            </a:r>
            <a:r>
              <a:rPr lang="el-GR" sz="1200" b="0" u="sng" strike="noStrike" spc="-1" baseline="-25000">
                <a:solidFill>
                  <a:srgbClr val="000000"/>
                </a:solidFill>
                <a:uFillTx/>
                <a:latin typeface="+mn-lt"/>
                <a:ea typeface="+mn-ea"/>
                <a:hlinkClick r:id="rId6"/>
              </a:rPr>
              <a:t>1</a:t>
            </a:r>
            <a:r>
              <a:rPr lang="el-GR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6"/>
              </a:rPr>
              <a:t>-</a:t>
            </a:r>
            <a:r>
              <a:rPr lang="de-DE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6"/>
              </a:rPr>
              <a:t>Antitrypsin</a:t>
            </a:r>
            <a:r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 synthetisiert wird)</a:t>
            </a:r>
            <a:endParaRPr lang="de-DE" sz="1200" b="0" strike="noStrike" spc="-1">
              <a:latin typeface="Calibri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Folgen für die </a:t>
            </a:r>
            <a:r>
              <a:rPr lang="de-DE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7"/>
              </a:rPr>
              <a:t>Leber</a:t>
            </a:r>
            <a:r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: Gestörte Sekretion aus den </a:t>
            </a:r>
            <a:r>
              <a:rPr lang="de-DE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7"/>
              </a:rPr>
              <a:t>Hepatozyten</a:t>
            </a:r>
            <a:r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 → Intrazelluläre Akkumulation → Hepatitis und </a:t>
            </a:r>
            <a:r>
              <a:rPr lang="de-DE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8"/>
              </a:rPr>
              <a:t>Leberzirrhose</a:t>
            </a:r>
            <a:endParaRPr lang="de-DE" sz="1200" b="0" strike="noStrike" spc="-1">
              <a:latin typeface="Calibri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PAS-positive, kugelige Einschlüsse in </a:t>
            </a:r>
            <a:r>
              <a:rPr lang="de-DE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7"/>
              </a:rPr>
              <a:t>periportalen</a:t>
            </a:r>
            <a:r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 </a:t>
            </a:r>
            <a:r>
              <a:rPr lang="de-DE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7"/>
              </a:rPr>
              <a:t>Hepatozyten</a:t>
            </a:r>
            <a:r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 </a:t>
            </a:r>
            <a:endParaRPr lang="de-DE" sz="1200" b="0" strike="noStrike" spc="-1">
              <a:latin typeface="Calibri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Folgen für die </a:t>
            </a:r>
            <a:r>
              <a:rPr lang="de-DE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9"/>
              </a:rPr>
              <a:t>Lunge</a:t>
            </a:r>
            <a:r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: Mangel an </a:t>
            </a:r>
            <a:r>
              <a:rPr lang="el-GR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6"/>
              </a:rPr>
              <a:t>α</a:t>
            </a:r>
            <a:r>
              <a:rPr lang="el-GR" sz="1200" b="0" u="sng" strike="noStrike" spc="-1" baseline="-25000">
                <a:solidFill>
                  <a:srgbClr val="000000"/>
                </a:solidFill>
                <a:uFillTx/>
                <a:latin typeface="+mn-lt"/>
                <a:ea typeface="+mn-ea"/>
                <a:hlinkClick r:id="rId6"/>
              </a:rPr>
              <a:t>1</a:t>
            </a:r>
            <a:r>
              <a:rPr lang="el-GR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6"/>
              </a:rPr>
              <a:t>-</a:t>
            </a:r>
            <a:r>
              <a:rPr lang="de-DE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6"/>
              </a:rPr>
              <a:t>Antitrypsin</a:t>
            </a:r>
            <a:r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 im Plasma → Gesteigerte Proteaseaktivität in der </a:t>
            </a:r>
            <a:r>
              <a:rPr lang="de-DE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9"/>
              </a:rPr>
              <a:t>Lunge</a:t>
            </a:r>
            <a:r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 und Zerstörung der Lungenarchitektur → </a:t>
            </a:r>
            <a:r>
              <a:rPr lang="de-DE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10"/>
              </a:rPr>
              <a:t>Lungenemphysem</a:t>
            </a:r>
            <a:endParaRPr lang="de-DE" sz="1200" b="0" strike="noStrike" spc="-1">
              <a:latin typeface="Calibri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Symptome</a:t>
            </a:r>
            <a:endParaRPr lang="de-DE" sz="1200" b="0" strike="noStrike" spc="-1">
              <a:latin typeface="Calibri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Schwere Form zeigt früh hepatische Manifestation → Prolongierter </a:t>
            </a:r>
            <a:r>
              <a:rPr lang="de-DE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11"/>
              </a:rPr>
              <a:t>Ikterus </a:t>
            </a:r>
            <a:r>
              <a:rPr lang="de-DE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11"/>
              </a:rPr>
              <a:t>neonatorum</a:t>
            </a:r>
            <a:r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, Hepatitis und </a:t>
            </a:r>
            <a:r>
              <a:rPr lang="de-DE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8"/>
              </a:rPr>
              <a:t>Leberzirrhose</a:t>
            </a:r>
            <a:r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 (bereits im Kindesalter möglich), </a:t>
            </a:r>
            <a:r>
              <a:rPr lang="de-DE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10"/>
              </a:rPr>
              <a:t>Lungenemphysem</a:t>
            </a:r>
            <a:r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 meist erst im Verlauf</a:t>
            </a:r>
            <a:endParaRPr lang="de-DE" sz="1200" b="0" strike="noStrike" spc="-1">
              <a:latin typeface="Calibri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Leichte Form zeigt v.a. pulmonale Manifestation im jungen Erwachsenenalter, auch hepatische Beteiligung möglich</a:t>
            </a:r>
            <a:endParaRPr lang="de-DE" sz="1200" b="0" strike="noStrike" spc="-1">
              <a:latin typeface="Calibri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Diagnostik</a:t>
            </a:r>
            <a:r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: </a:t>
            </a:r>
            <a:r>
              <a:rPr lang="de-DE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12"/>
              </a:rPr>
              <a:t>Elektrophorese</a:t>
            </a:r>
            <a:r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 (erniedrigte </a:t>
            </a:r>
            <a:r>
              <a:rPr lang="el-G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α</a:t>
            </a:r>
            <a:r>
              <a:rPr lang="el-GR" sz="1200" b="0" strike="noStrike" spc="-1" baseline="-25000">
                <a:solidFill>
                  <a:srgbClr val="000000"/>
                </a:solidFill>
                <a:latin typeface="+mn-lt"/>
                <a:ea typeface="+mn-ea"/>
              </a:rPr>
              <a:t>1</a:t>
            </a:r>
            <a:r>
              <a:rPr lang="el-G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-</a:t>
            </a:r>
            <a:r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Zacke), Antitrypsin-Spiegel, Leberbiopsie</a:t>
            </a:r>
            <a:endParaRPr lang="de-DE" sz="1200" b="0" strike="noStrike" spc="-1">
              <a:latin typeface="Calibri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Therapie</a:t>
            </a:r>
            <a:r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: Antitrypsin-Substitution, symptomatisch, ggf. </a:t>
            </a:r>
            <a:r>
              <a:rPr lang="de-DE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13"/>
              </a:rPr>
              <a:t>Lebertransplantation</a:t>
            </a:r>
            <a:r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 (beseitigt </a:t>
            </a:r>
            <a:r>
              <a:rPr lang="de-DE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  <a:hlinkClick r:id="rId6"/>
              </a:rPr>
              <a:t>AAT-Mangel</a:t>
            </a:r>
            <a:r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!)</a:t>
            </a:r>
            <a:endParaRPr lang="de-DE" sz="1200" b="0" strike="noStrike" spc="-1">
              <a:latin typeface="Calibri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de-DE" sz="1200" b="0" strike="noStrike" spc="-1">
              <a:latin typeface="Calibri"/>
            </a:endParaRPr>
          </a:p>
        </p:txBody>
      </p:sp>
      <p:sp>
        <p:nvSpPr>
          <p:cNvPr id="184" name="Foliennummernplatzhalter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0ADA7DE1-EEF1-447C-A965-D0B716F2506C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de-DE" sz="12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F8DA1FA-39D2-4FA8-8F72-492029BD8366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995C4D5-7494-4B1D-9E4F-0FD6E7391FD1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A7D5ED3-61ED-4D71-B0EA-B2C21BA0AFC2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5EA52F3-36D1-4FEF-9233-A70B4EFB1B39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217D480-D421-4978-B12B-0EB19FDA7EC9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9EB4EBE-1FCC-4D03-9163-396BB86A9AAD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4CA9CD2-9A74-4DE5-881A-39D5C620B2F3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F9681CB-ED5D-4D6D-A01C-733DFA116691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B8EE0C2-AC90-4B5C-A295-B15AAC7CD888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D61EE86-CC9F-47CA-8FA4-BBCD4870512F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1F9EA15-8E48-4A79-A3D0-180AE769B091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0889CF9-6D25-4029-BB84-0F9AB916ECCE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0420E3B-CBE0-4264-A142-ADEAFDD3C735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F1DDCFB-7CBE-47B6-AFAD-B8DA4F30E5F1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FF2C03D-A8F3-4A71-92DC-A67EF72166F1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3901E58-093F-4BF8-967F-C81CCC0F41F9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B59EC37-D69C-4D62-9181-A343831D2EE1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FC32A6-BE4C-417E-8D53-EE272065FFCE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89715D6-9A6A-49CD-A488-16E0421C97A0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4D60F55-E387-4E35-96CA-E41A69C42260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050102-1B1A-4506-BC5E-888DFD3B0816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F82EB6-EB12-4DDB-A2CF-4A2EB39D7073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7195D7-0F61-4837-8E1A-D53F86BDDCDB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A086832-3632-4D70-BEF1-5255CC89898F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6"/>
          <p:cNvGrpSpPr/>
          <p:nvPr/>
        </p:nvGrpSpPr>
        <p:grpSpPr>
          <a:xfrm>
            <a:off x="0" y="-8640"/>
            <a:ext cx="12191040" cy="6866640"/>
            <a:chOff x="0" y="-8640"/>
            <a:chExt cx="12191040" cy="6866640"/>
          </a:xfrm>
        </p:grpSpPr>
        <p:sp>
          <p:nvSpPr>
            <p:cNvPr id="28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BFBFB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D9D9D9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Rectangle 23"/>
            <p:cNvSpPr/>
            <p:nvPr/>
          </p:nvSpPr>
          <p:spPr>
            <a:xfrm>
              <a:off x="9181440" y="-8640"/>
              <a:ext cx="3006360" cy="686556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Rectangle 25"/>
            <p:cNvSpPr/>
            <p:nvPr/>
          </p:nvSpPr>
          <p:spPr>
            <a:xfrm>
              <a:off x="9603360" y="-8640"/>
              <a:ext cx="2587320" cy="686556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Isosceles Triangle 23"/>
            <p:cNvSpPr/>
            <p:nvPr/>
          </p:nvSpPr>
          <p:spPr>
            <a:xfrm>
              <a:off x="8932320" y="3048120"/>
              <a:ext cx="3258720" cy="38088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Rectangle 27"/>
            <p:cNvSpPr/>
            <p:nvPr/>
          </p:nvSpPr>
          <p:spPr>
            <a:xfrm>
              <a:off x="9334440" y="-8640"/>
              <a:ext cx="2853360" cy="686556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Rectangle 28"/>
            <p:cNvSpPr/>
            <p:nvPr/>
          </p:nvSpPr>
          <p:spPr>
            <a:xfrm>
              <a:off x="10898640" y="-8640"/>
              <a:ext cx="1289160" cy="686556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Rectangle 29"/>
            <p:cNvSpPr/>
            <p:nvPr/>
          </p:nvSpPr>
          <p:spPr>
            <a:xfrm>
              <a:off x="10938960" y="-8640"/>
              <a:ext cx="1248840" cy="686556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Isosceles Triangle 27"/>
            <p:cNvSpPr/>
            <p:nvPr/>
          </p:nvSpPr>
          <p:spPr>
            <a:xfrm>
              <a:off x="10371600" y="3589920"/>
              <a:ext cx="1816200" cy="3267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Isosceles Triangle 28"/>
            <p:cNvSpPr/>
            <p:nvPr/>
          </p:nvSpPr>
          <p:spPr>
            <a:xfrm>
              <a:off x="0" y="4013280"/>
              <a:ext cx="447480" cy="284364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6"/>
          <p:cNvGrpSpPr/>
          <p:nvPr/>
        </p:nvGrpSpPr>
        <p:grpSpPr>
          <a:xfrm>
            <a:off x="1080" y="-8640"/>
            <a:ext cx="12189960" cy="6866640"/>
            <a:chOff x="1080" y="-8640"/>
            <a:chExt cx="12189960" cy="6866640"/>
          </a:xfrm>
        </p:grpSpPr>
        <p:sp>
          <p:nvSpPr>
            <p:cNvPr id="12" name="Straight Connector 31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BFBFB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D9D9D9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Rectangle 23"/>
            <p:cNvSpPr/>
            <p:nvPr/>
          </p:nvSpPr>
          <p:spPr>
            <a:xfrm>
              <a:off x="9181440" y="-8640"/>
              <a:ext cx="3006360" cy="686556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Rectangle 25"/>
            <p:cNvSpPr/>
            <p:nvPr/>
          </p:nvSpPr>
          <p:spPr>
            <a:xfrm>
              <a:off x="9603360" y="-8640"/>
              <a:ext cx="2587320" cy="686556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Isosceles Triangle 26"/>
            <p:cNvSpPr/>
            <p:nvPr/>
          </p:nvSpPr>
          <p:spPr>
            <a:xfrm>
              <a:off x="8932320" y="3048120"/>
              <a:ext cx="3258720" cy="38088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Rectangle 27"/>
            <p:cNvSpPr/>
            <p:nvPr/>
          </p:nvSpPr>
          <p:spPr>
            <a:xfrm>
              <a:off x="9334440" y="-8640"/>
              <a:ext cx="2853360" cy="686556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Rectangle 28"/>
            <p:cNvSpPr/>
            <p:nvPr/>
          </p:nvSpPr>
          <p:spPr>
            <a:xfrm>
              <a:off x="10898640" y="-8640"/>
              <a:ext cx="1289160" cy="686556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Rectangle 29"/>
            <p:cNvSpPr/>
            <p:nvPr/>
          </p:nvSpPr>
          <p:spPr>
            <a:xfrm>
              <a:off x="10938960" y="-8640"/>
              <a:ext cx="1248840" cy="686556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Isosceles Triangle 30"/>
            <p:cNvSpPr/>
            <p:nvPr/>
          </p:nvSpPr>
          <p:spPr>
            <a:xfrm>
              <a:off x="10371600" y="3589920"/>
              <a:ext cx="1816200" cy="3267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Isosceles Triangle 18"/>
            <p:cNvSpPr/>
            <p:nvPr/>
          </p:nvSpPr>
          <p:spPr>
            <a:xfrm rot="10800000">
              <a:off x="1080" y="1080"/>
              <a:ext cx="841680" cy="56649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latin typeface="Calibri"/>
              </a:rPr>
              <a:t>Format des Titeltextes durch Klicken bearbeiten</a:t>
            </a: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Calibri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latin typeface="Calibri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Calibri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latin typeface="Calibri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Calibri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Calibri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Calibri"/>
              </a:rPr>
              <a:t>Siebte Gliederungsebene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ftr" idx="1"/>
          </p:nvPr>
        </p:nvSpPr>
        <p:spPr>
          <a:xfrm>
            <a:off x="677160" y="6041520"/>
            <a:ext cx="6296400" cy="36396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defRPr lang="de-DE" sz="1400" b="0" strike="noStrike" spc="-1">
                <a:latin typeface="Calibri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de-DE" sz="1400" b="0" strike="noStrike" spc="-1">
                <a:latin typeface="Calibri"/>
              </a:rPr>
              <a:t>&lt;Fußzeile&gt;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sldNum" idx="2"/>
          </p:nvPr>
        </p:nvSpPr>
        <p:spPr>
          <a:xfrm>
            <a:off x="8590680" y="6041520"/>
            <a:ext cx="682200" cy="36396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defRPr lang="de-AT" sz="900" b="0" strike="noStrike" spc="-1">
                <a:solidFill>
                  <a:srgbClr val="4A66AC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</a:pPr>
            <a:fld id="{99D3BFA8-8CC5-4403-9161-13637E7B549C}" type="slidenum">
              <a:rPr lang="de-AT" sz="900" b="0" strike="noStrike" spc="-1">
                <a:solidFill>
                  <a:srgbClr val="4A66AC"/>
                </a:solidFill>
                <a:latin typeface="Trebuchet MS"/>
              </a:rPr>
              <a:t>‹Nr.›</a:t>
            </a:fld>
            <a:endParaRPr lang="de-DE" sz="900" b="0" strike="noStrike" spc="-1">
              <a:latin typeface="Calibri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dt" idx="3"/>
          </p:nvPr>
        </p:nvSpPr>
        <p:spPr>
          <a:xfrm>
            <a:off x="7205040" y="6041520"/>
            <a:ext cx="910800" cy="36396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>
            <a:lvl1pPr>
              <a:defRPr lang="de-DE" sz="1400" b="0" strike="noStrike" spc="-1">
                <a:latin typeface="Calibri"/>
              </a:defRPr>
            </a:lvl1pPr>
          </a:lstStyle>
          <a:p>
            <a:r>
              <a:rPr lang="de-DE" sz="1400" b="0" strike="noStrike" spc="-1">
                <a:latin typeface="Calibri"/>
              </a:rPr>
              <a:t>&lt;Datum/Uhrzeit&gt;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"/>
          <p:cNvGrpSpPr/>
          <p:nvPr/>
        </p:nvGrpSpPr>
        <p:grpSpPr>
          <a:xfrm>
            <a:off x="0" y="-8640"/>
            <a:ext cx="12191040" cy="6866640"/>
            <a:chOff x="0" y="-8640"/>
            <a:chExt cx="12191040" cy="6866640"/>
          </a:xfrm>
        </p:grpSpPr>
        <p:sp>
          <p:nvSpPr>
            <p:cNvPr id="64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BFBFB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5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D9D9D9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Rectangle 23"/>
            <p:cNvSpPr/>
            <p:nvPr/>
          </p:nvSpPr>
          <p:spPr>
            <a:xfrm>
              <a:off x="9181440" y="-8640"/>
              <a:ext cx="3006360" cy="686556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7" name="Rectangle 25"/>
            <p:cNvSpPr/>
            <p:nvPr/>
          </p:nvSpPr>
          <p:spPr>
            <a:xfrm>
              <a:off x="9603360" y="-8640"/>
              <a:ext cx="2587320" cy="686556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Isosceles Triangle 23"/>
            <p:cNvSpPr/>
            <p:nvPr/>
          </p:nvSpPr>
          <p:spPr>
            <a:xfrm>
              <a:off x="8932320" y="3048120"/>
              <a:ext cx="3258720" cy="38088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Rectangle 27"/>
            <p:cNvSpPr/>
            <p:nvPr/>
          </p:nvSpPr>
          <p:spPr>
            <a:xfrm>
              <a:off x="9334440" y="-8640"/>
              <a:ext cx="2853360" cy="686556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Rectangle 28"/>
            <p:cNvSpPr/>
            <p:nvPr/>
          </p:nvSpPr>
          <p:spPr>
            <a:xfrm>
              <a:off x="10898640" y="-8640"/>
              <a:ext cx="1289160" cy="686556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Rectangle 29"/>
            <p:cNvSpPr/>
            <p:nvPr/>
          </p:nvSpPr>
          <p:spPr>
            <a:xfrm>
              <a:off x="10938960" y="-8640"/>
              <a:ext cx="1248840" cy="686556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Isosceles Triangle 27"/>
            <p:cNvSpPr/>
            <p:nvPr/>
          </p:nvSpPr>
          <p:spPr>
            <a:xfrm>
              <a:off x="10371600" y="3589920"/>
              <a:ext cx="1816200" cy="3267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Isosceles Triangle 28"/>
            <p:cNvSpPr/>
            <p:nvPr/>
          </p:nvSpPr>
          <p:spPr>
            <a:xfrm>
              <a:off x="0" y="4013280"/>
              <a:ext cx="447480" cy="284364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"/>
          <p:cNvSpPr>
            <a:spLocks noGrp="1"/>
          </p:cNvSpPr>
          <p:nvPr>
            <p:ph type="ftr" idx="4"/>
          </p:nvPr>
        </p:nvSpPr>
        <p:spPr>
          <a:xfrm>
            <a:off x="677160" y="6041520"/>
            <a:ext cx="6296400" cy="36396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defRPr lang="de-DE" sz="1400" b="0" strike="noStrike" spc="-1">
                <a:latin typeface="Calibri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de-DE" sz="1400" b="0" strike="noStrike" spc="-1">
                <a:latin typeface="Calibri"/>
              </a:rPr>
              <a:t>&lt;Fußzeile&gt;</a:t>
            </a:r>
          </a:p>
        </p:txBody>
      </p:sp>
      <p:sp>
        <p:nvSpPr>
          <p:cNvPr id="75" name="PlaceHolder 2"/>
          <p:cNvSpPr>
            <a:spLocks noGrp="1"/>
          </p:cNvSpPr>
          <p:nvPr>
            <p:ph type="sldNum" idx="5"/>
          </p:nvPr>
        </p:nvSpPr>
        <p:spPr>
          <a:xfrm>
            <a:off x="8590680" y="6041520"/>
            <a:ext cx="682200" cy="36396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defRPr lang="de-AT" sz="900" b="0" strike="noStrike" spc="-1">
                <a:solidFill>
                  <a:srgbClr val="4A66AC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</a:pPr>
            <a:fld id="{5C34B66E-9B4F-4AB0-BBB6-5AFCA276FDD8}" type="slidenum">
              <a:rPr lang="de-AT" sz="900" b="0" strike="noStrike" spc="-1">
                <a:solidFill>
                  <a:srgbClr val="4A66AC"/>
                </a:solidFill>
                <a:latin typeface="Trebuchet MS"/>
              </a:rPr>
              <a:t>‹Nr.›</a:t>
            </a:fld>
            <a:endParaRPr lang="de-DE" sz="900" b="0" strike="noStrike" spc="-1"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dt" idx="6"/>
          </p:nvPr>
        </p:nvSpPr>
        <p:spPr>
          <a:xfrm>
            <a:off x="7205040" y="6041520"/>
            <a:ext cx="910800" cy="36396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>
            <a:lvl1pPr>
              <a:defRPr lang="de-DE" sz="1400" b="0" strike="noStrike" spc="-1">
                <a:latin typeface="Calibri"/>
              </a:defRPr>
            </a:lvl1pPr>
          </a:lstStyle>
          <a:p>
            <a:r>
              <a:rPr lang="de-DE" sz="1400" b="0" strike="noStrike" spc="-1">
                <a:latin typeface="Calibri"/>
              </a:rPr>
              <a:t>&lt;Datum/Uhrzeit&gt;</a:t>
            </a:r>
          </a:p>
        </p:txBody>
      </p:sp>
      <p:sp>
        <p:nvSpPr>
          <p:cNvPr id="7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Calibri"/>
              </a:rPr>
              <a:t>Format des Titeltextes durch Klicken bearbeiten</a:t>
            </a: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Calibri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Calibri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Calibri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Calibri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Calibri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Calibri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Calibri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gp.at/wp-content/uploads/Plakat_Inhal-Therapie_adult_IC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rj.ersjournals.com/content/61/4/2300239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el 1"/>
          <p:cNvSpPr/>
          <p:nvPr/>
        </p:nvSpPr>
        <p:spPr>
          <a:xfrm>
            <a:off x="1387440" y="1434600"/>
            <a:ext cx="7765920" cy="96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de-AT" sz="5400" b="0" strike="noStrike" spc="-1">
                <a:solidFill>
                  <a:srgbClr val="4A66AC"/>
                </a:solidFill>
                <a:latin typeface="Trebuchet MS"/>
                <a:ea typeface="DejaVu Sans"/>
              </a:rPr>
              <a:t>Ein Patient mit Dyspnoe</a:t>
            </a:r>
            <a:endParaRPr lang="de-DE" sz="5400" b="0" strike="noStrike" spc="-1">
              <a:latin typeface="Calibri"/>
            </a:endParaRPr>
          </a:p>
        </p:txBody>
      </p:sp>
      <p:sp>
        <p:nvSpPr>
          <p:cNvPr id="122" name="Untertitel 2"/>
          <p:cNvSpPr/>
          <p:nvPr/>
        </p:nvSpPr>
        <p:spPr>
          <a:xfrm>
            <a:off x="1938240" y="4555440"/>
            <a:ext cx="7446960" cy="90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AT" sz="1800" b="0" strike="noStrike" spc="-1">
                <a:solidFill>
                  <a:srgbClr val="808080"/>
                </a:solidFill>
                <a:latin typeface="Trebuchet MS"/>
                <a:ea typeface="DejaVu Sans"/>
              </a:rPr>
              <a:t>MedCongress 17.05.2023</a:t>
            </a:r>
            <a:endParaRPr lang="de-DE" sz="1800" b="0" strike="noStrike" spc="-1">
              <a:latin typeface="Calibri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AT" sz="1800" b="0" strike="noStrike" spc="-1">
                <a:solidFill>
                  <a:srgbClr val="808080"/>
                </a:solidFill>
                <a:latin typeface="Trebuchet MS"/>
                <a:ea typeface="DejaVu Sans"/>
              </a:rPr>
              <a:t>Alexandra Ungersböck</a:t>
            </a:r>
            <a:endParaRPr lang="de-DE" sz="1800" b="0" strike="noStrike" spc="-1">
              <a:latin typeface="Calibri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1800" b="0" strike="noStrike" spc="-1">
              <a:latin typeface="Calibri"/>
            </a:endParaRPr>
          </a:p>
        </p:txBody>
      </p:sp>
      <p:pic>
        <p:nvPicPr>
          <p:cNvPr id="123" name="Picture 2" descr="Keine Fotobeschreibung verfügbar."/>
          <p:cNvPicPr/>
          <p:nvPr/>
        </p:nvPicPr>
        <p:blipFill>
          <a:blip r:embed="rId2"/>
          <a:stretch/>
        </p:blipFill>
        <p:spPr>
          <a:xfrm>
            <a:off x="1796040" y="2602800"/>
            <a:ext cx="3958200" cy="3958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el 1_1"/>
          <p:cNvSpPr/>
          <p:nvPr/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600" b="0" strike="noStrike" spc="-1">
                <a:solidFill>
                  <a:srgbClr val="4A66AC"/>
                </a:solidFill>
                <a:latin typeface="Trebuchet MS"/>
                <a:ea typeface="DejaVu Sans"/>
              </a:rPr>
              <a:t>Therapie - medikamentös</a:t>
            </a:r>
            <a:endParaRPr lang="de-DE" sz="3600" b="0" strike="noStrike" spc="-1">
              <a:latin typeface="Calibri"/>
            </a:endParaRPr>
          </a:p>
        </p:txBody>
      </p:sp>
      <p:sp>
        <p:nvSpPr>
          <p:cNvPr id="157" name="Rechteck 156"/>
          <p:cNvSpPr/>
          <p:nvPr/>
        </p:nvSpPr>
        <p:spPr>
          <a:xfrm>
            <a:off x="0" y="0"/>
            <a:ext cx="180000" cy="21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8" name="Grafik 157"/>
          <p:cNvPicPr/>
          <p:nvPr/>
        </p:nvPicPr>
        <p:blipFill>
          <a:blip r:embed="rId2"/>
          <a:stretch/>
        </p:blipFill>
        <p:spPr>
          <a:xfrm>
            <a:off x="5548680" y="1776554"/>
            <a:ext cx="3879720" cy="3879720"/>
          </a:xfrm>
          <a:prstGeom prst="rect">
            <a:avLst/>
          </a:prstGeom>
          <a:ln w="0">
            <a:noFill/>
          </a:ln>
        </p:spPr>
      </p:pic>
      <p:sp>
        <p:nvSpPr>
          <p:cNvPr id="159" name="Rechteck 158"/>
          <p:cNvSpPr/>
          <p:nvPr/>
        </p:nvSpPr>
        <p:spPr>
          <a:xfrm>
            <a:off x="1009080" y="1840320"/>
            <a:ext cx="4539600" cy="336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de-DE" spc="-1" dirty="0">
                <a:latin typeface="Calibri"/>
              </a:rPr>
              <a:t>Übersicht der </a:t>
            </a:r>
            <a:r>
              <a:rPr lang="de-DE" spc="-1" dirty="0" err="1">
                <a:latin typeface="Calibri"/>
              </a:rPr>
              <a:t>inhalativen</a:t>
            </a:r>
            <a:r>
              <a:rPr lang="de-DE" spc="-1" dirty="0">
                <a:latin typeface="Calibri"/>
              </a:rPr>
              <a:t> Therapie </a:t>
            </a:r>
            <a:endParaRPr lang="de-DE" spc="-1" dirty="0" smtClean="0">
              <a:latin typeface="Calibri"/>
            </a:endParaRPr>
          </a:p>
          <a:p>
            <a:r>
              <a:rPr lang="de-DE" spc="-1" dirty="0" smtClean="0">
                <a:latin typeface="Calibri"/>
              </a:rPr>
              <a:t>bei </a:t>
            </a:r>
            <a:r>
              <a:rPr lang="de-DE" spc="-1" dirty="0">
                <a:latin typeface="Calibri"/>
              </a:rPr>
              <a:t>COPD und Asthma</a:t>
            </a:r>
          </a:p>
          <a:p>
            <a:pPr>
              <a:lnSpc>
                <a:spcPct val="100000"/>
              </a:lnSpc>
            </a:pPr>
            <a:endParaRPr lang="de-DE" sz="1800" b="0" u="sng" strike="noStrike" spc="-1" dirty="0" smtClean="0">
              <a:uFillTx/>
              <a:latin typeface="Calibri"/>
              <a:ea typeface="DejaVu Sans"/>
              <a:hlinkClick r:id="rId3"/>
            </a:endParaRPr>
          </a:p>
          <a:p>
            <a:pPr>
              <a:lnSpc>
                <a:spcPct val="100000"/>
              </a:lnSpc>
            </a:pPr>
            <a:endParaRPr lang="de-DE" u="sng" spc="-1" dirty="0">
              <a:latin typeface="Calibri"/>
              <a:ea typeface="DejaVu Sans"/>
              <a:hlinkClick r:id="rId3"/>
            </a:endParaRPr>
          </a:p>
          <a:p>
            <a:pPr>
              <a:lnSpc>
                <a:spcPct val="100000"/>
              </a:lnSpc>
            </a:pPr>
            <a:r>
              <a:rPr lang="de-DE" sz="1800" b="0" u="sng" strike="noStrike" spc="-1" dirty="0" smtClean="0">
                <a:uFillTx/>
                <a:latin typeface="Calibri"/>
                <a:ea typeface="DejaVu Sans"/>
                <a:hlinkClick r:id="rId3"/>
              </a:rPr>
              <a:t>https</a:t>
            </a:r>
            <a:r>
              <a:rPr lang="de-DE" sz="1800" b="0" u="sng" strike="noStrike" spc="-1" dirty="0">
                <a:uFillTx/>
                <a:latin typeface="Calibri"/>
                <a:ea typeface="DejaVu Sans"/>
                <a:hlinkClick r:id="rId3"/>
              </a:rPr>
              <a:t>://www.ogp.at/wp-content/uploads/Plakat_Inhal-Therapie_adult_IC.pdf</a:t>
            </a:r>
            <a:endParaRPr lang="de-DE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el 1"/>
          <p:cNvSpPr/>
          <p:nvPr/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AT" sz="3600" b="0" strike="noStrike" spc="-1">
                <a:solidFill>
                  <a:srgbClr val="4A66AC"/>
                </a:solidFill>
                <a:latin typeface="Trebuchet MS"/>
                <a:ea typeface="DejaVu Sans"/>
              </a:rPr>
              <a:t>COPD – Einteilung nach GOLD (I-IV)</a:t>
            </a:r>
            <a:endParaRPr lang="de-DE" sz="3600" b="0" strike="noStrike" spc="-1">
              <a:latin typeface="Calibri"/>
            </a:endParaRPr>
          </a:p>
        </p:txBody>
      </p:sp>
      <p:sp>
        <p:nvSpPr>
          <p:cNvPr id="161" name="Inhaltsplatzhalter 2"/>
          <p:cNvSpPr/>
          <p:nvPr/>
        </p:nvSpPr>
        <p:spPr>
          <a:xfrm>
            <a:off x="677160" y="2160720"/>
            <a:ext cx="8595720" cy="387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2" name="Grafik 161"/>
          <p:cNvPicPr/>
          <p:nvPr/>
        </p:nvPicPr>
        <p:blipFill rotWithShape="1">
          <a:blip r:embed="rId2"/>
          <a:srcRect l="56472" t="23953" r="7808" b="19670"/>
          <a:stretch/>
        </p:blipFill>
        <p:spPr>
          <a:xfrm>
            <a:off x="5764989" y="2390225"/>
            <a:ext cx="4759569" cy="4045933"/>
          </a:xfrm>
          <a:prstGeom prst="rect">
            <a:avLst/>
          </a:prstGeom>
          <a:ln w="0">
            <a:noFill/>
          </a:ln>
        </p:spPr>
      </p:pic>
      <p:sp>
        <p:nvSpPr>
          <p:cNvPr id="163" name="Textfeld 162"/>
          <p:cNvSpPr txBox="1"/>
          <p:nvPr/>
        </p:nvSpPr>
        <p:spPr>
          <a:xfrm>
            <a:off x="166002" y="1765002"/>
            <a:ext cx="9284040" cy="281348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strike="noStrike" spc="-1" dirty="0" err="1" smtClean="0">
                <a:latin typeface="Calibri"/>
              </a:rPr>
              <a:t>Lower</a:t>
            </a:r>
            <a:r>
              <a:rPr lang="de-DE" sz="1800" b="1" strike="noStrike" spc="-1" dirty="0" smtClean="0">
                <a:latin typeface="Calibri"/>
              </a:rPr>
              <a:t> </a:t>
            </a:r>
            <a:r>
              <a:rPr lang="de-DE" sz="1800" b="1" strike="noStrike" spc="-1" dirty="0" err="1">
                <a:latin typeface="Calibri"/>
              </a:rPr>
              <a:t>limit</a:t>
            </a:r>
            <a:r>
              <a:rPr lang="de-DE" sz="1800" b="1" strike="noStrike" spc="-1" dirty="0">
                <a:latin typeface="Calibri"/>
              </a:rPr>
              <a:t> </a:t>
            </a:r>
            <a:r>
              <a:rPr lang="de-DE" sz="1800" b="1" strike="noStrike" spc="-1" dirty="0" err="1">
                <a:latin typeface="Calibri"/>
              </a:rPr>
              <a:t>of</a:t>
            </a:r>
            <a:r>
              <a:rPr lang="de-DE" sz="1800" b="1" strike="noStrike" spc="-1" dirty="0">
                <a:latin typeface="Calibri"/>
              </a:rPr>
              <a:t> norm </a:t>
            </a:r>
            <a:r>
              <a:rPr lang="de-DE" sz="1800" b="0" strike="noStrike" spc="-1" dirty="0">
                <a:latin typeface="Calibri"/>
              </a:rPr>
              <a:t>(LLN) → unter 5% des Sollwertes im Vergleich mit </a:t>
            </a:r>
            <a:r>
              <a:rPr lang="de-DE" sz="1800" b="0" strike="noStrike" spc="-1" dirty="0" smtClean="0">
                <a:latin typeface="Calibri"/>
              </a:rPr>
              <a:t>gesunder, nicht rauchender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0" strike="noStrike" spc="-1" dirty="0" smtClean="0"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spc="-1" dirty="0" err="1" smtClean="0">
                <a:latin typeface="Calibri"/>
              </a:rPr>
              <a:t>Tiffenau</a:t>
            </a:r>
            <a:r>
              <a:rPr lang="de-DE" b="1" spc="-1" dirty="0" smtClean="0">
                <a:latin typeface="Calibri"/>
              </a:rPr>
              <a:t>-Index</a:t>
            </a:r>
            <a:r>
              <a:rPr lang="de-DE" spc="-1" dirty="0" smtClean="0">
                <a:latin typeface="Calibri"/>
              </a:rPr>
              <a:t> (FEV1 / VC </a:t>
            </a:r>
            <a:r>
              <a:rPr lang="de-DE" spc="-1" dirty="0" err="1" smtClean="0">
                <a:latin typeface="Calibri"/>
              </a:rPr>
              <a:t>max</a:t>
            </a:r>
            <a:r>
              <a:rPr lang="de-DE" spc="-1" dirty="0" smtClean="0">
                <a:latin typeface="Calibri"/>
              </a:rPr>
              <a:t>) &lt; 70 – altersabhängig!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pc="-1" dirty="0" smtClean="0">
                <a:latin typeface="Calibri"/>
              </a:rPr>
              <a:t>Maß für Strömungswiderstand in den Atemwegen</a:t>
            </a:r>
            <a:endParaRPr lang="de-DE" spc="-1" dirty="0" smtClean="0"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pc="-1" dirty="0">
                <a:latin typeface="Calibri"/>
              </a:rPr>
              <a:t>Junge Menschen </a:t>
            </a:r>
            <a:r>
              <a:rPr lang="de-AT" spc="-1" dirty="0">
                <a:latin typeface="Calibri"/>
                <a:sym typeface="Wingdings" panose="05000000000000000000" pitchFamily="2" charset="2"/>
              </a:rPr>
              <a:t> </a:t>
            </a:r>
            <a:r>
              <a:rPr lang="de-AT" spc="-1" dirty="0" smtClean="0">
                <a:latin typeface="Calibri"/>
              </a:rPr>
              <a:t>unterschätzt </a:t>
            </a:r>
            <a:endParaRPr lang="de-AT" spc="-1" dirty="0"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pc="-1" dirty="0">
                <a:latin typeface="Calibri"/>
              </a:rPr>
              <a:t>Ältere Menschen </a:t>
            </a:r>
            <a:r>
              <a:rPr lang="de-AT" spc="-1" dirty="0">
                <a:latin typeface="Calibri"/>
                <a:sym typeface="Wingdings" panose="05000000000000000000" pitchFamily="2" charset="2"/>
              </a:rPr>
              <a:t></a:t>
            </a:r>
            <a:r>
              <a:rPr lang="de-AT" spc="-1" dirty="0">
                <a:latin typeface="Calibri"/>
              </a:rPr>
              <a:t> </a:t>
            </a:r>
            <a:r>
              <a:rPr lang="de-AT" spc="-1" dirty="0" smtClean="0">
                <a:latin typeface="Calibri"/>
              </a:rPr>
              <a:t>überschätzt</a:t>
            </a:r>
            <a:endParaRPr lang="de-DE" spc="-1" dirty="0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el 1_2"/>
          <p:cNvSpPr/>
          <p:nvPr/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AT" sz="3600" b="0" strike="noStrike" spc="-1" dirty="0">
                <a:solidFill>
                  <a:srgbClr val="4A66AC"/>
                </a:solidFill>
                <a:latin typeface="Trebuchet MS"/>
                <a:ea typeface="DejaVu Sans"/>
              </a:rPr>
              <a:t>Therapie: Einteilung in ABE – Gruppen (Symptomlast)</a:t>
            </a:r>
            <a:endParaRPr lang="de-DE" sz="3600" b="0" strike="noStrike" spc="-1" dirty="0">
              <a:latin typeface="Calibri"/>
            </a:endParaRPr>
          </a:p>
        </p:txBody>
      </p:sp>
      <p:sp>
        <p:nvSpPr>
          <p:cNvPr id="168" name="Inhaltsplatzhalter 2_1"/>
          <p:cNvSpPr/>
          <p:nvPr/>
        </p:nvSpPr>
        <p:spPr>
          <a:xfrm>
            <a:off x="677160" y="2160720"/>
            <a:ext cx="8595720" cy="387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9" name="Grafik 168"/>
          <p:cNvPicPr/>
          <p:nvPr/>
        </p:nvPicPr>
        <p:blipFill rotWithShape="1">
          <a:blip r:embed="rId2"/>
          <a:srcRect l="15953" t="11503" r="20307" b="20052"/>
          <a:stretch/>
        </p:blipFill>
        <p:spPr>
          <a:xfrm>
            <a:off x="1215179" y="1929240"/>
            <a:ext cx="7422793" cy="4711257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el 1"/>
          <p:cNvSpPr/>
          <p:nvPr/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AT" sz="3600" b="0" strike="noStrike" spc="-1">
                <a:solidFill>
                  <a:srgbClr val="4A66AC"/>
                </a:solidFill>
                <a:latin typeface="Trebuchet MS"/>
                <a:ea typeface="DejaVu Sans"/>
              </a:rPr>
              <a:t>Danke für die Aufmerksamkeit!</a:t>
            </a:r>
            <a:endParaRPr lang="de-DE" sz="3600" b="0" strike="noStrike" spc="-1">
              <a:latin typeface="Calibri"/>
            </a:endParaRPr>
          </a:p>
        </p:txBody>
      </p:sp>
      <p:sp>
        <p:nvSpPr>
          <p:cNvPr id="171" name="Inhaltsplatzhalter 2"/>
          <p:cNvSpPr/>
          <p:nvPr/>
        </p:nvSpPr>
        <p:spPr>
          <a:xfrm>
            <a:off x="677160" y="2160720"/>
            <a:ext cx="8595720" cy="387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2" name="Picture 2" descr="Keine Fotobeschreibung verfügbar."/>
          <p:cNvPicPr/>
          <p:nvPr/>
        </p:nvPicPr>
        <p:blipFill>
          <a:blip r:embed="rId2"/>
          <a:stretch/>
        </p:blipFill>
        <p:spPr>
          <a:xfrm>
            <a:off x="2157840" y="1733400"/>
            <a:ext cx="4734720" cy="4734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el 1_3"/>
          <p:cNvSpPr/>
          <p:nvPr/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AT" sz="3600" b="0" strike="noStrike" spc="-1">
                <a:solidFill>
                  <a:srgbClr val="4A66AC"/>
                </a:solidFill>
                <a:latin typeface="Trebuchet MS"/>
                <a:ea typeface="DejaVu Sans"/>
              </a:rPr>
              <a:t>Danke für die Aufmerksamkeit!</a:t>
            </a:r>
            <a:endParaRPr lang="de-DE" sz="3600" b="0" strike="noStrike" spc="-1">
              <a:latin typeface="Calibri"/>
            </a:endParaRPr>
          </a:p>
        </p:txBody>
      </p:sp>
      <p:sp>
        <p:nvSpPr>
          <p:cNvPr id="174" name="Inhaltsplatzhalter 2_2"/>
          <p:cNvSpPr/>
          <p:nvPr/>
        </p:nvSpPr>
        <p:spPr>
          <a:xfrm>
            <a:off x="677160" y="2160720"/>
            <a:ext cx="8595720" cy="387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en-US" sz="1800" b="0" u="sng" strike="noStrike" spc="-1">
                <a:solidFill>
                  <a:srgbClr val="9454C3"/>
                </a:solidFill>
                <a:uFillTx/>
                <a:latin typeface="Trebuchet MS"/>
                <a:ea typeface="DejaVu Sans"/>
                <a:hlinkClick r:id="rId2"/>
              </a:rPr>
              <a:t>https://erj.ersjournals.com/content/61/4/2300239</a:t>
            </a:r>
            <a:endParaRPr lang="de-DE" sz="1800" b="0" strike="noStrike" spc="-1">
              <a:latin typeface="Calibri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 </a:t>
            </a:r>
            <a:endParaRPr lang="de-DE" sz="1800" b="0" strike="noStrike" spc="-1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el 1_4"/>
          <p:cNvSpPr/>
          <p:nvPr/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AT" sz="3600" b="0" strike="noStrike" spc="-1" dirty="0">
                <a:solidFill>
                  <a:srgbClr val="4A66AC"/>
                </a:solidFill>
                <a:latin typeface="Trebuchet MS"/>
                <a:ea typeface="DejaVu Sans"/>
              </a:rPr>
              <a:t>CAT – COPD </a:t>
            </a:r>
            <a:endParaRPr lang="de-AT" sz="3600" b="0" strike="noStrike" spc="-1" dirty="0" smtClean="0">
              <a:solidFill>
                <a:srgbClr val="4A66AC"/>
              </a:solidFill>
              <a:latin typeface="Trebuchet MS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de-AT" sz="3600" b="0" strike="noStrike" spc="-1" dirty="0" smtClean="0">
                <a:solidFill>
                  <a:srgbClr val="4A66AC"/>
                </a:solidFill>
                <a:latin typeface="Trebuchet MS"/>
                <a:ea typeface="DejaVu Sans"/>
              </a:rPr>
              <a:t>Assessment </a:t>
            </a:r>
          </a:p>
          <a:p>
            <a:pPr>
              <a:lnSpc>
                <a:spcPct val="100000"/>
              </a:lnSpc>
            </a:pPr>
            <a:r>
              <a:rPr lang="de-AT" sz="3600" b="0" strike="noStrike" spc="-1" dirty="0" smtClean="0">
                <a:solidFill>
                  <a:srgbClr val="4A66AC"/>
                </a:solidFill>
                <a:latin typeface="Trebuchet MS"/>
                <a:ea typeface="DejaVu Sans"/>
              </a:rPr>
              <a:t>Test</a:t>
            </a:r>
            <a:endParaRPr lang="de-DE" sz="3600" b="0" strike="noStrike" spc="-1" dirty="0">
              <a:latin typeface="Calibri"/>
            </a:endParaRPr>
          </a:p>
        </p:txBody>
      </p:sp>
      <p:pic>
        <p:nvPicPr>
          <p:cNvPr id="1030" name="Picture 6" descr="COPD Assessment Test - CAT – Score Interpretation : Juno EMR Support Por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972" y="0"/>
            <a:ext cx="4717799" cy="683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el 1_5"/>
          <p:cNvSpPr/>
          <p:nvPr/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AT" sz="3600" b="0" strike="noStrike" spc="-1">
                <a:solidFill>
                  <a:srgbClr val="4A66AC"/>
                </a:solidFill>
                <a:latin typeface="Trebuchet MS"/>
                <a:ea typeface="DejaVu Sans"/>
              </a:rPr>
              <a:t>mMRC</a:t>
            </a:r>
            <a:endParaRPr lang="de-DE" sz="3600" b="0" strike="noStrike" spc="-1">
              <a:latin typeface="Calibri"/>
            </a:endParaRPr>
          </a:p>
        </p:txBody>
      </p:sp>
      <p:sp>
        <p:nvSpPr>
          <p:cNvPr id="178" name="Inhaltsplatzhalter 2_4"/>
          <p:cNvSpPr/>
          <p:nvPr/>
        </p:nvSpPr>
        <p:spPr>
          <a:xfrm>
            <a:off x="677160" y="2160720"/>
            <a:ext cx="8595720" cy="387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mMRC-Grad 0: Atemnot bei schweren Anstrengungen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mMRC Grad I: Atemnot bei schnellem Gehen oder bei leichten Anstiegen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mMRC-Grad II: Langsameres Gehen als Gleichaltrige aufgrund von Atemnot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mMRC Grad III: Atemnot bei Gehstrecke um 100 m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mMRC-Grad IV: Atemnot beim An-/Ausziehen 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el 1"/>
          <p:cNvSpPr/>
          <p:nvPr/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AT" sz="3600" b="0" strike="noStrike" spc="-1">
                <a:solidFill>
                  <a:srgbClr val="4A66AC"/>
                </a:solidFill>
                <a:latin typeface="Trebuchet MS"/>
                <a:ea typeface="DejaVu Sans"/>
              </a:rPr>
              <a:t>Herr E.H., 82J</a:t>
            </a:r>
            <a:endParaRPr lang="de-DE" sz="3600" b="0" strike="noStrike" spc="-1">
              <a:latin typeface="Calibri"/>
            </a:endParaRPr>
          </a:p>
        </p:txBody>
      </p:sp>
      <p:sp>
        <p:nvSpPr>
          <p:cNvPr id="125" name="Inhaltsplatzhalter 2"/>
          <p:cNvSpPr/>
          <p:nvPr/>
        </p:nvSpPr>
        <p:spPr>
          <a:xfrm>
            <a:off x="677160" y="1807200"/>
            <a:ext cx="7260120" cy="455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0000" lnSpcReduction="10000"/>
          </a:bodyPr>
          <a:lstStyle/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AT" sz="2000" b="0" strike="noStrike" spc="-1" dirty="0">
                <a:solidFill>
                  <a:srgbClr val="404040"/>
                </a:solidFill>
                <a:latin typeface="Trebuchet MS"/>
                <a:ea typeface="DejaVu Sans"/>
              </a:rPr>
              <a:t>Inspektion</a:t>
            </a:r>
            <a:endParaRPr lang="de-DE" sz="2000" b="0" strike="noStrike" spc="-1" dirty="0">
              <a:latin typeface="Calibri"/>
            </a:endParaRPr>
          </a:p>
          <a:p>
            <a:pPr marL="743040" lvl="1" indent="-28476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AT" sz="1800" b="0" strike="noStrike" spc="-1" dirty="0">
                <a:solidFill>
                  <a:srgbClr val="404040"/>
                </a:solidFill>
                <a:latin typeface="Trebuchet MS"/>
                <a:ea typeface="DejaVu Sans"/>
              </a:rPr>
              <a:t>Tachypnoe</a:t>
            </a:r>
            <a:endParaRPr lang="de-DE" sz="1800" b="0" strike="noStrike" spc="-1" dirty="0">
              <a:latin typeface="Calibri"/>
            </a:endParaRPr>
          </a:p>
          <a:p>
            <a:pPr marL="743040" lvl="1" indent="-28476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AT" sz="1800" b="0" strike="noStrike" spc="-1" dirty="0">
                <a:solidFill>
                  <a:srgbClr val="404040"/>
                </a:solidFill>
                <a:latin typeface="Trebuchet MS"/>
                <a:ea typeface="DejaVu Sans"/>
              </a:rPr>
              <a:t>Einsatz der </a:t>
            </a:r>
            <a:r>
              <a:rPr lang="de-AT" sz="1800" b="0" strike="noStrike" spc="-1" dirty="0" err="1">
                <a:solidFill>
                  <a:srgbClr val="404040"/>
                </a:solidFill>
                <a:latin typeface="Trebuchet MS"/>
                <a:ea typeface="DejaVu Sans"/>
              </a:rPr>
              <a:t>Atemhilfsmuskulatur</a:t>
            </a:r>
            <a:endParaRPr lang="de-DE" sz="1800" b="0" strike="noStrike" spc="-1" dirty="0">
              <a:latin typeface="Calibri"/>
            </a:endParaRPr>
          </a:p>
          <a:p>
            <a:pPr marL="743040" lvl="1" indent="-28476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AT" sz="1800" b="0" strike="noStrike" spc="-1" dirty="0" err="1">
                <a:solidFill>
                  <a:srgbClr val="404040"/>
                </a:solidFill>
                <a:latin typeface="Trebuchet MS"/>
                <a:ea typeface="DejaVu Sans"/>
              </a:rPr>
              <a:t>Deutl</a:t>
            </a:r>
            <a:r>
              <a:rPr lang="de-AT" sz="1800" b="0" strike="noStrike" spc="-1" dirty="0">
                <a:solidFill>
                  <a:srgbClr val="404040"/>
                </a:solidFill>
                <a:latin typeface="Trebuchet MS"/>
                <a:ea typeface="DejaVu Sans"/>
              </a:rPr>
              <a:t>. reduzierter AZ</a:t>
            </a:r>
            <a:endParaRPr lang="de-DE" sz="1800" b="0" strike="noStrike" spc="-1" dirty="0">
              <a:latin typeface="Calibri"/>
            </a:endParaRPr>
          </a:p>
          <a:p>
            <a:pPr marL="743040" lvl="1" indent="-28476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AT" sz="1800" b="0" strike="noStrike" spc="-1" dirty="0">
                <a:solidFill>
                  <a:srgbClr val="404040"/>
                </a:solidFill>
                <a:latin typeface="Trebuchet MS"/>
                <a:ea typeface="DejaVu Sans"/>
              </a:rPr>
              <a:t>Kachektischer EZ</a:t>
            </a:r>
            <a:endParaRPr lang="de-DE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Calibri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AT" sz="2000" b="0" strike="noStrike" spc="-1" dirty="0">
                <a:solidFill>
                  <a:srgbClr val="404040"/>
                </a:solidFill>
                <a:latin typeface="Trebuchet MS"/>
                <a:ea typeface="DejaVu Sans"/>
              </a:rPr>
              <a:t>Anamnese</a:t>
            </a:r>
            <a:endParaRPr lang="de-DE" sz="2000" b="0" strike="noStrike" spc="-1" dirty="0">
              <a:latin typeface="Calibri"/>
            </a:endParaRPr>
          </a:p>
          <a:p>
            <a:pPr marL="743040" lvl="1" indent="-28476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AT" sz="1800" b="0" strike="noStrike" spc="-1" dirty="0">
                <a:solidFill>
                  <a:srgbClr val="404040"/>
                </a:solidFill>
                <a:latin typeface="Trebuchet MS"/>
                <a:ea typeface="DejaVu Sans"/>
              </a:rPr>
              <a:t>Zunehmende Dyspnoe seit 3 Tagen</a:t>
            </a:r>
            <a:endParaRPr lang="de-DE" sz="1800" b="0" strike="noStrike" spc="-1" dirty="0">
              <a:latin typeface="Calibri"/>
            </a:endParaRPr>
          </a:p>
          <a:p>
            <a:pPr marL="743040" lvl="1" indent="-28476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AT" sz="1800" b="0" strike="noStrike" spc="-1" dirty="0">
                <a:solidFill>
                  <a:srgbClr val="404040"/>
                </a:solidFill>
                <a:latin typeface="Trebuchet MS"/>
                <a:ea typeface="DejaVu Sans"/>
              </a:rPr>
              <a:t>Vermehrter Husten mit grünlichem Auswurf</a:t>
            </a:r>
            <a:endParaRPr lang="de-DE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Calibri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AT" sz="2000" b="0" strike="noStrike" spc="-1" dirty="0">
                <a:solidFill>
                  <a:srgbClr val="404040"/>
                </a:solidFill>
                <a:latin typeface="Trebuchet MS"/>
                <a:ea typeface="DejaVu Sans"/>
              </a:rPr>
              <a:t>Auskultation</a:t>
            </a:r>
            <a:endParaRPr lang="de-DE" sz="2000" b="0" strike="noStrike" spc="-1" dirty="0">
              <a:latin typeface="Calibri"/>
            </a:endParaRPr>
          </a:p>
          <a:p>
            <a:pPr marL="743040" lvl="1" indent="-28476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AT" sz="1800" b="0" strike="noStrike" spc="-1" dirty="0">
                <a:solidFill>
                  <a:srgbClr val="404040"/>
                </a:solidFill>
                <a:latin typeface="Trebuchet MS"/>
                <a:ea typeface="DejaVu Sans"/>
              </a:rPr>
              <a:t>Giemen und Brummen, Abgeschwächtes Atemgeräusch</a:t>
            </a:r>
            <a:endParaRPr lang="de-DE" sz="1800" b="0" strike="noStrike" spc="-1" dirty="0">
              <a:latin typeface="Calibri"/>
            </a:endParaRPr>
          </a:p>
          <a:p>
            <a:pPr marL="743040" lvl="1" indent="-28476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AT" sz="1800" b="0" strike="noStrike" spc="-1" dirty="0">
                <a:solidFill>
                  <a:srgbClr val="404040"/>
                </a:solidFill>
                <a:latin typeface="Trebuchet MS"/>
                <a:ea typeface="DejaVu Sans"/>
              </a:rPr>
              <a:t>Verlängertes </a:t>
            </a:r>
            <a:r>
              <a:rPr lang="de-AT" sz="1800" b="0" strike="noStrike" spc="-1" dirty="0" err="1">
                <a:solidFill>
                  <a:srgbClr val="404040"/>
                </a:solidFill>
                <a:latin typeface="Trebuchet MS"/>
                <a:ea typeface="DejaVu Sans"/>
              </a:rPr>
              <a:t>Exspirium</a:t>
            </a:r>
            <a:endParaRPr lang="de-DE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de-DE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de-DE" sz="1800" b="0" strike="noStrike" spc="-1" dirty="0">
              <a:latin typeface="Calibri"/>
            </a:endParaRPr>
          </a:p>
        </p:txBody>
      </p:sp>
      <p:sp>
        <p:nvSpPr>
          <p:cNvPr id="126" name="Textfeld 3"/>
          <p:cNvSpPr/>
          <p:nvPr/>
        </p:nvSpPr>
        <p:spPr>
          <a:xfrm>
            <a:off x="6514200" y="2408040"/>
            <a:ext cx="2896130" cy="1198875"/>
          </a:xfrm>
          <a:prstGeom prst="rect">
            <a:avLst/>
          </a:prstGeom>
          <a:solidFill>
            <a:srgbClr val="F1850F"/>
          </a:solidFill>
          <a:ln cap="rnd">
            <a:solidFill>
              <a:srgbClr val="F1850F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1" u="sng" strike="noStrike" spc="-1" dirty="0">
                <a:solidFill>
                  <a:srgbClr val="000000"/>
                </a:solidFill>
                <a:uFillTx/>
                <a:latin typeface="Trebuchet MS"/>
                <a:ea typeface="DejaVu Sans"/>
              </a:rPr>
              <a:t>Manchester-Triage: 2</a:t>
            </a:r>
            <a:endParaRPr lang="de-DE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Blutdruck: 135/85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mmHg</a:t>
            </a:r>
            <a:endParaRPr lang="de-DE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sPO2: </a:t>
            </a:r>
            <a:r>
              <a:rPr lang="de-DE" sz="18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86% bei RL</a:t>
            </a:r>
            <a:endParaRPr lang="de-DE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Temperatur: 37,7°C</a:t>
            </a:r>
            <a:endParaRPr lang="de-DE" sz="1800" b="0" strike="noStrike" spc="-1" dirty="0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el 1"/>
          <p:cNvSpPr/>
          <p:nvPr/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AT" sz="3600" b="0" strike="noStrike" spc="-1">
                <a:solidFill>
                  <a:srgbClr val="4A66AC"/>
                </a:solidFill>
                <a:latin typeface="Trebuchet MS"/>
                <a:ea typeface="DejaVu Sans"/>
              </a:rPr>
              <a:t>Herr E.H., 82J</a:t>
            </a:r>
            <a:endParaRPr lang="de-DE" sz="3600" b="0" strike="noStrike" spc="-1">
              <a:latin typeface="Calibri"/>
            </a:endParaRPr>
          </a:p>
        </p:txBody>
      </p:sp>
      <p:sp>
        <p:nvSpPr>
          <p:cNvPr id="128" name="Inhaltsplatzhalter 2"/>
          <p:cNvSpPr/>
          <p:nvPr/>
        </p:nvSpPr>
        <p:spPr>
          <a:xfrm>
            <a:off x="677160" y="2160720"/>
            <a:ext cx="4414680" cy="387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AT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Art. Astrup</a:t>
            </a:r>
            <a:endParaRPr lang="de-DE" sz="1800" b="0" strike="noStrike" spc="-1">
              <a:latin typeface="Calibri"/>
            </a:endParaRPr>
          </a:p>
        </p:txBody>
      </p:sp>
      <p:graphicFrame>
        <p:nvGraphicFramePr>
          <p:cNvPr id="129" name="Tabelle 3"/>
          <p:cNvGraphicFramePr/>
          <p:nvPr>
            <p:extLst>
              <p:ext uri="{D42A27DB-BD31-4B8C-83A1-F6EECF244321}">
                <p14:modId xmlns:p14="http://schemas.microsoft.com/office/powerpoint/2010/main" val="2318825582"/>
              </p:ext>
            </p:extLst>
          </p:nvPr>
        </p:nvGraphicFramePr>
        <p:xfrm>
          <a:off x="1375560" y="2548440"/>
          <a:ext cx="3407040" cy="2651760"/>
        </p:xfrm>
        <a:graphic>
          <a:graphicData uri="http://schemas.openxmlformats.org/drawingml/2006/table">
            <a:tbl>
              <a:tblPr/>
              <a:tblGrid>
                <a:gridCol w="215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AT" sz="1800" b="0" strike="noStrike" spc="-1">
                          <a:solidFill>
                            <a:srgbClr val="000000"/>
                          </a:solidFill>
                          <a:latin typeface="Trebuchet MS"/>
                        </a:rPr>
                        <a:t>pH (7,35-7,45)</a:t>
                      </a:r>
                      <a:endParaRPr lang="de-DE" sz="18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800" b="1" strike="noStrike" spc="-1">
                          <a:solidFill>
                            <a:srgbClr val="FF0000"/>
                          </a:solidFill>
                          <a:latin typeface="Trebuchet MS"/>
                        </a:rPr>
                        <a:t>7,33</a:t>
                      </a:r>
                      <a:endParaRPr lang="de-DE" sz="18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AT" sz="1800" b="0" strike="noStrike" spc="-1">
                          <a:solidFill>
                            <a:srgbClr val="000000"/>
                          </a:solidFill>
                          <a:latin typeface="Trebuchet MS"/>
                        </a:rPr>
                        <a:t>pO2 (83-108 mmHg) </a:t>
                      </a:r>
                      <a:endParaRPr lang="de-DE" sz="18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800" b="1" strike="noStrike" spc="-1">
                          <a:solidFill>
                            <a:srgbClr val="FF0000"/>
                          </a:solidFill>
                          <a:latin typeface="Trebuchet MS"/>
                        </a:rPr>
                        <a:t>52 mmHg</a:t>
                      </a:r>
                      <a:endParaRPr lang="de-DE" sz="18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AT" sz="1800" b="0" strike="noStrike" spc="-1">
                          <a:solidFill>
                            <a:srgbClr val="000000"/>
                          </a:solidFill>
                          <a:latin typeface="Trebuchet MS"/>
                        </a:rPr>
                        <a:t>pCO2 (35-48 mmHg)</a:t>
                      </a:r>
                      <a:endParaRPr lang="de-DE" sz="18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800" b="1" strike="noStrike" spc="-1">
                          <a:solidFill>
                            <a:srgbClr val="FF0000"/>
                          </a:solidFill>
                          <a:latin typeface="Trebuchet MS"/>
                        </a:rPr>
                        <a:t>63 mmHg</a:t>
                      </a:r>
                      <a:endParaRPr lang="de-DE" sz="18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AT" sz="1800" b="0" strike="noStrike" spc="-1">
                          <a:solidFill>
                            <a:srgbClr val="000000"/>
                          </a:solidFill>
                          <a:latin typeface="Trebuchet MS"/>
                        </a:rPr>
                        <a:t>Bikarb. stand. (22-26mmol/L)</a:t>
                      </a:r>
                      <a:endParaRPr lang="de-DE" sz="18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800" b="1" strike="noStrike" spc="-1">
                          <a:solidFill>
                            <a:srgbClr val="FF0000"/>
                          </a:solidFill>
                          <a:latin typeface="Trebuchet MS"/>
                        </a:rPr>
                        <a:t>28 mmol/L</a:t>
                      </a:r>
                      <a:endParaRPr lang="de-DE" sz="18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800" b="0" strike="noStrike" spc="-1">
                          <a:solidFill>
                            <a:srgbClr val="000000"/>
                          </a:solidFill>
                          <a:latin typeface="Trebuchet MS"/>
                        </a:rPr>
                        <a:t>BE (-2 bis 3)</a:t>
                      </a:r>
                      <a:endParaRPr lang="de-DE" sz="18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4,3</a:t>
                      </a:r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0" name="Textfeld 5"/>
          <p:cNvSpPr/>
          <p:nvPr/>
        </p:nvSpPr>
        <p:spPr>
          <a:xfrm rot="20526600">
            <a:off x="1076760" y="2309760"/>
            <a:ext cx="9905400" cy="1186920"/>
          </a:xfrm>
          <a:prstGeom prst="rect">
            <a:avLst/>
          </a:prstGeom>
          <a:noFill/>
          <a:ln w="0">
            <a:noFill/>
          </a:ln>
          <a:scene3d>
            <a:camera prst="orthographicFron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7200" b="0" strike="noStrike" spc="-1">
                <a:solidFill>
                  <a:srgbClr val="0E58C4"/>
                </a:solidFill>
                <a:latin typeface="Trebuchet MS"/>
                <a:ea typeface="DejaVu Sans"/>
              </a:rPr>
              <a:t>COPD - Exazerbation</a:t>
            </a:r>
            <a:endParaRPr lang="de-DE" sz="7200" b="0" strike="noStrike" spc="-1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el 1"/>
          <p:cNvSpPr/>
          <p:nvPr/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600" b="0" strike="noStrike" spc="-1">
                <a:solidFill>
                  <a:srgbClr val="4A66AC"/>
                </a:solidFill>
                <a:latin typeface="Trebuchet MS"/>
                <a:ea typeface="DejaVu Sans"/>
              </a:rPr>
              <a:t>Differentialdiagnosen</a:t>
            </a:r>
            <a:endParaRPr lang="de-DE" sz="3600" b="0" strike="noStrike" spc="-1">
              <a:latin typeface="Calibri"/>
            </a:endParaRPr>
          </a:p>
        </p:txBody>
      </p:sp>
      <p:sp>
        <p:nvSpPr>
          <p:cNvPr id="132" name="Inhaltsplatzhalter 2"/>
          <p:cNvSpPr/>
          <p:nvPr/>
        </p:nvSpPr>
        <p:spPr>
          <a:xfrm>
            <a:off x="625320" y="1693080"/>
            <a:ext cx="8595720" cy="48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DE" sz="1800" b="1" strike="noStrike" spc="-1">
                <a:solidFill>
                  <a:srgbClr val="404040"/>
                </a:solidFill>
                <a:latin typeface="Trebuchet MS"/>
                <a:ea typeface="DejaVu Sans"/>
              </a:rPr>
              <a:t>Lungenembolie</a:t>
            </a:r>
            <a:endParaRPr lang="de-DE" sz="1800" b="0" strike="noStrike" spc="-1">
              <a:latin typeface="Calibri"/>
            </a:endParaRPr>
          </a:p>
          <a:p>
            <a:pPr marL="743040" lvl="1" indent="-28476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DE" sz="16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Plötzlicher Beginn der Dyspnoe</a:t>
            </a:r>
            <a:endParaRPr lang="de-DE" sz="1600" b="0" strike="noStrike" spc="-1">
              <a:latin typeface="Calibri"/>
            </a:endParaRPr>
          </a:p>
          <a:p>
            <a:pPr marL="743040" lvl="1" indent="-28476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DE" sz="16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Beinschwellung? Hypotonie? Hyperventilation? EKG? …</a:t>
            </a:r>
            <a:endParaRPr lang="de-DE" sz="1600" b="0" strike="noStrike" spc="-1">
              <a:latin typeface="Calibri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DE" sz="1800" b="1" strike="noStrike" spc="-1">
                <a:solidFill>
                  <a:srgbClr val="404040"/>
                </a:solidFill>
                <a:latin typeface="Trebuchet MS"/>
                <a:ea typeface="DejaVu Sans"/>
              </a:rPr>
              <a:t>Pneumothorax</a:t>
            </a:r>
            <a:endParaRPr lang="de-DE" sz="1800" b="0" strike="noStrike" spc="-1">
              <a:latin typeface="Calibri"/>
            </a:endParaRPr>
          </a:p>
          <a:p>
            <a:pPr marL="743040" lvl="1" indent="-28476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DE" sz="16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Plötzlicher Beginn der Dyspnoe, Thorxschmerz?</a:t>
            </a:r>
            <a:endParaRPr lang="de-DE" sz="1600" b="0" strike="noStrike" spc="-1">
              <a:latin typeface="Calibri"/>
            </a:endParaRPr>
          </a:p>
          <a:p>
            <a:pPr marL="743040" lvl="1" indent="-28476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DE" sz="16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Bekannte Emphysembullae?</a:t>
            </a:r>
            <a:endParaRPr lang="de-DE" sz="1600" b="0" strike="noStrike" spc="-1">
              <a:latin typeface="Calibri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DE" sz="1800" b="1" strike="noStrike" spc="-1">
                <a:solidFill>
                  <a:srgbClr val="404040"/>
                </a:solidFill>
                <a:latin typeface="Trebuchet MS"/>
                <a:ea typeface="DejaVu Sans"/>
              </a:rPr>
              <a:t>Pneumonie</a:t>
            </a:r>
            <a:endParaRPr lang="de-DE" sz="1800" b="0" strike="noStrike" spc="-1">
              <a:latin typeface="Calibri"/>
            </a:endParaRPr>
          </a:p>
          <a:p>
            <a:pPr marL="743040" lvl="1" indent="-28476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DE" sz="16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Klinisch bei bekannter COPD schwer zu unterscheiden – Bildgebung? Labor? Auskultation?</a:t>
            </a:r>
            <a:endParaRPr lang="de-DE" sz="1600" b="0" strike="noStrike" spc="-1">
              <a:latin typeface="Calibri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DE" sz="1800" b="1" strike="noStrike" spc="-1">
                <a:solidFill>
                  <a:srgbClr val="404040"/>
                </a:solidFill>
                <a:latin typeface="Trebuchet MS"/>
                <a:ea typeface="DejaVu Sans"/>
              </a:rPr>
              <a:t>Kardiale Dekompensation mit Lungenödem</a:t>
            </a:r>
            <a:endParaRPr lang="de-DE" sz="1800" b="0" strike="noStrike" spc="-1">
              <a:latin typeface="Calibri"/>
            </a:endParaRPr>
          </a:p>
          <a:p>
            <a:pPr marL="743040" lvl="1" indent="-28476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DE" sz="16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Ödeme? Rasselgeräusche (beidseits)?</a:t>
            </a:r>
            <a:endParaRPr lang="de-DE" sz="1600" b="0" strike="noStrike" spc="-1">
              <a:latin typeface="Calibri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DE" sz="1800" b="1" strike="noStrike" spc="-1">
                <a:solidFill>
                  <a:srgbClr val="404040"/>
                </a:solidFill>
                <a:latin typeface="Trebuchet MS"/>
                <a:ea typeface="DejaVu Sans"/>
              </a:rPr>
              <a:t>Asthma bronchiale</a:t>
            </a:r>
            <a:endParaRPr lang="de-DE" sz="1800" b="0" strike="noStrike" spc="-1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1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el 1"/>
          <p:cNvSpPr/>
          <p:nvPr/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600" b="0" strike="noStrike" spc="-1">
                <a:solidFill>
                  <a:srgbClr val="4A66AC"/>
                </a:solidFill>
                <a:latin typeface="Trebuchet MS"/>
                <a:ea typeface="DejaVu Sans"/>
              </a:rPr>
              <a:t>Akutbehandlung COPD-Exazerbation</a:t>
            </a:r>
            <a:endParaRPr lang="de-DE" sz="3600" b="0" strike="noStrike" spc="-1">
              <a:latin typeface="Calibri"/>
            </a:endParaRPr>
          </a:p>
        </p:txBody>
      </p:sp>
      <p:sp>
        <p:nvSpPr>
          <p:cNvPr id="134" name="Inhaltsplatzhalter 2"/>
          <p:cNvSpPr/>
          <p:nvPr/>
        </p:nvSpPr>
        <p:spPr>
          <a:xfrm>
            <a:off x="687600" y="1693080"/>
            <a:ext cx="8595720" cy="459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DE" sz="20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Sauerstoffgabe – CAVE Hyperkapnie; Zielwert ~90% sPO2</a:t>
            </a:r>
            <a:endParaRPr lang="de-DE" sz="2000" b="0" strike="noStrike" spc="-1">
              <a:latin typeface="Calibri"/>
            </a:endParaRPr>
          </a:p>
          <a:p>
            <a:pPr marL="743040" lvl="1" indent="-28476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DE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High-Flow Therapie </a:t>
            </a:r>
            <a:endParaRPr lang="de-DE" sz="1800" b="0" strike="noStrike" spc="-1">
              <a:latin typeface="Calibri"/>
            </a:endParaRPr>
          </a:p>
          <a:p>
            <a:pPr marL="1143000" lvl="2" indent="-22752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DE" sz="16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VAPOTHERM (Flow max. 40; FiO2 bis 100%)</a:t>
            </a:r>
            <a:endParaRPr lang="de-DE" sz="1600" b="0" strike="noStrike" spc="-1">
              <a:latin typeface="Calibri"/>
            </a:endParaRPr>
          </a:p>
          <a:p>
            <a:pPr marL="1143000" lvl="2" indent="-22752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DE" sz="16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AIRVO</a:t>
            </a:r>
            <a:endParaRPr lang="de-DE" sz="1600" b="0" strike="noStrike" spc="-1"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de-DE" sz="200" b="0" strike="noStrike" spc="-1">
              <a:latin typeface="Calibri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DE" sz="20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Verneblung mit</a:t>
            </a:r>
            <a:endParaRPr lang="de-DE" sz="2000" b="0" strike="noStrike" spc="-1">
              <a:latin typeface="Calibri"/>
            </a:endParaRPr>
          </a:p>
          <a:p>
            <a:pPr marL="743040" lvl="1" indent="-28476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DE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Combivent (SABA Salbutamol + SAMA Ipratropiumbromid)</a:t>
            </a:r>
            <a:endParaRPr lang="de-DE" sz="1800" b="0" strike="noStrike" spc="-1">
              <a:latin typeface="Calibri"/>
            </a:endParaRPr>
          </a:p>
          <a:p>
            <a:pPr marL="743040" lvl="1" indent="-28476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DE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eventuell Pulmicort (Budesonid)</a:t>
            </a:r>
            <a:endParaRPr lang="de-DE" sz="1800" b="0" strike="noStrike" spc="-1"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de-DE" sz="200" b="0" strike="noStrike" spc="-1">
              <a:latin typeface="Calibri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DE" sz="20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Cortison (Dexabene) i.v.</a:t>
            </a:r>
            <a:endParaRPr lang="de-DE" sz="2000" b="0" strike="noStrike" spc="-1">
              <a:latin typeface="Calibri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DE" sz="20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Ggf. Vendal s.c. </a:t>
            </a:r>
            <a:r>
              <a:rPr lang="de-DE" sz="2000" b="0" strike="noStrike" spc="-1">
                <a:solidFill>
                  <a:srgbClr val="808080"/>
                </a:solidFill>
                <a:latin typeface="Trebuchet MS"/>
                <a:ea typeface="DejaVu Sans"/>
              </a:rPr>
              <a:t>(Anxiolyse, evtl. leichte Sedierung)</a:t>
            </a:r>
            <a:endParaRPr lang="de-DE" sz="2000" b="0" strike="noStrike" spc="-1">
              <a:latin typeface="Calibri"/>
            </a:endParaRPr>
          </a:p>
        </p:txBody>
      </p:sp>
      <p:pic>
        <p:nvPicPr>
          <p:cNvPr id="135" name="Picture 7"/>
          <p:cNvPicPr/>
          <p:nvPr/>
        </p:nvPicPr>
        <p:blipFill>
          <a:blip r:embed="rId3"/>
          <a:srcRect l="57201" t="20734" r="16706" b="18783"/>
          <a:stretch/>
        </p:blipFill>
        <p:spPr>
          <a:xfrm>
            <a:off x="7817400" y="1610640"/>
            <a:ext cx="2621520" cy="380196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el 1"/>
          <p:cNvSpPr/>
          <p:nvPr/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600" b="0" strike="noStrike" spc="-1">
                <a:solidFill>
                  <a:srgbClr val="4A66AC"/>
                </a:solidFill>
                <a:latin typeface="Trebuchet MS"/>
                <a:ea typeface="DejaVu Sans"/>
              </a:rPr>
              <a:t>Thorax-</a:t>
            </a:r>
            <a:r>
              <a:t/>
            </a:r>
            <a:br/>
            <a:r>
              <a:rPr lang="de-DE" sz="3600" b="0" strike="noStrike" spc="-1">
                <a:solidFill>
                  <a:srgbClr val="4A66AC"/>
                </a:solidFill>
                <a:latin typeface="Trebuchet MS"/>
                <a:ea typeface="DejaVu Sans"/>
              </a:rPr>
              <a:t>Röntgen</a:t>
            </a:r>
            <a:endParaRPr lang="de-DE" sz="3600" b="0" strike="noStrike" spc="-1">
              <a:latin typeface="Calibri"/>
            </a:endParaRPr>
          </a:p>
        </p:txBody>
      </p:sp>
      <p:pic>
        <p:nvPicPr>
          <p:cNvPr id="137" name="Picture 2" descr="C:\Users\Peter\Downloads\WhatsApp Image 2023-05-16 at 09.28.58.jpeg"/>
          <p:cNvPicPr/>
          <p:nvPr/>
        </p:nvPicPr>
        <p:blipFill>
          <a:blip r:embed="rId2"/>
          <a:srcRect t="15387" b="9606"/>
          <a:stretch/>
        </p:blipFill>
        <p:spPr>
          <a:xfrm>
            <a:off x="4080960" y="277920"/>
            <a:ext cx="6310440" cy="6310080"/>
          </a:xfrm>
          <a:prstGeom prst="rect">
            <a:avLst/>
          </a:prstGeom>
          <a:ln w="0">
            <a:noFill/>
          </a:ln>
        </p:spPr>
      </p:pic>
      <p:sp>
        <p:nvSpPr>
          <p:cNvPr id="138" name="Gerade Verbindung mit Pfeil 5"/>
          <p:cNvSpPr/>
          <p:nvPr/>
        </p:nvSpPr>
        <p:spPr>
          <a:xfrm>
            <a:off x="2545920" y="3540960"/>
            <a:ext cx="2419560" cy="689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>
            <a:solidFill>
              <a:srgbClr val="C00000"/>
            </a:solidFill>
            <a:round/>
            <a:tailEnd type="arrow" w="med" len="med"/>
          </a:ln>
          <a:effectLst>
            <a:outerShdw blurRad="381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9" name="Gerade Verbindung mit Pfeil 7"/>
          <p:cNvSpPr/>
          <p:nvPr/>
        </p:nvSpPr>
        <p:spPr>
          <a:xfrm>
            <a:off x="2599920" y="3549960"/>
            <a:ext cx="7018200" cy="832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>
            <a:solidFill>
              <a:srgbClr val="C00000"/>
            </a:solidFill>
            <a:round/>
            <a:tailEnd type="arrow" w="med" len="med"/>
          </a:ln>
          <a:effectLst>
            <a:outerShdw blurRad="381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0" name="Gerade Verbindung mit Pfeil 9"/>
          <p:cNvSpPr/>
          <p:nvPr/>
        </p:nvSpPr>
        <p:spPr>
          <a:xfrm flipV="1">
            <a:off x="3505320" y="2166840"/>
            <a:ext cx="2186280" cy="240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>
            <a:solidFill>
              <a:srgbClr val="C00000"/>
            </a:solidFill>
            <a:round/>
            <a:tailEnd type="arrow" w="med" len="med"/>
          </a:ln>
          <a:effectLst>
            <a:outerShdw blurRad="381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1" name="Textfeld 11"/>
          <p:cNvSpPr/>
          <p:nvPr/>
        </p:nvSpPr>
        <p:spPr>
          <a:xfrm>
            <a:off x="143280" y="2205360"/>
            <a:ext cx="34862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Horizontal verlaufende Rippen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142" name="Textfeld 13"/>
          <p:cNvSpPr/>
          <p:nvPr/>
        </p:nvSpPr>
        <p:spPr>
          <a:xfrm>
            <a:off x="878400" y="3263040"/>
            <a:ext cx="22042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Rarefizierte Gefäßstruktur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143" name="Gerade Verbindung mit Pfeil 17"/>
          <p:cNvSpPr/>
          <p:nvPr/>
        </p:nvSpPr>
        <p:spPr>
          <a:xfrm>
            <a:off x="2895480" y="4796280"/>
            <a:ext cx="1738080" cy="18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>
            <a:solidFill>
              <a:srgbClr val="C00000"/>
            </a:solidFill>
            <a:round/>
            <a:tailEnd type="arrow" w="med" len="med"/>
          </a:ln>
          <a:effectLst>
            <a:outerShdw blurRad="381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4" name="Freihandform 20"/>
          <p:cNvSpPr/>
          <p:nvPr/>
        </p:nvSpPr>
        <p:spPr>
          <a:xfrm>
            <a:off x="4621320" y="3899520"/>
            <a:ext cx="227520" cy="2069640"/>
          </a:xfrm>
          <a:custGeom>
            <a:avLst/>
            <a:gdLst/>
            <a:ahLst/>
            <a:cxnLst/>
            <a:rect l="l" t="t" r="r" b="b"/>
            <a:pathLst>
              <a:path w="228600" h="2070847">
                <a:moveTo>
                  <a:pt x="147918" y="0"/>
                </a:moveTo>
                <a:cubicBezTo>
                  <a:pt x="73959" y="369794"/>
                  <a:pt x="0" y="739588"/>
                  <a:pt x="13447" y="1084729"/>
                </a:cubicBezTo>
                <a:cubicBezTo>
                  <a:pt x="26894" y="1429870"/>
                  <a:pt x="228600" y="2070847"/>
                  <a:pt x="228600" y="2070847"/>
                </a:cubicBezTo>
                <a:lnTo>
                  <a:pt x="228600" y="2070847"/>
                </a:lnTo>
              </a:path>
            </a:pathLst>
          </a:custGeom>
          <a:noFill/>
          <a:ln cap="rnd">
            <a:solidFill>
              <a:srgbClr val="C00000"/>
            </a:solidFill>
            <a:round/>
          </a:ln>
          <a:effectLst>
            <a:outerShdw blurRad="381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5" name="Freihandform 21"/>
          <p:cNvSpPr/>
          <p:nvPr/>
        </p:nvSpPr>
        <p:spPr>
          <a:xfrm rot="10969800">
            <a:off x="9821880" y="3962520"/>
            <a:ext cx="227520" cy="2069640"/>
          </a:xfrm>
          <a:custGeom>
            <a:avLst/>
            <a:gdLst/>
            <a:ahLst/>
            <a:cxnLst/>
            <a:rect l="l" t="t" r="r" b="b"/>
            <a:pathLst>
              <a:path w="228600" h="2070847">
                <a:moveTo>
                  <a:pt x="147918" y="0"/>
                </a:moveTo>
                <a:cubicBezTo>
                  <a:pt x="73959" y="369794"/>
                  <a:pt x="0" y="739588"/>
                  <a:pt x="13447" y="1084729"/>
                </a:cubicBezTo>
                <a:cubicBezTo>
                  <a:pt x="26894" y="1429870"/>
                  <a:pt x="228600" y="2070847"/>
                  <a:pt x="228600" y="2070847"/>
                </a:cubicBezTo>
                <a:lnTo>
                  <a:pt x="228600" y="2070847"/>
                </a:lnTo>
              </a:path>
            </a:pathLst>
          </a:custGeom>
          <a:noFill/>
          <a:ln cap="rnd">
            <a:solidFill>
              <a:srgbClr val="C00000"/>
            </a:solidFill>
            <a:round/>
          </a:ln>
          <a:effectLst>
            <a:outerShdw blurRad="381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6" name="Textfeld 24"/>
          <p:cNvSpPr/>
          <p:nvPr/>
        </p:nvSpPr>
        <p:spPr>
          <a:xfrm>
            <a:off x="1568880" y="4599000"/>
            <a:ext cx="2043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Fassthorax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147" name="Textfeld 29"/>
          <p:cNvSpPr/>
          <p:nvPr/>
        </p:nvSpPr>
        <p:spPr>
          <a:xfrm>
            <a:off x="367560" y="5576040"/>
            <a:ext cx="28227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Abgeflachte Zwerchfelle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148" name="Gerade Verbindung mit Pfeil 31"/>
          <p:cNvSpPr/>
          <p:nvPr/>
        </p:nvSpPr>
        <p:spPr>
          <a:xfrm flipV="1">
            <a:off x="3191400" y="5529600"/>
            <a:ext cx="2034000" cy="228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>
            <a:solidFill>
              <a:srgbClr val="C00000"/>
            </a:solidFill>
            <a:round/>
            <a:tailEnd type="arrow" w="med" len="med"/>
          </a:ln>
          <a:effectLst>
            <a:outerShdw blurRad="381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9" name="Gerade Verbindung mit Pfeil 34"/>
          <p:cNvSpPr/>
          <p:nvPr/>
        </p:nvSpPr>
        <p:spPr>
          <a:xfrm flipV="1">
            <a:off x="3191400" y="5493600"/>
            <a:ext cx="5781240" cy="264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>
            <a:solidFill>
              <a:srgbClr val="C00000"/>
            </a:solidFill>
            <a:round/>
            <a:tailEnd type="arrow" w="med" len="med"/>
          </a:ln>
          <a:effectLst>
            <a:outerShdw blurRad="381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el 1"/>
          <p:cNvSpPr/>
          <p:nvPr/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600" b="0" strike="noStrike" spc="-1">
                <a:solidFill>
                  <a:srgbClr val="4A66AC"/>
                </a:solidFill>
                <a:latin typeface="Trebuchet MS"/>
                <a:ea typeface="DejaVu Sans"/>
              </a:rPr>
              <a:t>Weiterführende Diagnostik</a:t>
            </a:r>
            <a:endParaRPr lang="de-DE" sz="3600" b="0" strike="noStrike" spc="-1">
              <a:latin typeface="Calibri"/>
            </a:endParaRPr>
          </a:p>
        </p:txBody>
      </p:sp>
      <p:sp>
        <p:nvSpPr>
          <p:cNvPr id="151" name="Inhaltsplatzhalter 2"/>
          <p:cNvSpPr/>
          <p:nvPr/>
        </p:nvSpPr>
        <p:spPr>
          <a:xfrm>
            <a:off x="635760" y="1848960"/>
            <a:ext cx="8595720" cy="387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el-GR" sz="1800" b="0" strike="noStrike" spc="-1" dirty="0">
                <a:solidFill>
                  <a:srgbClr val="404040"/>
                </a:solidFill>
                <a:latin typeface="Trebuchet MS"/>
                <a:ea typeface="DejaVu Sans"/>
              </a:rPr>
              <a:t>α1-</a:t>
            </a:r>
            <a:r>
              <a:rPr lang="de-DE" sz="1800" b="0" strike="noStrike" spc="-1" dirty="0">
                <a:solidFill>
                  <a:srgbClr val="404040"/>
                </a:solidFill>
                <a:latin typeface="Trebuchet MS"/>
                <a:ea typeface="DejaVu Sans"/>
              </a:rPr>
              <a:t>Antitrypsin (&lt;50 Jährige); 0,12% aller COPD-Patienten</a:t>
            </a:r>
            <a:endParaRPr lang="de-DE" sz="1800" b="0" strike="noStrike" spc="-1" dirty="0">
              <a:latin typeface="Calibri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DE" sz="1800" b="0" strike="noStrike" spc="-1" dirty="0">
                <a:solidFill>
                  <a:srgbClr val="404040"/>
                </a:solidFill>
                <a:latin typeface="Trebuchet MS"/>
                <a:ea typeface="DejaVu Sans"/>
              </a:rPr>
              <a:t>Lungenfunktion</a:t>
            </a:r>
            <a:endParaRPr lang="de-DE" sz="1800" b="0" strike="noStrike" spc="-1" dirty="0">
              <a:latin typeface="Calibri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DE" sz="1800" b="0" strike="noStrike" spc="-1" dirty="0">
                <a:solidFill>
                  <a:srgbClr val="404040"/>
                </a:solidFill>
                <a:latin typeface="Trebuchet MS"/>
                <a:ea typeface="DejaVu Sans"/>
              </a:rPr>
              <a:t>Sputum-Keimdiagnostik – </a:t>
            </a:r>
            <a:r>
              <a:rPr lang="de-DE" sz="1800" b="0" strike="noStrike" spc="-1" dirty="0" err="1">
                <a:solidFill>
                  <a:srgbClr val="404040"/>
                </a:solidFill>
                <a:latin typeface="Trebuchet MS"/>
                <a:ea typeface="DejaVu Sans"/>
              </a:rPr>
              <a:t>Eradikation</a:t>
            </a:r>
            <a:r>
              <a:rPr lang="de-DE" sz="1800" b="0" strike="noStrike" spc="-1" dirty="0">
                <a:solidFill>
                  <a:srgbClr val="404040"/>
                </a:solidFill>
                <a:latin typeface="Trebuchet MS"/>
                <a:ea typeface="DejaVu Sans"/>
              </a:rPr>
              <a:t>? Chronische Besiedelung?</a:t>
            </a:r>
            <a:endParaRPr lang="de-DE" sz="1800" b="0" strike="noStrike" spc="-1" dirty="0">
              <a:latin typeface="Calibri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DE" sz="1800" b="0" strike="noStrike" spc="-1" dirty="0">
                <a:solidFill>
                  <a:srgbClr val="404040"/>
                </a:solidFill>
                <a:latin typeface="Trebuchet MS"/>
                <a:ea typeface="DejaVu Sans"/>
              </a:rPr>
              <a:t>Ev. CT-Thorax</a:t>
            </a:r>
            <a:endParaRPr lang="de-DE" sz="1800" b="0" strike="noStrike" spc="-1" dirty="0">
              <a:latin typeface="Calibri"/>
            </a:endParaRPr>
          </a:p>
          <a:p>
            <a:pPr marL="743040" lvl="1" indent="-28476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DE" sz="1600" b="0" strike="noStrike" spc="-1" dirty="0" err="1">
                <a:solidFill>
                  <a:srgbClr val="404040"/>
                </a:solidFill>
                <a:latin typeface="Trebuchet MS"/>
                <a:ea typeface="DejaVu Sans"/>
              </a:rPr>
              <a:t>Epmhysemausprägung</a:t>
            </a:r>
            <a:r>
              <a:rPr lang="de-DE" sz="1600" b="0" strike="noStrike" spc="-1" dirty="0">
                <a:solidFill>
                  <a:srgbClr val="404040"/>
                </a:solidFill>
                <a:latin typeface="Trebuchet MS"/>
                <a:ea typeface="DejaVu Sans"/>
              </a:rPr>
              <a:t>? </a:t>
            </a:r>
            <a:r>
              <a:rPr lang="de-DE" sz="1600" b="0" strike="noStrike" spc="-1" dirty="0" err="1">
                <a:solidFill>
                  <a:srgbClr val="404040"/>
                </a:solidFill>
                <a:latin typeface="Trebuchet MS"/>
                <a:ea typeface="DejaVu Sans"/>
              </a:rPr>
              <a:t>Lungenvolumsreduktion</a:t>
            </a:r>
            <a:r>
              <a:rPr lang="de-DE" sz="1600" b="0" strike="noStrike" spc="-1" dirty="0">
                <a:solidFill>
                  <a:srgbClr val="404040"/>
                </a:solidFill>
                <a:latin typeface="Trebuchet MS"/>
                <a:ea typeface="DejaVu Sans"/>
              </a:rPr>
              <a:t> operativ/</a:t>
            </a:r>
            <a:r>
              <a:rPr lang="de-DE" sz="1600" b="0" strike="noStrike" spc="-1" dirty="0" err="1">
                <a:solidFill>
                  <a:srgbClr val="404040"/>
                </a:solidFill>
                <a:latin typeface="Trebuchet MS"/>
                <a:ea typeface="DejaVu Sans"/>
              </a:rPr>
              <a:t>bronchoskopisch</a:t>
            </a:r>
            <a:r>
              <a:rPr lang="de-DE" sz="1600" b="0" strike="noStrike" spc="-1" dirty="0">
                <a:solidFill>
                  <a:srgbClr val="404040"/>
                </a:solidFill>
                <a:latin typeface="Trebuchet MS"/>
                <a:ea typeface="DejaVu Sans"/>
              </a:rPr>
              <a:t>?</a:t>
            </a:r>
            <a:endParaRPr lang="de-DE" sz="1600" b="0" strike="noStrike" spc="-1" dirty="0">
              <a:latin typeface="Calibri"/>
            </a:endParaRPr>
          </a:p>
          <a:p>
            <a:pPr marL="743040" lvl="1" indent="-284760">
              <a:lnSpc>
                <a:spcPct val="10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DE" sz="1600" b="0" strike="noStrike" spc="-1" dirty="0" err="1">
                <a:solidFill>
                  <a:srgbClr val="404040"/>
                </a:solidFill>
                <a:latin typeface="Trebuchet MS"/>
                <a:ea typeface="DejaVu Sans"/>
              </a:rPr>
              <a:t>Bronchiektasen</a:t>
            </a:r>
            <a:r>
              <a:rPr lang="de-DE" sz="1600" b="0" strike="noStrike" spc="-1" dirty="0">
                <a:solidFill>
                  <a:srgbClr val="404040"/>
                </a:solidFill>
                <a:latin typeface="Trebuchet MS"/>
                <a:ea typeface="DejaVu Sans"/>
              </a:rPr>
              <a:t>? Ursache für </a:t>
            </a:r>
            <a:r>
              <a:rPr lang="de-DE" sz="1600" b="0" strike="noStrike" spc="-1" dirty="0" err="1">
                <a:solidFill>
                  <a:srgbClr val="404040"/>
                </a:solidFill>
                <a:latin typeface="Trebuchet MS"/>
                <a:ea typeface="DejaVu Sans"/>
              </a:rPr>
              <a:t>rez</a:t>
            </a:r>
            <a:r>
              <a:rPr lang="de-DE" sz="1600" b="0" strike="noStrike" spc="-1" dirty="0">
                <a:solidFill>
                  <a:srgbClr val="404040"/>
                </a:solidFill>
                <a:latin typeface="Trebuchet MS"/>
                <a:ea typeface="DejaVu Sans"/>
              </a:rPr>
              <a:t>. </a:t>
            </a:r>
            <a:r>
              <a:rPr lang="de-DE" sz="1600" b="0" strike="noStrike" spc="-1" dirty="0" err="1">
                <a:solidFill>
                  <a:srgbClr val="404040"/>
                </a:solidFill>
                <a:latin typeface="Trebuchet MS"/>
                <a:ea typeface="DejaVu Sans"/>
              </a:rPr>
              <a:t>Infektexazerbationen</a:t>
            </a:r>
            <a:endParaRPr lang="de-DE" sz="1600" b="0" strike="noStrike" spc="-1" dirty="0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el 1"/>
          <p:cNvSpPr/>
          <p:nvPr/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600" b="0" strike="noStrike" spc="-1">
                <a:solidFill>
                  <a:srgbClr val="4A66AC"/>
                </a:solidFill>
                <a:latin typeface="Trebuchet MS"/>
                <a:ea typeface="DejaVu Sans"/>
              </a:rPr>
              <a:t>Therapie - nichtmedikamentös</a:t>
            </a:r>
            <a:endParaRPr lang="de-DE" sz="3600" b="0" strike="noStrike" spc="-1">
              <a:latin typeface="Calibri"/>
            </a:endParaRPr>
          </a:p>
        </p:txBody>
      </p:sp>
      <p:sp>
        <p:nvSpPr>
          <p:cNvPr id="153" name="Inhaltsplatzhalter 2"/>
          <p:cNvSpPr/>
          <p:nvPr/>
        </p:nvSpPr>
        <p:spPr>
          <a:xfrm>
            <a:off x="677160" y="1785600"/>
            <a:ext cx="8595720" cy="425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000">
              <a:lnSpc>
                <a:spcPct val="15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DE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Wichtigste Maßnahme: RAUCHSTOPP </a:t>
            </a:r>
            <a:endParaRPr lang="de-DE" sz="1800" b="0" strike="noStrike" spc="-1">
              <a:latin typeface="Calibri"/>
            </a:endParaRPr>
          </a:p>
          <a:p>
            <a:pPr marL="343080" indent="-342000">
              <a:lnSpc>
                <a:spcPct val="15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DE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Patientenschulung</a:t>
            </a:r>
            <a:endParaRPr lang="de-DE" sz="1800" b="0" strike="noStrike" spc="-1">
              <a:latin typeface="Calibri"/>
            </a:endParaRPr>
          </a:p>
          <a:p>
            <a:pPr marL="743040" lvl="1" indent="-284760">
              <a:lnSpc>
                <a:spcPct val="15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DE" sz="16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Atemtechniken: Lippenbremse, bessere Sekretmobilisierung (Physiotherapie)</a:t>
            </a:r>
            <a:endParaRPr lang="de-DE" sz="1600" b="0" strike="noStrike" spc="-1">
              <a:latin typeface="Calibri"/>
            </a:endParaRPr>
          </a:p>
          <a:p>
            <a:pPr marL="343080" indent="-342000">
              <a:lnSpc>
                <a:spcPct val="15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DE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Körperliche Aktivität, Rehabilitation! </a:t>
            </a:r>
            <a:endParaRPr lang="de-DE" sz="1800" b="0" strike="noStrike" spc="-1">
              <a:latin typeface="Calibri"/>
            </a:endParaRPr>
          </a:p>
          <a:p>
            <a:pPr marL="343080" indent="-342000">
              <a:lnSpc>
                <a:spcPct val="15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DE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Ernährungsberatung bei Kachexie</a:t>
            </a:r>
            <a:endParaRPr lang="de-DE" sz="1800" b="0" strike="noStrike" spc="-1">
              <a:latin typeface="Calibri"/>
            </a:endParaRPr>
          </a:p>
          <a:p>
            <a:pPr marL="343080" indent="-342000">
              <a:lnSpc>
                <a:spcPct val="150000"/>
              </a:lnSpc>
              <a:spcBef>
                <a:spcPts val="1001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de-DE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Impfungen (Grippeimpfung, Pneumokokken-Impfung, COVID-19-Impfung)</a:t>
            </a:r>
            <a:endParaRPr lang="de-DE" sz="1800" b="0" strike="noStrike" spc="-1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el 1_0"/>
          <p:cNvSpPr/>
          <p:nvPr/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600" b="0" strike="noStrike" spc="-1">
                <a:solidFill>
                  <a:srgbClr val="4A66AC"/>
                </a:solidFill>
                <a:latin typeface="Trebuchet MS"/>
                <a:ea typeface="DejaVu Sans"/>
              </a:rPr>
              <a:t>Therapie - medikamentös</a:t>
            </a:r>
            <a:endParaRPr lang="de-DE" sz="3600" b="0" strike="noStrike" spc="-1">
              <a:latin typeface="Calibri"/>
            </a:endParaRPr>
          </a:p>
        </p:txBody>
      </p:sp>
      <p:sp>
        <p:nvSpPr>
          <p:cNvPr id="155" name="Inhaltsplatzhalter 2_0"/>
          <p:cNvSpPr/>
          <p:nvPr/>
        </p:nvSpPr>
        <p:spPr>
          <a:xfrm>
            <a:off x="677160" y="1785600"/>
            <a:ext cx="8595720" cy="425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2500" lnSpcReduction="10000"/>
          </a:bodyPr>
          <a:lstStyle/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de-DE" sz="1800" b="1" strike="noStrike" spc="-1">
                <a:solidFill>
                  <a:srgbClr val="404040"/>
                </a:solidFill>
                <a:latin typeface="Trebuchet MS"/>
                <a:ea typeface="DejaVu Sans"/>
              </a:rPr>
              <a:t>SABA</a:t>
            </a:r>
            <a:r>
              <a:rPr lang="de-DE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 – Inhalative kurzwirksame β2-Sympathomimetika (β2-Agonisten): Salbutamol, Fenoterol</a:t>
            </a:r>
            <a:endParaRPr lang="de-DE" sz="1800" b="0" strike="noStrike" spc="-1">
              <a:latin typeface="Calibri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de-DE" sz="1800" b="1" strike="noStrike" spc="-1">
                <a:solidFill>
                  <a:srgbClr val="404040"/>
                </a:solidFill>
                <a:latin typeface="Trebuchet MS"/>
                <a:ea typeface="DejaVu Sans"/>
              </a:rPr>
              <a:t>SAMA</a:t>
            </a:r>
            <a:r>
              <a:rPr lang="de-DE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 – Inhalative kurzwirksame Muskarinrezeptor-Antagonisten (Anticholinergika): Ipratropiumbromid</a:t>
            </a:r>
            <a:endParaRPr lang="de-DE" sz="1800" b="0" strike="noStrike" spc="-1">
              <a:latin typeface="Calibri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de-DE" sz="1800" b="1" strike="noStrike" spc="-1">
                <a:solidFill>
                  <a:srgbClr val="404040"/>
                </a:solidFill>
                <a:latin typeface="Trebuchet MS"/>
                <a:ea typeface="DejaVu Sans"/>
              </a:rPr>
              <a:t>LABA</a:t>
            </a:r>
            <a:r>
              <a:rPr lang="de-DE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 – Inhalative langwirksame β2-Sympathomimetika (β2-Agonisten): Salmeterol, Formoterol, Indacaterol</a:t>
            </a:r>
            <a:endParaRPr lang="de-DE" sz="1800" b="0" strike="noStrike" spc="-1">
              <a:latin typeface="Calibri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de-DE" sz="1800" b="1" strike="noStrike" spc="-1">
                <a:solidFill>
                  <a:srgbClr val="404040"/>
                </a:solidFill>
                <a:latin typeface="Trebuchet MS"/>
                <a:ea typeface="DejaVu Sans"/>
              </a:rPr>
              <a:t>LAMA</a:t>
            </a:r>
            <a:r>
              <a:rPr lang="de-DE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 – Inhalative langwirksame Muskarinrezeptor-Antagonisten (Anticholinergika): Tiotropiumbromid</a:t>
            </a:r>
            <a:endParaRPr lang="de-DE" sz="1800" b="0" strike="noStrike" spc="-1">
              <a:latin typeface="Calibri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de-DE" sz="1800" b="1" strike="noStrike" spc="-1">
                <a:solidFill>
                  <a:srgbClr val="404040"/>
                </a:solidFill>
                <a:latin typeface="Trebuchet MS"/>
                <a:ea typeface="DejaVu Sans"/>
              </a:rPr>
              <a:t>ICS</a:t>
            </a:r>
            <a:r>
              <a:rPr lang="de-DE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 („Inhaled Corticosteroids“) – Inhalative Glucocorticoide: Budesonid, Fluticason, Beclometason</a:t>
            </a:r>
            <a:endParaRPr lang="de-DE" sz="1800" b="0" strike="noStrike" spc="-1">
              <a:latin typeface="Calibri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de-DE" sz="1800" b="1" strike="noStrike" spc="-1">
                <a:solidFill>
                  <a:srgbClr val="404040"/>
                </a:solidFill>
                <a:latin typeface="Trebuchet MS"/>
                <a:ea typeface="DejaVu Sans"/>
              </a:rPr>
              <a:t>PDE-4-Hemmer</a:t>
            </a:r>
            <a:r>
              <a:rPr lang="de-DE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: Roflumilast (Daxas (R) ) - zugelassen bei schwerer COPD mit rezidivierenden Exazerbationen → Ausschüttung von Entzündungsmediatoren wird reduziert (wird tendenziell eher schlecht vertragen: Durchfall, Übelkeit,...)</a:t>
            </a:r>
            <a:endParaRPr lang="de-DE" sz="1800" b="0" strike="noStrike" spc="-1"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de-DE" sz="1800" b="0" strike="noStrike" spc="-1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801</Words>
  <Application>Microsoft Office PowerPoint</Application>
  <PresentationFormat>Breitbild</PresentationFormat>
  <Paragraphs>129</Paragraphs>
  <Slides>16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Arial</vt:lpstr>
      <vt:lpstr>Calibri</vt:lpstr>
      <vt:lpstr>DejaVu Sans</vt:lpstr>
      <vt:lpstr>Symbol</vt:lpstr>
      <vt:lpstr>Trebuchet MS</vt:lpstr>
      <vt:lpstr>Wingdings</vt:lpstr>
      <vt:lpstr>Wingdings 3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Klinikum Wels-Grieskirchen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 Patient mit Dyspnoe</dc:title>
  <dc:subject/>
  <dc:creator>Ungersböck Alexandra Dr.</dc:creator>
  <dc:description/>
  <cp:lastModifiedBy>Ungersböck Alexandra Dr.</cp:lastModifiedBy>
  <cp:revision>80</cp:revision>
  <dcterms:created xsi:type="dcterms:W3CDTF">2023-05-13T14:14:14Z</dcterms:created>
  <dcterms:modified xsi:type="dcterms:W3CDTF">2023-05-17T06:48:05Z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Benutzerdefiniert</vt:lpwstr>
  </property>
  <property fmtid="{D5CDD505-2E9C-101B-9397-08002B2CF9AE}" pid="4" name="Slides">
    <vt:i4>11</vt:i4>
  </property>
</Properties>
</file>