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9" r:id="rId6"/>
    <p:sldId id="268" r:id="rId7"/>
    <p:sldId id="285" r:id="rId8"/>
    <p:sldId id="284" r:id="rId9"/>
    <p:sldId id="261" r:id="rId10"/>
    <p:sldId id="263" r:id="rId11"/>
    <p:sldId id="264" r:id="rId12"/>
    <p:sldId id="270" r:id="rId13"/>
    <p:sldId id="262" r:id="rId14"/>
    <p:sldId id="277" r:id="rId15"/>
    <p:sldId id="271" r:id="rId16"/>
    <p:sldId id="272" r:id="rId17"/>
    <p:sldId id="273" r:id="rId18"/>
    <p:sldId id="274" r:id="rId19"/>
    <p:sldId id="295" r:id="rId20"/>
    <p:sldId id="278" r:id="rId21"/>
    <p:sldId id="275" r:id="rId22"/>
    <p:sldId id="276" r:id="rId23"/>
    <p:sldId id="279" r:id="rId24"/>
    <p:sldId id="281" r:id="rId25"/>
    <p:sldId id="282" r:id="rId26"/>
    <p:sldId id="283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10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755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082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5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47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175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740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695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375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585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820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D7CFE-89AF-4963-A2E0-930E6441C74F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19AC-B770-4EBA-9FC7-03A2A7AD3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419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at/url?sa=i&amp;source=images&amp;cd=&amp;cad=rja&amp;docid=Y4MrdfB2VzvuuM&amp;tbnid=2ZaW46hj9ZIThM:&amp;ved=0CAgQjRwwAA&amp;url=http://www.karriere.at/f/klinikum-wels-grieskirchen&amp;ei=Hh8mUu6fFMW3hQeWsoHwBA&amp;psig=AFQjCNHsl7nKkCWMsNZeJCeizf8CAMUEjA&amp;ust=137831644641724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Rückenschmerzen aus Sicht der Physikalischen Medizin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de-DE" sz="4400" dirty="0" smtClean="0"/>
          </a:p>
          <a:p>
            <a:r>
              <a:rPr lang="de-DE" sz="5200" u="sng" dirty="0" smtClean="0"/>
              <a:t>OÄ </a:t>
            </a:r>
            <a:r>
              <a:rPr lang="de-DE" sz="5200" u="sng" dirty="0" smtClean="0"/>
              <a:t>Dr. Sandra Haberbauer </a:t>
            </a:r>
          </a:p>
          <a:p>
            <a:endParaRPr lang="de-DE" dirty="0"/>
          </a:p>
          <a:p>
            <a:r>
              <a:rPr lang="de-DE" dirty="0" smtClean="0"/>
              <a:t>Institut für Physikalische Medizin und Rehabilitation </a:t>
            </a:r>
            <a:endParaRPr lang="de-AT" dirty="0"/>
          </a:p>
        </p:txBody>
      </p:sp>
      <p:pic>
        <p:nvPicPr>
          <p:cNvPr id="4" name="Picture 4" descr="http://static.karriere.at/company/7988/324054/logo-klinikum-wels-grieskirchen-gmbh.companybig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64704"/>
            <a:ext cx="3032164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28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03264"/>
          </a:xfrm>
        </p:spPr>
        <p:txBody>
          <a:bodyPr/>
          <a:lstStyle/>
          <a:p>
            <a:r>
              <a:rPr lang="de-AT" b="1" dirty="0" smtClean="0"/>
              <a:t/>
            </a:r>
            <a:br>
              <a:rPr lang="de-AT" b="1" dirty="0" smtClean="0"/>
            </a:br>
            <a:r>
              <a:rPr lang="de-AT" dirty="0" smtClean="0"/>
              <a:t>Warum ist die Anamnese so wichtig?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260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u="sng" dirty="0" smtClean="0"/>
              <a:t>Wie komme ich zur Diagnose?</a:t>
            </a:r>
            <a:endParaRPr lang="de-AT" sz="36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smtClean="0"/>
              <a:t>75%  detaillierte Anamnese</a:t>
            </a:r>
          </a:p>
          <a:p>
            <a:r>
              <a:rPr lang="de-AT" dirty="0" smtClean="0"/>
              <a:t>10%  körperliche Untersuchung</a:t>
            </a:r>
          </a:p>
          <a:p>
            <a:r>
              <a:rPr lang="de-AT" dirty="0" smtClean="0"/>
              <a:t>  5%  einfache Routinetests</a:t>
            </a:r>
          </a:p>
          <a:p>
            <a:r>
              <a:rPr lang="de-AT" dirty="0" smtClean="0"/>
              <a:t>  5%  teure invasive Untersuchungen</a:t>
            </a:r>
          </a:p>
          <a:p>
            <a:r>
              <a:rPr lang="de-AT" dirty="0" smtClean="0"/>
              <a:t>  5%  keine Antwort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420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Anamnese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Alarmsymptome</a:t>
            </a:r>
          </a:p>
          <a:p>
            <a:r>
              <a:rPr lang="de-DE" dirty="0" smtClean="0"/>
              <a:t>Schmerzdauer, -lokalisation, -auslöser</a:t>
            </a:r>
            <a:r>
              <a:rPr lang="de-AT" dirty="0"/>
              <a:t> </a:t>
            </a:r>
            <a:r>
              <a:rPr lang="de-AT" dirty="0" smtClean="0"/>
              <a:t>(z.B. Traumata, Überlastungen)</a:t>
            </a:r>
          </a:p>
          <a:p>
            <a:r>
              <a:rPr lang="de-DE" dirty="0" smtClean="0"/>
              <a:t>Schmerzausstrahlung</a:t>
            </a:r>
          </a:p>
          <a:p>
            <a:r>
              <a:rPr lang="de-DE" dirty="0" smtClean="0"/>
              <a:t>Schmerzabhängigkeit von Positionen und Bewegungen</a:t>
            </a:r>
          </a:p>
          <a:p>
            <a:r>
              <a:rPr lang="de-DE" dirty="0" smtClean="0"/>
              <a:t>Vorherige Episoden</a:t>
            </a:r>
          </a:p>
          <a:p>
            <a:r>
              <a:rPr lang="de-DE" dirty="0" smtClean="0"/>
              <a:t>Wie stark sind Einschränkungen der gewohnten Aktivitäten in Beruf und Freizeit </a:t>
            </a:r>
          </a:p>
          <a:p>
            <a:r>
              <a:rPr lang="de-DE" dirty="0" smtClean="0"/>
              <a:t>Vorerkrankungen</a:t>
            </a:r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668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Anamnese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Psychosoziale Anamnese: Beruf, privat: allein lebend, in Partnerschaft/Ehe, Kinder</a:t>
            </a:r>
          </a:p>
          <a:p>
            <a:r>
              <a:rPr lang="de-AT" dirty="0" smtClean="0"/>
              <a:t>Belastungsfaktoren: Beziehung, Arbeitsplatz, finanzielle Situation,  Zusatzerkrankungen, </a:t>
            </a:r>
            <a:r>
              <a:rPr lang="de-AT" dirty="0" err="1" smtClean="0"/>
              <a:t>Betreuungsituation</a:t>
            </a:r>
            <a:r>
              <a:rPr lang="de-AT" dirty="0" smtClean="0"/>
              <a:t> (gebrechliche </a:t>
            </a:r>
            <a:r>
              <a:rPr lang="de-AT" dirty="0" smtClean="0"/>
              <a:t>Eltern, behinderte Kinder…), Pensionsbegehren, Fremdverschulden …..</a:t>
            </a:r>
          </a:p>
          <a:p>
            <a:r>
              <a:rPr lang="de-AT" dirty="0" smtClean="0"/>
              <a:t>Sportliche Aktivitäten, Hobbies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65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Risikofaktoren: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Bewegungsmangel</a:t>
            </a:r>
          </a:p>
          <a:p>
            <a:r>
              <a:rPr lang="de-DE" dirty="0" smtClean="0"/>
              <a:t>Einseitig belastende Tätigkeiten</a:t>
            </a:r>
          </a:p>
          <a:p>
            <a:r>
              <a:rPr lang="de-DE" dirty="0" smtClean="0"/>
              <a:t>Starkes Übergewicht</a:t>
            </a:r>
          </a:p>
          <a:p>
            <a:r>
              <a:rPr lang="de-DE" dirty="0" smtClean="0"/>
              <a:t>Rauchen</a:t>
            </a:r>
          </a:p>
          <a:p>
            <a:r>
              <a:rPr lang="de-DE" dirty="0" smtClean="0"/>
              <a:t>Übermäßige psycho-soziale Belastungen</a:t>
            </a:r>
          </a:p>
          <a:p>
            <a:r>
              <a:rPr lang="de-DE" dirty="0" smtClean="0"/>
              <a:t>Berufliche Faktoren wie Art und Schwere der Tätigkeit (z.B. Heben schwerer Lasten, schwere Vibrationen,…) </a:t>
            </a:r>
          </a:p>
          <a:p>
            <a:r>
              <a:rPr lang="de-DE" dirty="0" smtClean="0"/>
              <a:t>Unzufriedenheit am Arbeitsplatz</a:t>
            </a:r>
          </a:p>
          <a:p>
            <a:r>
              <a:rPr lang="de-DE" dirty="0" smtClean="0"/>
              <a:t>Monotone Tätigkeiten</a:t>
            </a:r>
          </a:p>
          <a:p>
            <a:r>
              <a:rPr lang="de-DE" dirty="0" smtClean="0"/>
              <a:t>Überforderung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610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Klinische Untersuchung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Inspektion (Allgemeinzustand, Schonhaltung, Gangbild, Verletzungszeichen, Beckenstand, Deformitäten,…)</a:t>
            </a:r>
          </a:p>
          <a:p>
            <a:r>
              <a:rPr lang="de-DE" dirty="0" smtClean="0"/>
              <a:t>Palpation (Muskelhartspann, umschriebener Druck- od. Klopfschmerz an Muskel-, Sehnen-, Band-, Schleimbeutel- od. Knochenstrukturen)</a:t>
            </a:r>
          </a:p>
          <a:p>
            <a:r>
              <a:rPr lang="de-DE" dirty="0" smtClean="0"/>
              <a:t>Bewegungsumfang der LWS in den Hauptebenen, Muskelstatus hinsichtlich Verkürzungen u. Abschwächungen </a:t>
            </a:r>
          </a:p>
          <a:p>
            <a:r>
              <a:rPr lang="de-DE" dirty="0" smtClean="0"/>
              <a:t>Orientierende neurologische Untersuchung (motorische Kraft der Kennmuskeln, Reflexe – PSR u. ASR, Sensibilität, </a:t>
            </a:r>
            <a:r>
              <a:rPr lang="de-DE" dirty="0" err="1" smtClean="0"/>
              <a:t>Caudazeichen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Lasegue</a:t>
            </a:r>
            <a:r>
              <a:rPr lang="de-DE" dirty="0" smtClean="0"/>
              <a:t>-Test, </a:t>
            </a:r>
            <a:r>
              <a:rPr lang="de-DE" dirty="0" err="1" smtClean="0"/>
              <a:t>Bragard</a:t>
            </a:r>
            <a:r>
              <a:rPr lang="de-DE" dirty="0" smtClean="0"/>
              <a:t>-Test, </a:t>
            </a:r>
            <a:r>
              <a:rPr lang="de-DE" dirty="0" err="1" smtClean="0"/>
              <a:t>Slump</a:t>
            </a:r>
            <a:r>
              <a:rPr lang="de-DE" dirty="0" smtClean="0"/>
              <a:t>-Test, … </a:t>
            </a:r>
          </a:p>
          <a:p>
            <a:r>
              <a:rPr lang="de-DE" dirty="0" smtClean="0"/>
              <a:t>FBA, Schober- u. Ott-Zeichen, … 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20" y="506321"/>
            <a:ext cx="4572000" cy="286702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679" y="4434975"/>
            <a:ext cx="5857875" cy="172402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254034" y="3373346"/>
            <a:ext cx="293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Lasegue</a:t>
            </a:r>
            <a:r>
              <a:rPr lang="de-DE" dirty="0" smtClean="0"/>
              <a:t> – Test 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5273038" y="6159000"/>
            <a:ext cx="282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Bragard</a:t>
            </a:r>
            <a:r>
              <a:rPr lang="de-DE" dirty="0" smtClean="0"/>
              <a:t> – Test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52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48" y="709204"/>
            <a:ext cx="4657725" cy="30099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999" y="3379878"/>
            <a:ext cx="3009900" cy="307657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984748" y="3719104"/>
            <a:ext cx="414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Schober- u. Ott-Zeichen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535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Kennmuskeln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L1 u. L2                         </a:t>
            </a:r>
            <a:r>
              <a:rPr lang="de-DE" dirty="0" err="1" smtClean="0"/>
              <a:t>M.iliopsoas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                               Adduktoren der Hüfte</a:t>
            </a:r>
          </a:p>
          <a:p>
            <a:r>
              <a:rPr lang="de-DE" dirty="0" smtClean="0"/>
              <a:t>L3                                   </a:t>
            </a:r>
            <a:r>
              <a:rPr lang="de-DE" dirty="0" err="1" smtClean="0"/>
              <a:t>M.quadriceps</a:t>
            </a:r>
            <a:r>
              <a:rPr lang="de-DE" dirty="0" smtClean="0"/>
              <a:t> </a:t>
            </a:r>
            <a:r>
              <a:rPr lang="de-DE" dirty="0" err="1" smtClean="0"/>
              <a:t>femoris</a:t>
            </a:r>
            <a:endParaRPr lang="de-DE" dirty="0" smtClean="0"/>
          </a:p>
          <a:p>
            <a:r>
              <a:rPr lang="de-DE" dirty="0" smtClean="0"/>
              <a:t>L4                                   M. </a:t>
            </a:r>
            <a:r>
              <a:rPr lang="de-DE" dirty="0" err="1" smtClean="0"/>
              <a:t>tibialis</a:t>
            </a:r>
            <a:r>
              <a:rPr lang="de-DE" dirty="0" smtClean="0"/>
              <a:t> </a:t>
            </a:r>
            <a:r>
              <a:rPr lang="de-DE" dirty="0" err="1" smtClean="0"/>
              <a:t>ant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               M. </a:t>
            </a:r>
            <a:r>
              <a:rPr lang="de-DE" dirty="0" err="1" smtClean="0"/>
              <a:t>vastus</a:t>
            </a:r>
            <a:r>
              <a:rPr lang="de-DE" dirty="0" smtClean="0"/>
              <a:t> </a:t>
            </a:r>
            <a:r>
              <a:rPr lang="de-DE" dirty="0" err="1" smtClean="0"/>
              <a:t>medialis</a:t>
            </a:r>
            <a:r>
              <a:rPr lang="de-DE" dirty="0" smtClean="0"/>
              <a:t> </a:t>
            </a:r>
          </a:p>
          <a:p>
            <a:r>
              <a:rPr lang="de-DE" dirty="0" smtClean="0"/>
              <a:t>L5                                   M. </a:t>
            </a:r>
            <a:r>
              <a:rPr lang="de-DE" dirty="0" err="1" smtClean="0"/>
              <a:t>extensor</a:t>
            </a:r>
            <a:r>
              <a:rPr lang="de-DE" dirty="0" smtClean="0"/>
              <a:t> </a:t>
            </a:r>
            <a:r>
              <a:rPr lang="de-DE" dirty="0" err="1" smtClean="0"/>
              <a:t>hallucis</a:t>
            </a:r>
            <a:r>
              <a:rPr lang="de-DE" dirty="0" smtClean="0"/>
              <a:t> </a:t>
            </a:r>
            <a:r>
              <a:rPr lang="de-DE" dirty="0" err="1" smtClean="0"/>
              <a:t>longus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               M. </a:t>
            </a:r>
            <a:r>
              <a:rPr lang="de-DE" dirty="0" err="1" smtClean="0"/>
              <a:t>extensor</a:t>
            </a:r>
            <a:r>
              <a:rPr lang="de-DE" dirty="0" smtClean="0"/>
              <a:t> </a:t>
            </a:r>
            <a:r>
              <a:rPr lang="de-DE" dirty="0" err="1" smtClean="0"/>
              <a:t>digitorum</a:t>
            </a:r>
            <a:r>
              <a:rPr lang="de-DE" dirty="0" smtClean="0"/>
              <a:t> </a:t>
            </a:r>
            <a:r>
              <a:rPr lang="de-DE" dirty="0" err="1" smtClean="0"/>
              <a:t>brevis</a:t>
            </a:r>
            <a:endParaRPr lang="de-DE" dirty="0" smtClean="0"/>
          </a:p>
          <a:p>
            <a:r>
              <a:rPr lang="de-DE" dirty="0" smtClean="0"/>
              <a:t>S1                                   M. </a:t>
            </a:r>
            <a:r>
              <a:rPr lang="de-DE" dirty="0" err="1" smtClean="0"/>
              <a:t>triceps</a:t>
            </a:r>
            <a:r>
              <a:rPr lang="de-DE" dirty="0" smtClean="0"/>
              <a:t> </a:t>
            </a:r>
            <a:r>
              <a:rPr lang="de-DE" dirty="0" err="1" smtClean="0"/>
              <a:t>surae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               Mm. </a:t>
            </a:r>
            <a:r>
              <a:rPr lang="de-DE" dirty="0" err="1" smtClean="0"/>
              <a:t>peronei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                M. </a:t>
            </a:r>
            <a:r>
              <a:rPr lang="de-DE" dirty="0" err="1" smtClean="0"/>
              <a:t>gluteus</a:t>
            </a:r>
            <a:r>
              <a:rPr lang="de-DE" dirty="0" smtClean="0"/>
              <a:t> </a:t>
            </a:r>
            <a:r>
              <a:rPr lang="de-DE" dirty="0" err="1" smtClean="0"/>
              <a:t>maximus</a:t>
            </a:r>
            <a:r>
              <a:rPr lang="de-DE" dirty="0" smtClean="0"/>
              <a:t> </a:t>
            </a:r>
          </a:p>
          <a:p>
            <a:r>
              <a:rPr lang="de-DE" dirty="0" smtClean="0"/>
              <a:t>S2                                   M. </a:t>
            </a:r>
            <a:r>
              <a:rPr lang="de-DE" dirty="0" err="1" smtClean="0"/>
              <a:t>flexor</a:t>
            </a:r>
            <a:r>
              <a:rPr lang="de-DE" dirty="0" smtClean="0"/>
              <a:t> </a:t>
            </a:r>
            <a:r>
              <a:rPr lang="de-DE" dirty="0" err="1" smtClean="0"/>
              <a:t>digitorum</a:t>
            </a:r>
            <a:r>
              <a:rPr lang="de-DE" dirty="0" smtClean="0"/>
              <a:t> </a:t>
            </a:r>
            <a:r>
              <a:rPr lang="de-DE" dirty="0" err="1" smtClean="0"/>
              <a:t>brevis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628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303" y="548314"/>
            <a:ext cx="3413760" cy="586432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178731" y="5107578"/>
            <a:ext cx="4689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Dermatom</a:t>
            </a:r>
            <a:r>
              <a:rPr lang="de-DE" dirty="0" smtClean="0"/>
              <a:t>  (= vom Spinalnerv sensibel innerviertes segmentales Hautgebiet)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544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84663" y="480150"/>
            <a:ext cx="9799320" cy="57116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de-DE" sz="3500" u="sng" dirty="0" smtClean="0"/>
          </a:p>
          <a:p>
            <a:pPr marL="0" indent="0">
              <a:buNone/>
            </a:pPr>
            <a:r>
              <a:rPr lang="de-DE" sz="4100" u="sng" dirty="0" smtClean="0"/>
              <a:t>Rückenschmerzen = </a:t>
            </a:r>
            <a:r>
              <a:rPr lang="de-DE" sz="4100" u="sng" dirty="0" err="1" smtClean="0"/>
              <a:t>low</a:t>
            </a:r>
            <a:r>
              <a:rPr lang="de-DE" sz="4100" u="sng" dirty="0" smtClean="0"/>
              <a:t> back </a:t>
            </a:r>
            <a:r>
              <a:rPr lang="de-DE" sz="4100" u="sng" dirty="0" err="1" smtClean="0"/>
              <a:t>pain</a:t>
            </a:r>
            <a:endParaRPr lang="de-DE" sz="4100" u="sng" dirty="0" smtClean="0"/>
          </a:p>
          <a:p>
            <a:pPr marL="0" indent="0">
              <a:buNone/>
            </a:pPr>
            <a:endParaRPr lang="de-DE" sz="3500" u="sng" dirty="0" smtClean="0"/>
          </a:p>
          <a:p>
            <a:pPr marL="0" indent="0">
              <a:buNone/>
            </a:pPr>
            <a:r>
              <a:rPr lang="de-DE" sz="3500" u="sng" dirty="0" smtClean="0"/>
              <a:t> </a:t>
            </a:r>
          </a:p>
          <a:p>
            <a:r>
              <a:rPr lang="de-DE" dirty="0" smtClean="0"/>
              <a:t>Schmerzen im Bereich zwischen den 12.Rippen und den unteren </a:t>
            </a:r>
            <a:r>
              <a:rPr lang="de-DE" dirty="0" err="1" smtClean="0"/>
              <a:t>Glutealfalten</a:t>
            </a:r>
            <a:r>
              <a:rPr lang="de-DE" dirty="0" smtClean="0"/>
              <a:t> mit/ohne Ausstrahlung ins Bein </a:t>
            </a:r>
          </a:p>
          <a:p>
            <a:r>
              <a:rPr lang="de-DE" dirty="0" smtClean="0"/>
              <a:t>Eines der am weitesten verbreiteten Leiden in zivilisierten Ländern</a:t>
            </a:r>
          </a:p>
          <a:p>
            <a:r>
              <a:rPr lang="de-DE" dirty="0" smtClean="0"/>
              <a:t>Erwachsene: Punktprävalenz 12-30%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Lebenszeitprävalenz 60-85%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</a:t>
            </a:r>
            <a:r>
              <a:rPr lang="de-DE" dirty="0" err="1" smtClean="0"/>
              <a:t>Rezidivrate</a:t>
            </a:r>
            <a:r>
              <a:rPr lang="de-DE" dirty="0" smtClean="0"/>
              <a:t> 20-37% innerhalb eines Jahres bis 85% bezogen auf die        	             gesamte Lebensspanne </a:t>
            </a:r>
          </a:p>
          <a:p>
            <a:r>
              <a:rPr lang="de-DE" dirty="0" smtClean="0"/>
              <a:t>Enorme direkte und indirekte Kosten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                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0593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Falls weder Anamnese noch orientierende Untersuchung das Vorliegen spezifischer Ursachen nahe legen, bringt routinemäßiger Einsatz bildgebender Verfahren und Laboruntersuchungen in diesem Stadium der Erkrankung keine weiterführenden Informationen.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Bei Fortbestehen der Beschwerden </a:t>
            </a:r>
            <a:r>
              <a:rPr lang="de-DE" b="1" dirty="0" smtClean="0"/>
              <a:t>4-6 Wochen </a:t>
            </a:r>
            <a:r>
              <a:rPr lang="de-DE" dirty="0" smtClean="0"/>
              <a:t>nach deren Beginn ist die Indikation zur Bildgebung gegeben.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95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Therapie d. akuten </a:t>
            </a:r>
            <a:r>
              <a:rPr lang="de-DE" sz="3200" u="sng" dirty="0" err="1" smtClean="0"/>
              <a:t>unspez</a:t>
            </a:r>
            <a:r>
              <a:rPr lang="de-DE" sz="3200" u="sng" dirty="0" smtClean="0"/>
              <a:t>. Kreuzschmerzes 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u="sng" dirty="0" smtClean="0"/>
              <a:t>Information und Aufklärung</a:t>
            </a:r>
            <a:r>
              <a:rPr lang="de-DE" dirty="0" smtClean="0"/>
              <a:t> </a:t>
            </a:r>
          </a:p>
          <a:p>
            <a:r>
              <a:rPr lang="de-DE" sz="2000" dirty="0" smtClean="0"/>
              <a:t>70% spontane Remission innerhalb von 6 Wochen</a:t>
            </a:r>
          </a:p>
          <a:p>
            <a:r>
              <a:rPr lang="de-DE" sz="2000" dirty="0" smtClean="0"/>
              <a:t>Kein Hinweis auf gefährliche Erkrankung </a:t>
            </a:r>
          </a:p>
          <a:p>
            <a:r>
              <a:rPr lang="de-DE" sz="2000" dirty="0" smtClean="0"/>
              <a:t>KEINE Bettruhe </a:t>
            </a:r>
          </a:p>
          <a:p>
            <a:r>
              <a:rPr lang="de-DE" sz="2000" dirty="0" smtClean="0"/>
              <a:t>Gewohnte Alltagsaktivitäten einschließlich Arbeit beibehalten</a:t>
            </a:r>
          </a:p>
          <a:p>
            <a:pPr marL="0" indent="0">
              <a:buNone/>
            </a:pPr>
            <a:r>
              <a:rPr lang="de-DE" u="sng" dirty="0" smtClean="0"/>
              <a:t>Pharmakotherapie </a:t>
            </a:r>
          </a:p>
          <a:p>
            <a:r>
              <a:rPr lang="de-DE" sz="2000" dirty="0" smtClean="0"/>
              <a:t>NSAR (max. 2 Wochen)</a:t>
            </a:r>
          </a:p>
          <a:p>
            <a:r>
              <a:rPr lang="de-DE" sz="2000" dirty="0" smtClean="0"/>
              <a:t>Opioide und </a:t>
            </a:r>
            <a:r>
              <a:rPr lang="de-DE" sz="2000" dirty="0" err="1" smtClean="0"/>
              <a:t>Muskelrelaxantien</a:t>
            </a:r>
            <a:endParaRPr lang="de-DE" sz="2000" dirty="0" smtClean="0"/>
          </a:p>
          <a:p>
            <a:pPr marL="0" indent="0">
              <a:buNone/>
            </a:pPr>
            <a:r>
              <a:rPr lang="de-DE" u="sng" dirty="0" smtClean="0"/>
              <a:t>Nicht pharmakologische Therapie</a:t>
            </a:r>
          </a:p>
          <a:p>
            <a:r>
              <a:rPr lang="de-DE" sz="2000" dirty="0" err="1" smtClean="0"/>
              <a:t>Manualtherapie</a:t>
            </a:r>
            <a:endParaRPr lang="de-DE" sz="2000" dirty="0" smtClean="0"/>
          </a:p>
          <a:p>
            <a:r>
              <a:rPr lang="de-DE" sz="2000" dirty="0" smtClean="0"/>
              <a:t>Wärme </a:t>
            </a:r>
          </a:p>
        </p:txBody>
      </p:sp>
    </p:spTree>
    <p:extLst>
      <p:ext uri="{BB962C8B-B14F-4D97-AF65-F5344CB8AC3E}">
        <p14:creationId xmlns:p14="http://schemas.microsoft.com/office/powerpoint/2010/main" val="37474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err="1" smtClean="0"/>
              <a:t>Chronifizierung</a:t>
            </a:r>
            <a:r>
              <a:rPr lang="de-DE" sz="3200" u="sng" dirty="0" smtClean="0"/>
              <a:t> – Übergang vom akuten zum chronischen </a:t>
            </a:r>
            <a:r>
              <a:rPr lang="de-DE" sz="3200" u="sng" dirty="0" err="1" smtClean="0"/>
              <a:t>unspez</a:t>
            </a:r>
            <a:r>
              <a:rPr lang="de-DE" sz="3200" u="sng" dirty="0" smtClean="0"/>
              <a:t>. Kreuzschmerz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841863"/>
            <a:ext cx="10498183" cy="4807131"/>
          </a:xfrm>
        </p:spPr>
        <p:txBody>
          <a:bodyPr>
            <a:normAutofit/>
          </a:bodyPr>
          <a:lstStyle/>
          <a:p>
            <a:r>
              <a:rPr lang="de-DE" dirty="0" smtClean="0"/>
              <a:t>Wird von psychosozialen Faktoren wesentlich mitgeprägt </a:t>
            </a:r>
          </a:p>
          <a:p>
            <a:r>
              <a:rPr lang="de-DE" dirty="0" smtClean="0"/>
              <a:t>Wenn Verlauf d. akuten Kreuzschmerzes ungewöhnlich ungünstig ist oder wenn subakuter Kreuzschmerz eingetreten ist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=&gt; Abklärung </a:t>
            </a:r>
            <a:r>
              <a:rPr lang="de-DE" b="1" dirty="0" smtClean="0"/>
              <a:t>YELLOW FLAGS 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 smtClean="0"/>
              <a:t>  </a:t>
            </a:r>
            <a:r>
              <a:rPr lang="de-DE" dirty="0" smtClean="0"/>
              <a:t>(= psychosoziale Warnfaktoren, die </a:t>
            </a:r>
            <a:r>
              <a:rPr lang="de-DE" dirty="0" err="1" smtClean="0"/>
              <a:t>Chronifizierung</a:t>
            </a:r>
            <a:r>
              <a:rPr lang="de-DE" dirty="0" smtClean="0"/>
              <a:t> nachweislich           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</a:t>
            </a:r>
            <a:r>
              <a:rPr lang="de-DE" dirty="0" smtClean="0"/>
              <a:t>begünstigen)</a:t>
            </a:r>
          </a:p>
          <a:p>
            <a:pPr marL="0" indent="0">
              <a:buNone/>
            </a:pPr>
            <a:r>
              <a:rPr lang="de-DE" dirty="0" smtClean="0"/>
              <a:t>Einbeziehung dieses Hintergrundes ins Therapiekonzept limitiert Langzeitfolgen der Erkrankung (schwere Funktionseinschränkung, Invalidität und sozialer Rückzug) 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684" y="2891892"/>
            <a:ext cx="1286305" cy="135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81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070185"/>
              </p:ext>
            </p:extLst>
          </p:nvPr>
        </p:nvGraphicFramePr>
        <p:xfrm>
          <a:off x="838200" y="836021"/>
          <a:ext cx="10515600" cy="552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4126741904"/>
                    </a:ext>
                  </a:extLst>
                </a:gridCol>
              </a:tblGrid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YELLOW FLAGS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878840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Distress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49149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Depressive</a:t>
                      </a:r>
                      <a:r>
                        <a:rPr lang="de-DE" baseline="0" dirty="0" smtClean="0"/>
                        <a:t> Stimmung, pessimistisch resignative Einstellung (Erwartungen), Schlafstörungen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649108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Rückzug</a:t>
                      </a:r>
                      <a:r>
                        <a:rPr lang="de-DE" baseline="0" dirty="0" smtClean="0"/>
                        <a:t> vom sozialen Umfeld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282406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Inadäquates Schmerzerleben</a:t>
                      </a:r>
                      <a:r>
                        <a:rPr lang="de-DE" baseline="0" dirty="0" smtClean="0"/>
                        <a:t> mit Neigung zum „</a:t>
                      </a:r>
                      <a:r>
                        <a:rPr lang="de-DE" baseline="0" dirty="0" err="1" smtClean="0"/>
                        <a:t>Katastrophisieren</a:t>
                      </a:r>
                      <a:r>
                        <a:rPr lang="de-DE" baseline="0" dirty="0" smtClean="0"/>
                        <a:t>“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003562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Inadäquates physisches </a:t>
                      </a:r>
                      <a:r>
                        <a:rPr lang="de-DE" dirty="0" err="1" smtClean="0"/>
                        <a:t>u.psychisches</a:t>
                      </a:r>
                      <a:r>
                        <a:rPr lang="de-DE" baseline="0" dirty="0" smtClean="0"/>
                        <a:t> Verhalten im Umgang mit den Beschwerden; Beispiele hierfür sind die Überzeugung, dass die Schmerzen gefährlich und dauerhaft schwer beeinträchtigend seien oder ein ausgeprägtes Angstvermeidungsverhalten mit der Folge deutlich reduzierter täglicher Aktivität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066604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Unbefriedigende</a:t>
                      </a:r>
                      <a:r>
                        <a:rPr lang="de-DE" baseline="0" dirty="0" smtClean="0"/>
                        <a:t> Arbeitssituation, Kompensationen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931973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Somatisierungstendenz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5765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Geringer Bildungsstand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214649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Pensionierungswunsch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81346"/>
                  </a:ext>
                </a:extLst>
              </a:tr>
              <a:tr h="460804">
                <a:tc>
                  <a:txBody>
                    <a:bodyPr/>
                    <a:lstStyle/>
                    <a:p>
                      <a:r>
                        <a:rPr lang="de-DE" dirty="0" smtClean="0"/>
                        <a:t>Hohe Schmerzintensität und schwere</a:t>
                      </a:r>
                      <a:r>
                        <a:rPr lang="de-DE" baseline="0" dirty="0" smtClean="0"/>
                        <a:t> Funktionsausfälle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81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2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Arbeitsplatzbezogene Risikofaktoren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= werden als </a:t>
            </a:r>
            <a:r>
              <a:rPr lang="de-DE" b="1" dirty="0" smtClean="0"/>
              <a:t>BLUE AND BLACK FLAGS </a:t>
            </a:r>
            <a:r>
              <a:rPr lang="de-DE" dirty="0" smtClean="0"/>
              <a:t>bezeichnet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 smtClean="0"/>
              <a:t>Blue </a:t>
            </a:r>
            <a:r>
              <a:rPr lang="de-DE" u="sng" dirty="0" err="1" smtClean="0"/>
              <a:t>flags</a:t>
            </a:r>
            <a:r>
              <a:rPr lang="de-DE" u="sng" dirty="0" smtClean="0"/>
              <a:t> </a:t>
            </a:r>
            <a:r>
              <a:rPr lang="de-DE" dirty="0" smtClean="0"/>
              <a:t>= vom Beschäftigten subjektiv empfundene Belastungen am Arbeitsplatz (physisch od. psychosozial)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 smtClean="0"/>
              <a:t>Black </a:t>
            </a:r>
            <a:r>
              <a:rPr lang="de-DE" u="sng" dirty="0" err="1" smtClean="0"/>
              <a:t>flags</a:t>
            </a:r>
            <a:r>
              <a:rPr lang="de-DE" u="sng" dirty="0" smtClean="0"/>
              <a:t> </a:t>
            </a:r>
            <a:r>
              <a:rPr lang="de-DE" dirty="0" smtClean="0"/>
              <a:t>= objektivierbare soziale Rahmenbedingungen seitens der Arbeitgeber/Versorgungssysteme bzw. objektiv messbare Arbeitsplatzfaktoren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7771" y="813847"/>
            <a:ext cx="1842698" cy="175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118950"/>
              </p:ext>
            </p:extLst>
          </p:nvPr>
        </p:nvGraphicFramePr>
        <p:xfrm>
          <a:off x="2032000" y="719666"/>
          <a:ext cx="8128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3497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BLUE FLAGS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25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Überwiegend körperliche Schwerarbeit</a:t>
                      </a:r>
                      <a:r>
                        <a:rPr lang="de-DE" baseline="0" dirty="0" smtClean="0"/>
                        <a:t> (Tragen, Heben schwerer Lasten)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Überwiegend</a:t>
                      </a:r>
                      <a:r>
                        <a:rPr lang="de-DE" baseline="0" dirty="0" smtClean="0"/>
                        <a:t> monotone Körperhaltung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9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Überwiegend</a:t>
                      </a:r>
                      <a:r>
                        <a:rPr lang="de-DE" baseline="0" dirty="0" smtClean="0"/>
                        <a:t> Vibrationsexposition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52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Geringe berufliche</a:t>
                      </a:r>
                      <a:r>
                        <a:rPr lang="de-DE" baseline="0" dirty="0" smtClean="0"/>
                        <a:t> Qualifikation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78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Geringer Einfluss auf die Arbeitsgestaltung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564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Geringe soziale</a:t>
                      </a:r>
                      <a:r>
                        <a:rPr lang="de-DE" baseline="0" dirty="0" smtClean="0"/>
                        <a:t> Unterstützung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34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Berufliche Unzufriedenheit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45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Verlust des Arbeitsplatzes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92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Kränkungsverhältnisse</a:t>
                      </a:r>
                      <a:r>
                        <a:rPr lang="de-DE" baseline="0" dirty="0" smtClean="0"/>
                        <a:t> am Arbeitsplatz, chronischer Arbeitskonflikt (Mobbing)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Eigene negative Erwartung hinsichtlich</a:t>
                      </a:r>
                      <a:r>
                        <a:rPr lang="de-DE" baseline="0" dirty="0" smtClean="0"/>
                        <a:t> der Rückkehr an den Arbeitsplatz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937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Angst vor erneuter Schädigung am Arbeitsplatz</a:t>
                      </a:r>
                      <a:r>
                        <a:rPr lang="de-DE" baseline="0" dirty="0" smtClean="0"/>
                        <a:t>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0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Iatrogene Faktoren für </a:t>
            </a:r>
            <a:r>
              <a:rPr lang="de-DE" sz="3200" u="sng" dirty="0" err="1" smtClean="0"/>
              <a:t>Chronifizierung</a:t>
            </a:r>
            <a:r>
              <a:rPr lang="de-DE" sz="3200" u="sng" dirty="0" smtClean="0"/>
              <a:t>: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Mangelhafte Respektierung der multikausalen Genese</a:t>
            </a:r>
          </a:p>
          <a:p>
            <a:r>
              <a:rPr lang="de-DE" dirty="0" smtClean="0"/>
              <a:t>Überbewertung somatischer/radiologischer Befunde bei nichtspezifischen Schmerzen</a:t>
            </a:r>
          </a:p>
          <a:p>
            <a:r>
              <a:rPr lang="de-DE" dirty="0" smtClean="0"/>
              <a:t>Lange, schwer begründbare Krankschreibung</a:t>
            </a:r>
          </a:p>
          <a:p>
            <a:r>
              <a:rPr lang="de-DE" dirty="0" smtClean="0"/>
              <a:t>Förderung passiver Therapiekonzepte</a:t>
            </a:r>
          </a:p>
          <a:p>
            <a:r>
              <a:rPr lang="de-DE" dirty="0" smtClean="0"/>
              <a:t>Übertriebener Einsatz diagnostischer Maßnahmen</a:t>
            </a:r>
          </a:p>
          <a:p>
            <a:r>
              <a:rPr lang="de-DE" dirty="0" smtClean="0"/>
              <a:t>Rauchen, Übergewicht, geringe körperliche Kondition, Alkohol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589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err="1" smtClean="0"/>
              <a:t>Chronifizierungsstadium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Häufigkeit der Schmerzen (einmal, mehrmals täglich, dauernd)</a:t>
            </a:r>
          </a:p>
          <a:p>
            <a:r>
              <a:rPr lang="de-DE" dirty="0" err="1" smtClean="0"/>
              <a:t>Attackendauer</a:t>
            </a:r>
            <a:r>
              <a:rPr lang="de-DE" dirty="0" smtClean="0"/>
              <a:t> (Stunden/Tage/&gt; 1 Woche)</a:t>
            </a:r>
          </a:p>
          <a:p>
            <a:r>
              <a:rPr lang="de-DE" dirty="0" smtClean="0"/>
              <a:t>Schmerzstärkenwechsel (häufig, gelegentlich, selten)</a:t>
            </a:r>
          </a:p>
          <a:p>
            <a:r>
              <a:rPr lang="de-DE" dirty="0" smtClean="0"/>
              <a:t>Schmerzlokalisation </a:t>
            </a:r>
            <a:r>
              <a:rPr lang="de-DE" dirty="0" smtClean="0"/>
              <a:t>(mono/bi- </a:t>
            </a:r>
            <a:r>
              <a:rPr lang="de-DE" dirty="0" smtClean="0"/>
              <a:t>oder </a:t>
            </a:r>
            <a:r>
              <a:rPr lang="de-DE" dirty="0" err="1" smtClean="0"/>
              <a:t>multilokulär</a:t>
            </a:r>
            <a:r>
              <a:rPr lang="de-DE" dirty="0" smtClean="0"/>
              <a:t>)</a:t>
            </a:r>
          </a:p>
          <a:p>
            <a:r>
              <a:rPr lang="de-DE" dirty="0" smtClean="0"/>
              <a:t>Zahl und Erfolg der Vorbehandlungen </a:t>
            </a:r>
          </a:p>
          <a:p>
            <a:r>
              <a:rPr lang="de-DE" dirty="0" smtClean="0"/>
              <a:t>Inanspruchnahme medizinischer Leistungen (häufiger Arztwechsel, gehäuftes Aufsuchen stationärer Krankenbehandlungen, gehäufte operative Eingriffe)</a:t>
            </a:r>
          </a:p>
          <a:p>
            <a:r>
              <a:rPr lang="de-DE" dirty="0" smtClean="0"/>
              <a:t>Besondere, belastende Lebensereignisse</a:t>
            </a:r>
          </a:p>
          <a:p>
            <a:r>
              <a:rPr lang="de-DE" dirty="0" smtClean="0"/>
              <a:t>Multimorbidität</a:t>
            </a:r>
          </a:p>
          <a:p>
            <a:r>
              <a:rPr lang="de-DE" dirty="0" smtClean="0"/>
              <a:t>Aspekte des Gesundheitsverhaltens (Übergewicht, Nikotin, ausgeprägtes Schon- und Vermeidungsverhalten, Bewegungsmangel)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352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Therapie des chron. </a:t>
            </a:r>
            <a:r>
              <a:rPr lang="de-DE" sz="3200" u="sng" dirty="0" err="1"/>
              <a:t>u</a:t>
            </a:r>
            <a:r>
              <a:rPr lang="de-DE" sz="3200" u="sng" dirty="0" err="1" smtClean="0"/>
              <a:t>nspez</a:t>
            </a:r>
            <a:r>
              <a:rPr lang="de-DE" sz="3200" u="sng" dirty="0" smtClean="0"/>
              <a:t>. Kreuzschmerzes 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33749"/>
            <a:ext cx="10515600" cy="3943214"/>
          </a:xfrm>
        </p:spPr>
        <p:txBody>
          <a:bodyPr/>
          <a:lstStyle/>
          <a:p>
            <a:r>
              <a:rPr lang="de-DE" dirty="0" smtClean="0"/>
              <a:t>Einzelintervention nicht ausreichend</a:t>
            </a:r>
          </a:p>
          <a:p>
            <a:r>
              <a:rPr lang="de-DE" dirty="0" smtClean="0"/>
              <a:t>Multidisziplinäre Behandlungsprogramme </a:t>
            </a:r>
          </a:p>
          <a:p>
            <a:r>
              <a:rPr lang="de-DE" dirty="0" smtClean="0"/>
              <a:t>Einsatz visueller Analogskalen (VAS) oder numerischer Rating </a:t>
            </a:r>
            <a:r>
              <a:rPr lang="de-DE" dirty="0" err="1" smtClean="0"/>
              <a:t>Scales</a:t>
            </a:r>
            <a:r>
              <a:rPr lang="de-DE" dirty="0" smtClean="0"/>
              <a:t> </a:t>
            </a:r>
            <a:r>
              <a:rPr lang="de-DE" dirty="0" smtClean="0"/>
              <a:t>(NRS) für Schmerzintensität </a:t>
            </a:r>
          </a:p>
          <a:p>
            <a:r>
              <a:rPr lang="de-DE" dirty="0" smtClean="0"/>
              <a:t>Fragebögen: </a:t>
            </a:r>
            <a:r>
              <a:rPr lang="de-DE" dirty="0" err="1" smtClean="0"/>
              <a:t>Oswestry</a:t>
            </a:r>
            <a:r>
              <a:rPr lang="de-DE" dirty="0" smtClean="0"/>
              <a:t> </a:t>
            </a:r>
            <a:r>
              <a:rPr lang="de-DE" dirty="0" err="1" smtClean="0"/>
              <a:t>disability</a:t>
            </a:r>
            <a:r>
              <a:rPr lang="de-DE" dirty="0" smtClean="0"/>
              <a:t> </a:t>
            </a:r>
            <a:r>
              <a:rPr lang="de-DE" dirty="0" err="1" smtClean="0"/>
              <a:t>questionnaire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Roland Morris </a:t>
            </a:r>
            <a:r>
              <a:rPr lang="de-DE" dirty="0" err="1" smtClean="0"/>
              <a:t>disability</a:t>
            </a:r>
            <a:r>
              <a:rPr lang="de-DE" dirty="0" smtClean="0"/>
              <a:t> </a:t>
            </a:r>
            <a:r>
              <a:rPr lang="de-DE" dirty="0" err="1" smtClean="0"/>
              <a:t>questionnaire</a:t>
            </a:r>
            <a:r>
              <a:rPr lang="de-DE" dirty="0" smtClean="0"/>
              <a:t>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223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66206"/>
            <a:ext cx="10515600" cy="5510757"/>
          </a:xfrm>
        </p:spPr>
        <p:txBody>
          <a:bodyPr/>
          <a:lstStyle/>
          <a:p>
            <a:pPr marL="0" indent="0">
              <a:buNone/>
            </a:pPr>
            <a:endParaRPr lang="de-DE" sz="3200" u="sng" dirty="0" smtClean="0"/>
          </a:p>
          <a:p>
            <a:pPr marL="0" indent="0">
              <a:buNone/>
            </a:pPr>
            <a:r>
              <a:rPr lang="de-DE" sz="3200" u="sng" dirty="0" smtClean="0">
                <a:latin typeface="+mj-lt"/>
              </a:rPr>
              <a:t>Realistische Therapieziele mit Patienten besprechen: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Schmerzreduktion bzw. Kontrolle (aber nicht Schmerzfreiheit)</a:t>
            </a:r>
          </a:p>
          <a:p>
            <a:r>
              <a:rPr lang="de-DE" dirty="0" smtClean="0"/>
              <a:t>Verbesserung der Aktivität hinsichtlich Alltagsfunktionen 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dirty="0" smtClean="0"/>
              <a:t>Verbesserung der Lebensqualität</a:t>
            </a:r>
          </a:p>
          <a:p>
            <a:r>
              <a:rPr lang="de-DE" dirty="0" smtClean="0"/>
              <a:t>Berufliche Reintegration </a:t>
            </a:r>
          </a:p>
        </p:txBody>
      </p:sp>
    </p:spTree>
    <p:extLst>
      <p:ext uri="{BB962C8B-B14F-4D97-AF65-F5344CB8AC3E}">
        <p14:creationId xmlns:p14="http://schemas.microsoft.com/office/powerpoint/2010/main" val="3652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12074" y="300446"/>
            <a:ext cx="10515600" cy="6061165"/>
          </a:xfrm>
        </p:spPr>
        <p:txBody>
          <a:bodyPr/>
          <a:lstStyle/>
          <a:p>
            <a:pPr marL="0" indent="0">
              <a:buNone/>
            </a:pPr>
            <a:endParaRPr lang="de-AT" u="sng" dirty="0" smtClean="0"/>
          </a:p>
          <a:p>
            <a:pPr marL="0" indent="0">
              <a:buNone/>
            </a:pPr>
            <a:r>
              <a:rPr lang="de-AT" u="sng" dirty="0" smtClean="0"/>
              <a:t>Einteilung nach Dauer des Bestehens der Symptomatik:</a:t>
            </a:r>
          </a:p>
          <a:p>
            <a:pPr marL="0" indent="0">
              <a:buNone/>
            </a:pPr>
            <a:endParaRPr lang="de-AT" dirty="0" smtClean="0"/>
          </a:p>
          <a:p>
            <a:r>
              <a:rPr lang="de-AT" dirty="0" smtClean="0"/>
              <a:t>Akut  (Schmerzdauer 1-4 Wochen)</a:t>
            </a:r>
          </a:p>
          <a:p>
            <a:r>
              <a:rPr lang="de-AT" dirty="0" smtClean="0"/>
              <a:t>Subakut  (Schmerzdauer 5-12 Wochen)</a:t>
            </a:r>
          </a:p>
          <a:p>
            <a:r>
              <a:rPr lang="de-AT" dirty="0" smtClean="0"/>
              <a:t>Chronisch  (Schmerzdauer &gt;12 Wochen)</a:t>
            </a:r>
          </a:p>
          <a:p>
            <a:r>
              <a:rPr lang="de-AT" dirty="0" smtClean="0"/>
              <a:t>Episodisch  (innerhalb von 6 Monaten)</a:t>
            </a:r>
          </a:p>
          <a:p>
            <a:r>
              <a:rPr lang="de-AT" dirty="0" smtClean="0"/>
              <a:t>Akut rezidivierend  (neue Schmerzepisode nach 6 Monaten Symptomfreiheit) </a:t>
            </a:r>
          </a:p>
          <a:p>
            <a:r>
              <a:rPr lang="de-AT" dirty="0" smtClean="0"/>
              <a:t>Chronisch rezidivierend  (neue Schmerzepisode innerhalb eines Jahres nach Symptomfreiheit) 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34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Pharmakotherapie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NSAR</a:t>
            </a:r>
          </a:p>
          <a:p>
            <a:r>
              <a:rPr lang="de-DE" dirty="0" smtClean="0"/>
              <a:t>Opioid-Analgetika</a:t>
            </a:r>
          </a:p>
          <a:p>
            <a:r>
              <a:rPr lang="de-DE" dirty="0" smtClean="0"/>
              <a:t>Antidepressiva</a:t>
            </a:r>
          </a:p>
          <a:p>
            <a:r>
              <a:rPr lang="de-DE" dirty="0" err="1" smtClean="0"/>
              <a:t>Muskelrelaxantien</a:t>
            </a:r>
            <a:endParaRPr lang="de-DE" dirty="0" smtClean="0"/>
          </a:p>
          <a:p>
            <a:r>
              <a:rPr lang="de-DE" dirty="0" err="1" smtClean="0"/>
              <a:t>Capsaicin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Antikonvulsiva</a:t>
            </a:r>
            <a:r>
              <a:rPr lang="de-DE" dirty="0" smtClean="0"/>
              <a:t> </a:t>
            </a:r>
          </a:p>
          <a:p>
            <a:r>
              <a:rPr lang="de-DE" dirty="0" smtClean="0"/>
              <a:t>Facettengelenksnahe und </a:t>
            </a:r>
            <a:r>
              <a:rPr lang="de-DE" dirty="0" err="1" smtClean="0"/>
              <a:t>epidurale</a:t>
            </a:r>
            <a:r>
              <a:rPr lang="de-DE" dirty="0" smtClean="0"/>
              <a:t> Infiltrationen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019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Nichtpharmakologische Therapie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Physikalische, bewegungstherapeutische und funktionelle Therapie: </a:t>
            </a:r>
          </a:p>
          <a:p>
            <a:pPr marL="0" indent="0">
              <a:buNone/>
            </a:pPr>
            <a:r>
              <a:rPr lang="de-DE" dirty="0" smtClean="0"/>
              <a:t>   Bewegungstherapie, MTT, Rückenschule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Funktions-, Arbeitsplatztraining und Arbeitsplatzadaptierung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Massage   (NICHT jedoch im akuten Stadium)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Elektro- und Thermotherapie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Hydrotherapie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Ultraschall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TENS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34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/>
          <a:lstStyle/>
          <a:p>
            <a:r>
              <a:rPr lang="de-DE" u="sng" dirty="0" smtClean="0"/>
              <a:t>Psychologische Behandlung und Psychotherapie: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lerntheoretisch-kognitiv orientierte Behandlung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Verhaltenstherapie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multimodale Schmerzbewältigungsprogramme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soziale Kompetenz</a:t>
            </a:r>
          </a:p>
          <a:p>
            <a:pPr marL="0" indent="0">
              <a:buNone/>
            </a:pPr>
            <a:r>
              <a:rPr lang="de-DE" dirty="0" smtClean="0"/>
              <a:t>   Stressbewältigungstrainings- und Entspannungsverfahren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0752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Radiofrequenztherapie</a:t>
            </a:r>
          </a:p>
          <a:p>
            <a:r>
              <a:rPr lang="de-DE" dirty="0" smtClean="0"/>
              <a:t>Spinal-</a:t>
            </a:r>
            <a:r>
              <a:rPr lang="de-DE" dirty="0" err="1" smtClean="0"/>
              <a:t>cord</a:t>
            </a:r>
            <a:r>
              <a:rPr lang="de-DE" dirty="0"/>
              <a:t>-</a:t>
            </a:r>
            <a:r>
              <a:rPr lang="de-DE" dirty="0" smtClean="0"/>
              <a:t>Stimulation </a:t>
            </a:r>
            <a:endParaRPr lang="de-DE" dirty="0" smtClean="0"/>
          </a:p>
          <a:p>
            <a:r>
              <a:rPr lang="de-DE" dirty="0" smtClean="0"/>
              <a:t>Akupunktur</a:t>
            </a:r>
          </a:p>
          <a:p>
            <a:r>
              <a:rPr lang="de-DE" dirty="0" smtClean="0"/>
              <a:t>Multimodale Programme 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u="sng" dirty="0" smtClean="0"/>
              <a:t>Operative Therapie: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beim chron. unspezifischen Kreuzschmerz NICHT indiziert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5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Zusammenfassend: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Laufende Kontrollen auf Warnhinweise (</a:t>
            </a: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flags</a:t>
            </a:r>
            <a:r>
              <a:rPr lang="de-DE" dirty="0" smtClean="0"/>
              <a:t>)</a:t>
            </a:r>
          </a:p>
          <a:p>
            <a:r>
              <a:rPr lang="de-DE" dirty="0" smtClean="0"/>
              <a:t>Eckpunkte der Betreuung akuter </a:t>
            </a:r>
            <a:r>
              <a:rPr lang="de-DE" dirty="0" err="1" smtClean="0"/>
              <a:t>unspez</a:t>
            </a:r>
            <a:r>
              <a:rPr lang="de-DE" dirty="0" smtClean="0"/>
              <a:t>. Kreuzschmerzen sind Information über meist guten Verlauf, Linderung der Schmerzen, Prävention der </a:t>
            </a:r>
            <a:r>
              <a:rPr lang="de-DE" dirty="0" err="1" smtClean="0"/>
              <a:t>Chronifizierung</a:t>
            </a:r>
            <a:r>
              <a:rPr lang="de-DE" dirty="0" smtClean="0"/>
              <a:t> und Vermeidung diagnostischer Maßnahmen ohne Konsequenzen</a:t>
            </a:r>
          </a:p>
          <a:p>
            <a:r>
              <a:rPr lang="de-DE" dirty="0" smtClean="0"/>
              <a:t>Ziel, dass Patienten möglichst rasch wieder ihren gewohnten Aktivitäten nachgehen</a:t>
            </a:r>
          </a:p>
          <a:p>
            <a:r>
              <a:rPr lang="de-DE" dirty="0" smtClean="0"/>
              <a:t>Moderne Behandlungskonzepte (neben Schmerzreduktion auch Erhalt der Funktionen im täglichen Leben) </a:t>
            </a:r>
          </a:p>
          <a:p>
            <a:r>
              <a:rPr lang="de-DE" dirty="0" smtClean="0"/>
              <a:t>Multidisziplinärer Ansatz unter Einbeziehung medizinischer, sozialer und psychologischer Aspekte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850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Danke für Ihre Aufmerksamkeit </a:t>
            </a:r>
            <a:endParaRPr lang="de-AT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5312" y="2320131"/>
            <a:ext cx="33813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Unterscheidung spezifischer/unspezifischer Kreuzschmerz 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Verlangen ein völlig unterschiedliches Vorgehen </a:t>
            </a:r>
          </a:p>
          <a:p>
            <a:r>
              <a:rPr lang="de-DE" dirty="0" smtClean="0"/>
              <a:t>Primär Ausschluss von Warnsymptomen = </a:t>
            </a:r>
            <a:r>
              <a:rPr lang="de-DE" b="1" dirty="0" smtClean="0"/>
              <a:t>RED FLAGS </a:t>
            </a:r>
          </a:p>
          <a:p>
            <a:pPr marL="0" indent="0">
              <a:buNone/>
            </a:pPr>
            <a:r>
              <a:rPr lang="de-DE" dirty="0"/>
              <a:t>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(=Zustand, bei dem gehandelt werden muss und sind gegenüber Hinweisen auf </a:t>
            </a:r>
            <a:r>
              <a:rPr lang="de-DE" dirty="0" err="1" smtClean="0"/>
              <a:t>konkomitierende</a:t>
            </a:r>
            <a:r>
              <a:rPr lang="de-DE" dirty="0" smtClean="0"/>
              <a:t> spez. Krankheiten abzugrenzen)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780" y="1977128"/>
            <a:ext cx="1864403" cy="18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088335"/>
              </p:ext>
            </p:extLst>
          </p:nvPr>
        </p:nvGraphicFramePr>
        <p:xfrm>
          <a:off x="2032000" y="719666"/>
          <a:ext cx="812800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571520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RED FLAGS 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90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Alter &lt;20a und &gt;55a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189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Zunahme oder Persistenz der Beschwerden</a:t>
                      </a:r>
                      <a:r>
                        <a:rPr lang="de-AT" baseline="0" dirty="0" smtClean="0"/>
                        <a:t> trotz Therapie </a:t>
                      </a:r>
                      <a:endParaRPr lang="de-A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05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kurz zurückliegende Verletzungen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180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bekannte </a:t>
                      </a:r>
                      <a:r>
                        <a:rPr lang="de-AT" dirty="0" err="1" smtClean="0"/>
                        <a:t>tumoröse</a:t>
                      </a:r>
                      <a:r>
                        <a:rPr lang="de-AT" dirty="0" smtClean="0"/>
                        <a:t> entzündliche Erkrankung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smtClean="0"/>
                        <a:t>oder Osteoporose oder Hinweise auf solche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smtClean="0"/>
                        <a:t>Erkrankungen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334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Schmerz, der unabhängig von körperlicher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smtClean="0"/>
                        <a:t>Belastung ist oder sich in Ruhe verstärkt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4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gleichzeitiges Bestehen von thorakalen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smtClean="0"/>
                        <a:t>Schmerzen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9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anhaltend schwere Einschränkung der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smtClean="0"/>
                        <a:t>lumbalen Flexion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49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Langzeittherapie mit Steroiden und </a:t>
                      </a:r>
                      <a:r>
                        <a:rPr lang="de-AT" dirty="0" err="1" smtClean="0"/>
                        <a:t>Immunsuppressiva</a:t>
                      </a:r>
                      <a:endParaRPr lang="de-A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73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intravenöser </a:t>
                      </a:r>
                      <a:r>
                        <a:rPr lang="de-AT" dirty="0" err="1" smtClean="0"/>
                        <a:t>Drogenabusus</a:t>
                      </a:r>
                      <a:r>
                        <a:rPr lang="de-AT" dirty="0" smtClean="0"/>
                        <a:t>, HIV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4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neurologische Ausfälle und Symptome,</a:t>
                      </a:r>
                      <a:r>
                        <a:rPr lang="de-AT" baseline="0" dirty="0" smtClean="0"/>
                        <a:t> </a:t>
                      </a:r>
                      <a:r>
                        <a:rPr lang="de-AT" dirty="0" err="1" smtClean="0"/>
                        <a:t>Claudicatio</a:t>
                      </a:r>
                      <a:r>
                        <a:rPr lang="de-AT" dirty="0" smtClean="0"/>
                        <a:t> </a:t>
                      </a:r>
                      <a:r>
                        <a:rPr lang="de-AT" dirty="0" err="1" smtClean="0"/>
                        <a:t>spinalis</a:t>
                      </a:r>
                      <a:endParaRPr lang="de-A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845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allgemeines Krankheitsgefühl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3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ungewollter Gewichtsverlust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24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schwere strukturelle Deformitäten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124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Fieber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434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1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1074"/>
            <a:ext cx="10515600" cy="5745889"/>
          </a:xfrm>
        </p:spPr>
        <p:txBody>
          <a:bodyPr/>
          <a:lstStyle/>
          <a:p>
            <a:pPr marL="0" indent="0">
              <a:buNone/>
            </a:pPr>
            <a:r>
              <a:rPr lang="de-DE" sz="3200" u="sng" dirty="0" smtClean="0">
                <a:latin typeface="+mj-lt"/>
              </a:rPr>
              <a:t>Spezifische Kreuzschmerzformen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Neoplasmen</a:t>
            </a:r>
          </a:p>
          <a:p>
            <a:r>
              <a:rPr lang="de-DE" dirty="0" smtClean="0"/>
              <a:t>Entzündungen</a:t>
            </a:r>
          </a:p>
          <a:p>
            <a:r>
              <a:rPr lang="de-DE" dirty="0" smtClean="0"/>
              <a:t>Infektionen</a:t>
            </a:r>
          </a:p>
          <a:p>
            <a:r>
              <a:rPr lang="de-DE" dirty="0" smtClean="0"/>
              <a:t>Verletzungen</a:t>
            </a:r>
          </a:p>
          <a:p>
            <a:r>
              <a:rPr lang="de-DE" dirty="0" smtClean="0"/>
              <a:t>Metabolische Knochenerkrankungen (z.B. Osteoporose)</a:t>
            </a:r>
          </a:p>
          <a:p>
            <a:r>
              <a:rPr lang="de-DE" dirty="0" smtClean="0"/>
              <a:t>Psychische Erkrankungen</a:t>
            </a:r>
          </a:p>
          <a:p>
            <a:r>
              <a:rPr lang="de-DE" dirty="0" smtClean="0"/>
              <a:t>Degenerative Veränderungen (z.B. </a:t>
            </a:r>
            <a:r>
              <a:rPr lang="de-DE" dirty="0" err="1" smtClean="0"/>
              <a:t>Anterolisthese</a:t>
            </a:r>
            <a:r>
              <a:rPr lang="de-DE" dirty="0" smtClean="0"/>
              <a:t>, </a:t>
            </a:r>
            <a:r>
              <a:rPr lang="de-DE" dirty="0" err="1" smtClean="0"/>
              <a:t>Modic</a:t>
            </a:r>
            <a:r>
              <a:rPr lang="de-DE" dirty="0" smtClean="0"/>
              <a:t>-Läsion)</a:t>
            </a:r>
          </a:p>
          <a:p>
            <a:r>
              <a:rPr lang="de-DE" dirty="0" smtClean="0"/>
              <a:t>Nervenwurzelirritationen</a:t>
            </a:r>
          </a:p>
          <a:p>
            <a:r>
              <a:rPr lang="de-DE" dirty="0" err="1" smtClean="0"/>
              <a:t>Cauda</a:t>
            </a:r>
            <a:r>
              <a:rPr lang="de-DE" dirty="0" smtClean="0"/>
              <a:t> </a:t>
            </a:r>
            <a:r>
              <a:rPr lang="de-DE" dirty="0" err="1" smtClean="0"/>
              <a:t>equina</a:t>
            </a:r>
            <a:r>
              <a:rPr lang="de-DE" dirty="0" smtClean="0"/>
              <a:t>-Syndrom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240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smtClean="0"/>
              <a:t>Unspezifische Kreuzschmerzen  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Schmerzen unterhalb Rippenbogen oberhalb </a:t>
            </a:r>
            <a:r>
              <a:rPr lang="de-AT" dirty="0" smtClean="0"/>
              <a:t>Gesäßfalte</a:t>
            </a:r>
            <a:endParaRPr lang="de-AT" dirty="0"/>
          </a:p>
          <a:p>
            <a:r>
              <a:rPr lang="de-AT" dirty="0" smtClean="0"/>
              <a:t>Fehlende </a:t>
            </a:r>
            <a:r>
              <a:rPr lang="de-AT" dirty="0"/>
              <a:t>Hinweise auf spezifische Ursachen („</a:t>
            </a:r>
            <a:r>
              <a:rPr lang="de-AT" dirty="0" err="1"/>
              <a:t>red</a:t>
            </a:r>
            <a:r>
              <a:rPr lang="de-AT" dirty="0"/>
              <a:t> </a:t>
            </a:r>
            <a:r>
              <a:rPr lang="de-AT" dirty="0" err="1"/>
              <a:t>flags</a:t>
            </a:r>
            <a:r>
              <a:rPr lang="de-AT" dirty="0"/>
              <a:t>“)</a:t>
            </a:r>
          </a:p>
          <a:p>
            <a:r>
              <a:rPr lang="de-AT" dirty="0" smtClean="0"/>
              <a:t>Akute </a:t>
            </a:r>
            <a:r>
              <a:rPr lang="de-AT" dirty="0"/>
              <a:t>Kreuzschmerzen (&lt; 6 Wochen)</a:t>
            </a:r>
          </a:p>
          <a:p>
            <a:r>
              <a:rPr lang="de-AT" dirty="0" smtClean="0"/>
              <a:t>Subakute </a:t>
            </a:r>
            <a:r>
              <a:rPr lang="de-AT" dirty="0"/>
              <a:t>Schmerzepisoden (&gt; 6 Wochen)</a:t>
            </a:r>
          </a:p>
          <a:p>
            <a:r>
              <a:rPr lang="de-AT" dirty="0" smtClean="0"/>
              <a:t>Chronische </a:t>
            </a:r>
            <a:r>
              <a:rPr lang="de-AT" dirty="0"/>
              <a:t>oder chronisch </a:t>
            </a:r>
            <a:r>
              <a:rPr lang="de-AT" dirty="0" smtClean="0"/>
              <a:t>rezidiv. </a:t>
            </a:r>
            <a:r>
              <a:rPr lang="de-AT" dirty="0"/>
              <a:t>Kreuzschmerzen (&gt; 12 Wochen)</a:t>
            </a:r>
          </a:p>
          <a:p>
            <a:r>
              <a:rPr lang="de-AT" dirty="0" smtClean="0"/>
              <a:t>Möglicherweise </a:t>
            </a:r>
            <a:r>
              <a:rPr lang="de-AT" dirty="0"/>
              <a:t>variierende Schmerzintensität</a:t>
            </a:r>
          </a:p>
          <a:p>
            <a:r>
              <a:rPr lang="de-AT" dirty="0" smtClean="0"/>
              <a:t>Möglicherweise </a:t>
            </a:r>
            <a:r>
              <a:rPr lang="de-AT" dirty="0"/>
              <a:t>weitere Begleitbeschwerden</a:t>
            </a:r>
          </a:p>
        </p:txBody>
      </p:sp>
    </p:spTree>
    <p:extLst>
      <p:ext uri="{BB962C8B-B14F-4D97-AF65-F5344CB8AC3E}">
        <p14:creationId xmlns:p14="http://schemas.microsoft.com/office/powerpoint/2010/main" val="25923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u="sng" dirty="0" err="1" smtClean="0"/>
              <a:t>Extravertebragene</a:t>
            </a:r>
            <a:r>
              <a:rPr lang="de-DE" sz="3200" u="sng" dirty="0" smtClean="0"/>
              <a:t> Ursachen der Kreuzschmerzen </a:t>
            </a:r>
            <a:endParaRPr lang="de-AT" sz="32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Abdominelle und viszerale Prozesse (z.B. Cholezystitis, Pankreatitis)</a:t>
            </a:r>
          </a:p>
          <a:p>
            <a:r>
              <a:rPr lang="de-DE" dirty="0" smtClean="0"/>
              <a:t>Gefäßveränderungen (z.B. </a:t>
            </a:r>
            <a:r>
              <a:rPr lang="de-DE" dirty="0" err="1" smtClean="0"/>
              <a:t>Aortenaneurysma</a:t>
            </a:r>
            <a:r>
              <a:rPr lang="de-DE" dirty="0" smtClean="0"/>
              <a:t>)</a:t>
            </a:r>
          </a:p>
          <a:p>
            <a:r>
              <a:rPr lang="de-DE" dirty="0" smtClean="0"/>
              <a:t>Gynäkologische Ursachen (z.B. </a:t>
            </a:r>
            <a:r>
              <a:rPr lang="de-DE" dirty="0" err="1" smtClean="0"/>
              <a:t>Endometriose</a:t>
            </a:r>
            <a:r>
              <a:rPr lang="de-DE" dirty="0" smtClean="0"/>
              <a:t>)</a:t>
            </a:r>
          </a:p>
          <a:p>
            <a:r>
              <a:rPr lang="de-DE" dirty="0" smtClean="0"/>
              <a:t>Urologische Ursachen (z.B. </a:t>
            </a:r>
            <a:r>
              <a:rPr lang="de-DE" dirty="0" err="1" smtClean="0"/>
              <a:t>Urolithiasis</a:t>
            </a:r>
            <a:r>
              <a:rPr lang="de-DE" dirty="0" smtClean="0"/>
              <a:t>, Nierentumoren, </a:t>
            </a:r>
            <a:r>
              <a:rPr lang="de-DE" dirty="0" err="1" smtClean="0"/>
              <a:t>perinephritische</a:t>
            </a:r>
            <a:r>
              <a:rPr lang="de-DE" dirty="0" smtClean="0"/>
              <a:t> Abszesse)</a:t>
            </a:r>
          </a:p>
          <a:p>
            <a:r>
              <a:rPr lang="de-DE" dirty="0" smtClean="0"/>
              <a:t>Neurologische Erkrankungen (z.B. PNP)</a:t>
            </a:r>
          </a:p>
          <a:p>
            <a:r>
              <a:rPr lang="de-DE" dirty="0" smtClean="0"/>
              <a:t>Psychosomatische und psychiatrische Erkrankungen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539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Anamnese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r>
              <a:rPr lang="de-AT" dirty="0" smtClean="0"/>
              <a:t>Offene Fragen: was, wie, wann, wo, wer</a:t>
            </a:r>
          </a:p>
          <a:p>
            <a:r>
              <a:rPr lang="de-AT" dirty="0" smtClean="0"/>
              <a:t>Gezielte Fragen: Auswahlfragen</a:t>
            </a:r>
          </a:p>
          <a:p>
            <a:r>
              <a:rPr lang="de-AT" dirty="0" smtClean="0"/>
              <a:t>Geschlossene Fragen: Antwort ja oder nein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2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1368</Words>
  <Application>Microsoft Office PowerPoint</Application>
  <PresentationFormat>Breitbild</PresentationFormat>
  <Paragraphs>256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</vt:lpstr>
      <vt:lpstr>Rückenschmerzen aus Sicht der Physikalischen Medizin</vt:lpstr>
      <vt:lpstr>PowerPoint-Präsentation</vt:lpstr>
      <vt:lpstr>PowerPoint-Präsentation</vt:lpstr>
      <vt:lpstr>Unterscheidung spezifischer/unspezifischer Kreuzschmerz </vt:lpstr>
      <vt:lpstr>PowerPoint-Präsentation</vt:lpstr>
      <vt:lpstr>PowerPoint-Präsentation</vt:lpstr>
      <vt:lpstr>Unspezifische Kreuzschmerzen  </vt:lpstr>
      <vt:lpstr>Extravertebragene Ursachen der Kreuzschmerzen </vt:lpstr>
      <vt:lpstr>Anamnese</vt:lpstr>
      <vt:lpstr> Warum ist die Anamnese so wichtig?</vt:lpstr>
      <vt:lpstr>Wie komme ich zur Diagnose?</vt:lpstr>
      <vt:lpstr>Anamnese</vt:lpstr>
      <vt:lpstr>Anamnese</vt:lpstr>
      <vt:lpstr>Risikofaktoren:</vt:lpstr>
      <vt:lpstr>Klinische Untersuchung</vt:lpstr>
      <vt:lpstr>PowerPoint-Präsentation</vt:lpstr>
      <vt:lpstr>PowerPoint-Präsentation</vt:lpstr>
      <vt:lpstr>Kennmuskeln </vt:lpstr>
      <vt:lpstr>PowerPoint-Präsentation</vt:lpstr>
      <vt:lpstr>PowerPoint-Präsentation</vt:lpstr>
      <vt:lpstr>Therapie d. akuten unspez. Kreuzschmerzes </vt:lpstr>
      <vt:lpstr>Chronifizierung – Übergang vom akuten zum chronischen unspez. Kreuzschmerz</vt:lpstr>
      <vt:lpstr>PowerPoint-Präsentation</vt:lpstr>
      <vt:lpstr>Arbeitsplatzbezogene Risikofaktoren</vt:lpstr>
      <vt:lpstr>PowerPoint-Präsentation</vt:lpstr>
      <vt:lpstr>Iatrogene Faktoren für Chronifizierung:</vt:lpstr>
      <vt:lpstr>Chronifizierungsstadium</vt:lpstr>
      <vt:lpstr>Therapie des chron. unspez. Kreuzschmerzes </vt:lpstr>
      <vt:lpstr>PowerPoint-Präsentation</vt:lpstr>
      <vt:lpstr>Pharmakotherapie</vt:lpstr>
      <vt:lpstr>Nichtpharmakologische Therapie</vt:lpstr>
      <vt:lpstr>PowerPoint-Präsentation</vt:lpstr>
      <vt:lpstr>PowerPoint-Präsentation</vt:lpstr>
      <vt:lpstr>Zusammenfassend:</vt:lpstr>
      <vt:lpstr>Danke für Ihre Aufmerksamkeit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Rückenschmerzen aus Sicht der Physikalischen Medizin</dc:title>
  <dc:creator>Haberbauer Kurt</dc:creator>
  <cp:lastModifiedBy>Haberbauer Kurt</cp:lastModifiedBy>
  <cp:revision>39</cp:revision>
  <dcterms:created xsi:type="dcterms:W3CDTF">2018-05-12T08:48:38Z</dcterms:created>
  <dcterms:modified xsi:type="dcterms:W3CDTF">2023-08-29T17:42:43Z</dcterms:modified>
</cp:coreProperties>
</file>