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361" r:id="rId3"/>
    <p:sldId id="296" r:id="rId4"/>
    <p:sldId id="295" r:id="rId5"/>
    <p:sldId id="302" r:id="rId6"/>
    <p:sldId id="303" r:id="rId7"/>
    <p:sldId id="298" r:id="rId8"/>
    <p:sldId id="317" r:id="rId9"/>
    <p:sldId id="305" r:id="rId10"/>
    <p:sldId id="310" r:id="rId11"/>
    <p:sldId id="314" r:id="rId12"/>
    <p:sldId id="304" r:id="rId13"/>
    <p:sldId id="384" r:id="rId14"/>
    <p:sldId id="365" r:id="rId15"/>
    <p:sldId id="367" r:id="rId16"/>
    <p:sldId id="375" r:id="rId17"/>
    <p:sldId id="376" r:id="rId18"/>
    <p:sldId id="379" r:id="rId19"/>
    <p:sldId id="381" r:id="rId20"/>
    <p:sldId id="378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47956F-B169-83DE-F036-0081ECD24C06}" name="van Tiep, Hoang" initials="Hv" userId="S::Hoang.van-Tiep@nbl.fhgooe.ac.at::5a8b9c93-2d53-49d7-9090-7cc1412540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E5492"/>
    <a:srgbClr val="77B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74B3B-E405-CAD7-ECD1-5ABFB3DDBA3D}" v="14" dt="2023-09-25T11:31:56.312"/>
    <p1510:client id="{8A4E9415-2123-ABAA-60A6-637100A36DCB}" v="130" dt="2023-09-22T15:31:25.964"/>
    <p1510:client id="{93653434-DEC6-E6B2-FC73-875359FD233C}" v="10" dt="2023-09-26T08:57:14.385"/>
    <p1510:client id="{BC94D1AA-17FE-40BF-93A4-F19B6424808B}" v="7" dt="2023-09-22T17:41:05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590"/>
  </p:normalViewPr>
  <p:slideViewPr>
    <p:cSldViewPr snapToGrid="0">
      <p:cViewPr varScale="1">
        <p:scale>
          <a:sx n="109" d="100"/>
          <a:sy n="109" d="100"/>
        </p:scale>
        <p:origin x="5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Tiep, Hoang" userId="S::hoang.van-tiep@nbl.fhgooe.ac.at::5a8b9c93-2d53-49d7-9090-7cc14125401f" providerId="AD" clId="Web-{93653434-DEC6-E6B2-FC73-875359FD233C}"/>
    <pc:docChg chg="modSld">
      <pc:chgData name="van Tiep, Hoang" userId="S::hoang.van-tiep@nbl.fhgooe.ac.at::5a8b9c93-2d53-49d7-9090-7cc14125401f" providerId="AD" clId="Web-{93653434-DEC6-E6B2-FC73-875359FD233C}" dt="2023-09-26T08:57:14.385" v="9"/>
      <pc:docMkLst>
        <pc:docMk/>
      </pc:docMkLst>
      <pc:sldChg chg="modTransition">
        <pc:chgData name="van Tiep, Hoang" userId="S::hoang.van-tiep@nbl.fhgooe.ac.at::5a8b9c93-2d53-49d7-9090-7cc14125401f" providerId="AD" clId="Web-{93653434-DEC6-E6B2-FC73-875359FD233C}" dt="2023-09-26T08:57:14.385" v="9"/>
        <pc:sldMkLst>
          <pc:docMk/>
          <pc:sldMk cId="1069854635" sldId="268"/>
        </pc:sldMkLst>
      </pc:sldChg>
      <pc:sldChg chg="modTransition">
        <pc:chgData name="van Tiep, Hoang" userId="S::hoang.van-tiep@nbl.fhgooe.ac.at::5a8b9c93-2d53-49d7-9090-7cc14125401f" providerId="AD" clId="Web-{93653434-DEC6-E6B2-FC73-875359FD233C}" dt="2023-09-26T08:57:14.385" v="3"/>
        <pc:sldMkLst>
          <pc:docMk/>
          <pc:sldMk cId="2858988719" sldId="295"/>
        </pc:sldMkLst>
      </pc:sldChg>
      <pc:sldChg chg="modTransition">
        <pc:chgData name="van Tiep, Hoang" userId="S::hoang.van-tiep@nbl.fhgooe.ac.at::5a8b9c93-2d53-49d7-9090-7cc14125401f" providerId="AD" clId="Web-{93653434-DEC6-E6B2-FC73-875359FD233C}" dt="2023-09-26T08:57:14.385" v="2"/>
        <pc:sldMkLst>
          <pc:docMk/>
          <pc:sldMk cId="1852922378" sldId="296"/>
        </pc:sldMkLst>
      </pc:sldChg>
      <pc:sldChg chg="modTransition">
        <pc:chgData name="van Tiep, Hoang" userId="S::hoang.van-tiep@nbl.fhgooe.ac.at::5a8b9c93-2d53-49d7-9090-7cc14125401f" providerId="AD" clId="Web-{93653434-DEC6-E6B2-FC73-875359FD233C}" dt="2023-09-26T08:57:14.385" v="5"/>
        <pc:sldMkLst>
          <pc:docMk/>
          <pc:sldMk cId="1684458458" sldId="298"/>
        </pc:sldMkLst>
      </pc:sldChg>
      <pc:sldChg chg="modTransition">
        <pc:chgData name="van Tiep, Hoang" userId="S::hoang.van-tiep@nbl.fhgooe.ac.at::5a8b9c93-2d53-49d7-9090-7cc14125401f" providerId="AD" clId="Web-{93653434-DEC6-E6B2-FC73-875359FD233C}" dt="2023-09-26T08:57:14.385" v="6"/>
        <pc:sldMkLst>
          <pc:docMk/>
          <pc:sldMk cId="3335585819" sldId="300"/>
        </pc:sldMkLst>
      </pc:sldChg>
      <pc:sldChg chg="modTransition delAnim">
        <pc:chgData name="van Tiep, Hoang" userId="S::hoang.van-tiep@nbl.fhgooe.ac.at::5a8b9c93-2d53-49d7-9090-7cc14125401f" providerId="AD" clId="Web-{93653434-DEC6-E6B2-FC73-875359FD233C}" dt="2023-09-26T08:57:14.385" v="8"/>
        <pc:sldMkLst>
          <pc:docMk/>
          <pc:sldMk cId="2162380216" sldId="302"/>
        </pc:sldMkLst>
      </pc:sldChg>
      <pc:sldChg chg="modTransition">
        <pc:chgData name="van Tiep, Hoang" userId="S::hoang.van-tiep@nbl.fhgooe.ac.at::5a8b9c93-2d53-49d7-9090-7cc14125401f" providerId="AD" clId="Web-{93653434-DEC6-E6B2-FC73-875359FD233C}" dt="2023-09-26T08:57:14.385" v="4"/>
        <pc:sldMkLst>
          <pc:docMk/>
          <pc:sldMk cId="3682435423" sldId="303"/>
        </pc:sldMkLst>
      </pc:sldChg>
      <pc:sldChg chg="modTransition">
        <pc:chgData name="van Tiep, Hoang" userId="S::hoang.van-tiep@nbl.fhgooe.ac.at::5a8b9c93-2d53-49d7-9090-7cc14125401f" providerId="AD" clId="Web-{93653434-DEC6-E6B2-FC73-875359FD233C}" dt="2023-09-26T08:57:14.385" v="7"/>
        <pc:sldMkLst>
          <pc:docMk/>
          <pc:sldMk cId="1780699226" sldId="317"/>
        </pc:sldMkLst>
      </pc:sldChg>
      <pc:sldChg chg="modTransition">
        <pc:chgData name="van Tiep, Hoang" userId="S::hoang.van-tiep@nbl.fhgooe.ac.at::5a8b9c93-2d53-49d7-9090-7cc14125401f" providerId="AD" clId="Web-{93653434-DEC6-E6B2-FC73-875359FD233C}" dt="2023-09-26T08:57:14.385" v="1"/>
        <pc:sldMkLst>
          <pc:docMk/>
          <pc:sldMk cId="3352226681" sldId="361"/>
        </pc:sldMkLst>
      </pc:sldChg>
    </pc:docChg>
  </pc:docChgLst>
  <pc:docChgLst>
    <pc:chgData name="van Tiep, Hoang" userId="S::hoang.van-tiep@nbl.fhgooe.ac.at::5a8b9c93-2d53-49d7-9090-7cc14125401f" providerId="AD" clId="Web-{0D374B3B-E405-CAD7-ECD1-5ABFB3DDBA3D}"/>
    <pc:docChg chg="modSld">
      <pc:chgData name="van Tiep, Hoang" userId="S::hoang.van-tiep@nbl.fhgooe.ac.at::5a8b9c93-2d53-49d7-9090-7cc14125401f" providerId="AD" clId="Web-{0D374B3B-E405-CAD7-ECD1-5ABFB3DDBA3D}" dt="2023-09-25T11:31:56.312" v="13" actId="1076"/>
      <pc:docMkLst>
        <pc:docMk/>
      </pc:docMkLst>
      <pc:sldChg chg="modSp">
        <pc:chgData name="van Tiep, Hoang" userId="S::hoang.van-tiep@nbl.fhgooe.ac.at::5a8b9c93-2d53-49d7-9090-7cc14125401f" providerId="AD" clId="Web-{0D374B3B-E405-CAD7-ECD1-5ABFB3DDBA3D}" dt="2023-09-25T11:31:56.312" v="13" actId="1076"/>
        <pc:sldMkLst>
          <pc:docMk/>
          <pc:sldMk cId="2012276113" sldId="365"/>
        </pc:sldMkLst>
        <pc:spChg chg="mod">
          <ac:chgData name="van Tiep, Hoang" userId="S::hoang.van-tiep@nbl.fhgooe.ac.at::5a8b9c93-2d53-49d7-9090-7cc14125401f" providerId="AD" clId="Web-{0D374B3B-E405-CAD7-ECD1-5ABFB3DDBA3D}" dt="2023-09-25T11:31:51.703" v="12" actId="1076"/>
          <ac:spMkLst>
            <pc:docMk/>
            <pc:sldMk cId="2012276113" sldId="365"/>
            <ac:spMk id="10" creationId="{60C35816-8661-250F-544A-E43AEACE9701}"/>
          </ac:spMkLst>
        </pc:spChg>
        <pc:spChg chg="mod">
          <ac:chgData name="van Tiep, Hoang" userId="S::hoang.van-tiep@nbl.fhgooe.ac.at::5a8b9c93-2d53-49d7-9090-7cc14125401f" providerId="AD" clId="Web-{0D374B3B-E405-CAD7-ECD1-5ABFB3DDBA3D}" dt="2023-09-25T11:31:56.312" v="13" actId="1076"/>
          <ac:spMkLst>
            <pc:docMk/>
            <pc:sldMk cId="2012276113" sldId="365"/>
            <ac:spMk id="11" creationId="{F6EC0FBC-76F6-35F1-9B22-1046D58F8A15}"/>
          </ac:spMkLst>
        </pc:spChg>
      </pc:sldChg>
      <pc:sldChg chg="addSp delSp modSp">
        <pc:chgData name="van Tiep, Hoang" userId="S::hoang.van-tiep@nbl.fhgooe.ac.at::5a8b9c93-2d53-49d7-9090-7cc14125401f" providerId="AD" clId="Web-{0D374B3B-E405-CAD7-ECD1-5ABFB3DDBA3D}" dt="2023-09-25T11:31:06.090" v="11"/>
        <pc:sldMkLst>
          <pc:docMk/>
          <pc:sldMk cId="2795659797" sldId="379"/>
        </pc:sldMkLst>
        <pc:cxnChg chg="add del">
          <ac:chgData name="van Tiep, Hoang" userId="S::hoang.van-tiep@nbl.fhgooe.ac.at::5a8b9c93-2d53-49d7-9090-7cc14125401f" providerId="AD" clId="Web-{0D374B3B-E405-CAD7-ECD1-5ABFB3DDBA3D}" dt="2023-09-25T11:30:37.151" v="8"/>
          <ac:cxnSpMkLst>
            <pc:docMk/>
            <pc:sldMk cId="2795659797" sldId="379"/>
            <ac:cxnSpMk id="12" creationId="{2789C92A-ECF8-2D4A-2A4D-B1E8CF07AC64}"/>
          </ac:cxnSpMkLst>
        </pc:cxnChg>
        <pc:cxnChg chg="add mod">
          <ac:chgData name="van Tiep, Hoang" userId="S::hoang.van-tiep@nbl.fhgooe.ac.at::5a8b9c93-2d53-49d7-9090-7cc14125401f" providerId="AD" clId="Web-{0D374B3B-E405-CAD7-ECD1-5ABFB3DDBA3D}" dt="2023-09-25T11:31:06.090" v="11"/>
          <ac:cxnSpMkLst>
            <pc:docMk/>
            <pc:sldMk cId="2795659797" sldId="379"/>
            <ac:cxnSpMk id="13" creationId="{E3C3780E-4C2F-15BD-6C7C-346CD87C16B1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246CA-BE16-F045-9951-382C7E14F0A7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0C566F8F-A24E-8143-9765-BCC4AAE6DEEE}">
      <dgm:prSet phldrT="[Text]" custT="1"/>
      <dgm:spPr/>
      <dgm:t>
        <a:bodyPr/>
        <a:lstStyle/>
        <a:p>
          <a:r>
            <a:rPr lang="de-DE" sz="2300" b="1" dirty="0">
              <a:solidFill>
                <a:schemeClr val="accent5">
                  <a:lumMod val="50000"/>
                </a:schemeClr>
              </a:solidFill>
            </a:rPr>
            <a:t>NEUROLOGIE</a:t>
          </a:r>
        </a:p>
      </dgm:t>
    </dgm:pt>
    <dgm:pt modelId="{5379191B-0611-4F41-8398-A0D128A8A08F}" type="parTrans" cxnId="{F945A60D-6538-0B49-841F-FB97AEF8BBA4}">
      <dgm:prSet/>
      <dgm:spPr/>
      <dgm:t>
        <a:bodyPr/>
        <a:lstStyle/>
        <a:p>
          <a:endParaRPr lang="de-DE"/>
        </a:p>
      </dgm:t>
    </dgm:pt>
    <dgm:pt modelId="{60758284-F333-1742-891B-584E69CDFAA6}" type="sibTrans" cxnId="{F945A60D-6538-0B49-841F-FB97AEF8BBA4}">
      <dgm:prSet/>
      <dgm:spPr/>
      <dgm:t>
        <a:bodyPr/>
        <a:lstStyle/>
        <a:p>
          <a:endParaRPr lang="de-DE"/>
        </a:p>
      </dgm:t>
    </dgm:pt>
    <dgm:pt modelId="{54232858-9EBA-0E40-A5BB-BFF338D078BB}">
      <dgm:prSet custT="1"/>
      <dgm:spPr/>
      <dgm:t>
        <a:bodyPr/>
        <a:lstStyle/>
        <a:p>
          <a:r>
            <a:rPr lang="de-DE" sz="2500" b="1" dirty="0">
              <a:solidFill>
                <a:schemeClr val="accent5">
                  <a:lumMod val="50000"/>
                </a:schemeClr>
              </a:solidFill>
            </a:rPr>
            <a:t>DEMENZSTATION</a:t>
          </a:r>
        </a:p>
      </dgm:t>
    </dgm:pt>
    <dgm:pt modelId="{6BFDAC61-E0F1-7D44-B5D1-C25150BAFD1A}" type="parTrans" cxnId="{052AC753-2563-B348-8917-A322C6E2A4B9}">
      <dgm:prSet/>
      <dgm:spPr/>
      <dgm:t>
        <a:bodyPr/>
        <a:lstStyle/>
        <a:p>
          <a:endParaRPr lang="de-DE"/>
        </a:p>
      </dgm:t>
    </dgm:pt>
    <dgm:pt modelId="{8E34DC0E-43D1-964F-AC8A-5B6C208467DA}" type="sibTrans" cxnId="{052AC753-2563-B348-8917-A322C6E2A4B9}">
      <dgm:prSet/>
      <dgm:spPr/>
      <dgm:t>
        <a:bodyPr/>
        <a:lstStyle/>
        <a:p>
          <a:endParaRPr lang="de-DE"/>
        </a:p>
      </dgm:t>
    </dgm:pt>
    <dgm:pt modelId="{F85A05A5-09E6-464D-AD7D-4E8E326AA078}">
      <dgm:prSet phldrT="[Text]"/>
      <dgm:spPr/>
      <dgm:t>
        <a:bodyPr/>
        <a:lstStyle/>
        <a:p>
          <a:r>
            <a:rPr lang="de-DE" b="1" dirty="0">
              <a:solidFill>
                <a:schemeClr val="accent5">
                  <a:lumMod val="50000"/>
                </a:schemeClr>
              </a:solidFill>
            </a:rPr>
            <a:t>96 TAGE</a:t>
          </a:r>
        </a:p>
      </dgm:t>
    </dgm:pt>
    <dgm:pt modelId="{147FE835-07DE-0344-AF5F-6F4D7443D47A}" type="parTrans" cxnId="{ACC61BD3-FEDF-1441-AA35-1A0680FD41F8}">
      <dgm:prSet/>
      <dgm:spPr/>
      <dgm:t>
        <a:bodyPr/>
        <a:lstStyle/>
        <a:p>
          <a:endParaRPr lang="de-DE"/>
        </a:p>
      </dgm:t>
    </dgm:pt>
    <dgm:pt modelId="{18AC1B06-E2C2-134C-8330-E04D9D6A2A61}" type="sibTrans" cxnId="{ACC61BD3-FEDF-1441-AA35-1A0680FD41F8}">
      <dgm:prSet/>
      <dgm:spPr/>
      <dgm:t>
        <a:bodyPr/>
        <a:lstStyle/>
        <a:p>
          <a:endParaRPr lang="de-DE"/>
        </a:p>
      </dgm:t>
    </dgm:pt>
    <dgm:pt modelId="{B08A832C-7E70-A14F-A0DC-D5CC02280BD4}" type="pres">
      <dgm:prSet presAssocID="{087246CA-BE16-F045-9951-382C7E14F0A7}" presName="Name0" presStyleCnt="0">
        <dgm:presLayoutVars>
          <dgm:dir/>
          <dgm:resizeHandles val="exact"/>
        </dgm:presLayoutVars>
      </dgm:prSet>
      <dgm:spPr/>
    </dgm:pt>
    <dgm:pt modelId="{A9CF1F24-6F7F-554D-87A1-C4B1EB65C05F}" type="pres">
      <dgm:prSet presAssocID="{087246CA-BE16-F045-9951-382C7E14F0A7}" presName="arrow" presStyleLbl="bgShp" presStyleIdx="0" presStyleCnt="1" custScaleX="96080" custLinFactNeighborX="-15470" custLinFactNeighborY="-40604"/>
      <dgm:spPr/>
    </dgm:pt>
    <dgm:pt modelId="{B44F35EC-D1A7-6347-80E8-75BB51C806A5}" type="pres">
      <dgm:prSet presAssocID="{087246CA-BE16-F045-9951-382C7E14F0A7}" presName="points" presStyleCnt="0"/>
      <dgm:spPr/>
    </dgm:pt>
    <dgm:pt modelId="{D160566F-CB3D-0B43-B20B-ACA71E332623}" type="pres">
      <dgm:prSet presAssocID="{0C566F8F-A24E-8143-9765-BCC4AAE6DEEE}" presName="compositeA" presStyleCnt="0"/>
      <dgm:spPr/>
    </dgm:pt>
    <dgm:pt modelId="{7B83E40B-2153-8F40-9611-0E80534F4365}" type="pres">
      <dgm:prSet presAssocID="{0C566F8F-A24E-8143-9765-BCC4AAE6DEEE}" presName="textA" presStyleLbl="revTx" presStyleIdx="0" presStyleCnt="3" custScaleX="73409" custScaleY="49462" custLinFactNeighborX="3310" custLinFactNeighborY="444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C8B942-222E-9742-A691-74ED62619FB1}" type="pres">
      <dgm:prSet presAssocID="{0C566F8F-A24E-8143-9765-BCC4AAE6DEEE}" presName="circleA" presStyleLbl="node1" presStyleIdx="0" presStyleCnt="3" custFlipVert="1" custFlipHor="0" custScaleX="46862" custScaleY="363095" custLinFactX="100000" custLinFactNeighborX="199967" custLinFactNeighborY="-94272"/>
      <dgm:spPr>
        <a:prstGeom prst="rect">
          <a:avLst/>
        </a:prstGeom>
      </dgm:spPr>
    </dgm:pt>
    <dgm:pt modelId="{A2BDFDC4-19DD-2F40-AD71-2213B07BA62C}" type="pres">
      <dgm:prSet presAssocID="{0C566F8F-A24E-8143-9765-BCC4AAE6DEEE}" presName="spaceA" presStyleCnt="0"/>
      <dgm:spPr/>
    </dgm:pt>
    <dgm:pt modelId="{A55E79F7-F8B3-8445-8A9E-51ACF53230BF}" type="pres">
      <dgm:prSet presAssocID="{60758284-F333-1742-891B-584E69CDFAA6}" presName="space" presStyleCnt="0"/>
      <dgm:spPr/>
    </dgm:pt>
    <dgm:pt modelId="{6C904726-7332-0A40-89FB-6A2486252EFD}" type="pres">
      <dgm:prSet presAssocID="{F85A05A5-09E6-464D-AD7D-4E8E326AA078}" presName="compositeB" presStyleCnt="0"/>
      <dgm:spPr/>
    </dgm:pt>
    <dgm:pt modelId="{2AFB7527-09EA-6243-BF28-A2EF7E037A4E}" type="pres">
      <dgm:prSet presAssocID="{F85A05A5-09E6-464D-AD7D-4E8E326AA078}" presName="textB" presStyleLbl="revTx" presStyleIdx="1" presStyleCnt="3" custScaleX="73409" custScaleY="49462" custLinFactNeighborX="8381" custLinFactNeighborY="-1441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E0CF21-2DC5-C04A-B41E-C4243156D5D7}" type="pres">
      <dgm:prSet presAssocID="{F85A05A5-09E6-464D-AD7D-4E8E326AA078}" presName="circleB" presStyleLbl="node1" presStyleIdx="1" presStyleCnt="3"/>
      <dgm:spPr>
        <a:noFill/>
      </dgm:spPr>
    </dgm:pt>
    <dgm:pt modelId="{233FF388-0FEF-3149-90CD-6954320CD995}" type="pres">
      <dgm:prSet presAssocID="{F85A05A5-09E6-464D-AD7D-4E8E326AA078}" presName="spaceB" presStyleCnt="0"/>
      <dgm:spPr/>
    </dgm:pt>
    <dgm:pt modelId="{25F2CADF-2336-0E42-B01B-9FFAFB25FE27}" type="pres">
      <dgm:prSet presAssocID="{18AC1B06-E2C2-134C-8330-E04D9D6A2A61}" presName="space" presStyleCnt="0"/>
      <dgm:spPr/>
    </dgm:pt>
    <dgm:pt modelId="{DE972FDE-B9E8-1E4D-BFEC-07A514D883FC}" type="pres">
      <dgm:prSet presAssocID="{54232858-9EBA-0E40-A5BB-BFF338D078BB}" presName="compositeA" presStyleCnt="0"/>
      <dgm:spPr/>
    </dgm:pt>
    <dgm:pt modelId="{2BB577CA-F74B-9F42-8C5A-203B60C5BEEE}" type="pres">
      <dgm:prSet presAssocID="{54232858-9EBA-0E40-A5BB-BFF338D078BB}" presName="textA" presStyleLbl="revTx" presStyleIdx="2" presStyleCnt="3" custLinFactNeighborX="-41144" custLinFactNeighborY="674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82593B-7E34-D146-BBCB-0AF624C1D61D}" type="pres">
      <dgm:prSet presAssocID="{54232858-9EBA-0E40-A5BB-BFF338D078BB}" presName="circleA" presStyleLbl="node1" presStyleIdx="2" presStyleCnt="3"/>
      <dgm:spPr>
        <a:noFill/>
      </dgm:spPr>
    </dgm:pt>
    <dgm:pt modelId="{7EEAB0C6-AFCB-2748-9DE7-0950328448D7}" type="pres">
      <dgm:prSet presAssocID="{54232858-9EBA-0E40-A5BB-BFF338D078BB}" presName="spaceA" presStyleCnt="0"/>
      <dgm:spPr/>
    </dgm:pt>
  </dgm:ptLst>
  <dgm:cxnLst>
    <dgm:cxn modelId="{F945A60D-6538-0B49-841F-FB97AEF8BBA4}" srcId="{087246CA-BE16-F045-9951-382C7E14F0A7}" destId="{0C566F8F-A24E-8143-9765-BCC4AAE6DEEE}" srcOrd="0" destOrd="0" parTransId="{5379191B-0611-4F41-8398-A0D128A8A08F}" sibTransId="{60758284-F333-1742-891B-584E69CDFAA6}"/>
    <dgm:cxn modelId="{E0D27AC2-B63C-B64E-BA95-9AD4A2056970}" type="presOf" srcId="{54232858-9EBA-0E40-A5BB-BFF338D078BB}" destId="{2BB577CA-F74B-9F42-8C5A-203B60C5BEEE}" srcOrd="0" destOrd="0" presId="urn:microsoft.com/office/officeart/2005/8/layout/hProcess11"/>
    <dgm:cxn modelId="{052AC753-2563-B348-8917-A322C6E2A4B9}" srcId="{087246CA-BE16-F045-9951-382C7E14F0A7}" destId="{54232858-9EBA-0E40-A5BB-BFF338D078BB}" srcOrd="2" destOrd="0" parTransId="{6BFDAC61-E0F1-7D44-B5D1-C25150BAFD1A}" sibTransId="{8E34DC0E-43D1-964F-AC8A-5B6C208467DA}"/>
    <dgm:cxn modelId="{7E0C03C9-F6BD-3B49-89BB-FFCD98FA1DBB}" type="presOf" srcId="{0C566F8F-A24E-8143-9765-BCC4AAE6DEEE}" destId="{7B83E40B-2153-8F40-9611-0E80534F4365}" srcOrd="0" destOrd="0" presId="urn:microsoft.com/office/officeart/2005/8/layout/hProcess11"/>
    <dgm:cxn modelId="{7DB7AA1E-E2BA-2F47-8BC5-C5F9D2FF9295}" type="presOf" srcId="{087246CA-BE16-F045-9951-382C7E14F0A7}" destId="{B08A832C-7E70-A14F-A0DC-D5CC02280BD4}" srcOrd="0" destOrd="0" presId="urn:microsoft.com/office/officeart/2005/8/layout/hProcess11"/>
    <dgm:cxn modelId="{ACC61BD3-FEDF-1441-AA35-1A0680FD41F8}" srcId="{087246CA-BE16-F045-9951-382C7E14F0A7}" destId="{F85A05A5-09E6-464D-AD7D-4E8E326AA078}" srcOrd="1" destOrd="0" parTransId="{147FE835-07DE-0344-AF5F-6F4D7443D47A}" sibTransId="{18AC1B06-E2C2-134C-8330-E04D9D6A2A61}"/>
    <dgm:cxn modelId="{A5A989EB-5314-D344-B3C6-BF5DB528C892}" type="presOf" srcId="{F85A05A5-09E6-464D-AD7D-4E8E326AA078}" destId="{2AFB7527-09EA-6243-BF28-A2EF7E037A4E}" srcOrd="0" destOrd="0" presId="urn:microsoft.com/office/officeart/2005/8/layout/hProcess11"/>
    <dgm:cxn modelId="{FFEA8A5C-1307-D64E-9A3D-E8B028CB1039}" type="presParOf" srcId="{B08A832C-7E70-A14F-A0DC-D5CC02280BD4}" destId="{A9CF1F24-6F7F-554D-87A1-C4B1EB65C05F}" srcOrd="0" destOrd="0" presId="urn:microsoft.com/office/officeart/2005/8/layout/hProcess11"/>
    <dgm:cxn modelId="{1520911B-9C66-B34F-B488-318E3951AA72}" type="presParOf" srcId="{B08A832C-7E70-A14F-A0DC-D5CC02280BD4}" destId="{B44F35EC-D1A7-6347-80E8-75BB51C806A5}" srcOrd="1" destOrd="0" presId="urn:microsoft.com/office/officeart/2005/8/layout/hProcess11"/>
    <dgm:cxn modelId="{77BA207D-A4C4-004C-9E74-7252641AFB07}" type="presParOf" srcId="{B44F35EC-D1A7-6347-80E8-75BB51C806A5}" destId="{D160566F-CB3D-0B43-B20B-ACA71E332623}" srcOrd="0" destOrd="0" presId="urn:microsoft.com/office/officeart/2005/8/layout/hProcess11"/>
    <dgm:cxn modelId="{5E8B8ADA-0EC8-5647-876E-F51E2E3A62B6}" type="presParOf" srcId="{D160566F-CB3D-0B43-B20B-ACA71E332623}" destId="{7B83E40B-2153-8F40-9611-0E80534F4365}" srcOrd="0" destOrd="0" presId="urn:microsoft.com/office/officeart/2005/8/layout/hProcess11"/>
    <dgm:cxn modelId="{3BC541A6-6CA9-6E4C-A1EB-3F0B84FBCA22}" type="presParOf" srcId="{D160566F-CB3D-0B43-B20B-ACA71E332623}" destId="{D0C8B942-222E-9742-A691-74ED62619FB1}" srcOrd="1" destOrd="0" presId="urn:microsoft.com/office/officeart/2005/8/layout/hProcess11"/>
    <dgm:cxn modelId="{4EF1C6EA-AD57-6746-B7EC-36D272C4185B}" type="presParOf" srcId="{D160566F-CB3D-0B43-B20B-ACA71E332623}" destId="{A2BDFDC4-19DD-2F40-AD71-2213B07BA62C}" srcOrd="2" destOrd="0" presId="urn:microsoft.com/office/officeart/2005/8/layout/hProcess11"/>
    <dgm:cxn modelId="{4288299D-E0EB-2547-BD00-8CB045DE0C4C}" type="presParOf" srcId="{B44F35EC-D1A7-6347-80E8-75BB51C806A5}" destId="{A55E79F7-F8B3-8445-8A9E-51ACF53230BF}" srcOrd="1" destOrd="0" presId="urn:microsoft.com/office/officeart/2005/8/layout/hProcess11"/>
    <dgm:cxn modelId="{E95F470B-FB81-0B4D-A83D-1C23472125DC}" type="presParOf" srcId="{B44F35EC-D1A7-6347-80E8-75BB51C806A5}" destId="{6C904726-7332-0A40-89FB-6A2486252EFD}" srcOrd="2" destOrd="0" presId="urn:microsoft.com/office/officeart/2005/8/layout/hProcess11"/>
    <dgm:cxn modelId="{4E6E2BE4-AC90-C74B-BF67-104A1CC345AE}" type="presParOf" srcId="{6C904726-7332-0A40-89FB-6A2486252EFD}" destId="{2AFB7527-09EA-6243-BF28-A2EF7E037A4E}" srcOrd="0" destOrd="0" presId="urn:microsoft.com/office/officeart/2005/8/layout/hProcess11"/>
    <dgm:cxn modelId="{16956B3A-3CEB-6B43-BA00-5ED4FFBA18CE}" type="presParOf" srcId="{6C904726-7332-0A40-89FB-6A2486252EFD}" destId="{43E0CF21-2DC5-C04A-B41E-C4243156D5D7}" srcOrd="1" destOrd="0" presId="urn:microsoft.com/office/officeart/2005/8/layout/hProcess11"/>
    <dgm:cxn modelId="{E8760521-2FD1-294C-9851-E0F81D45F2EB}" type="presParOf" srcId="{6C904726-7332-0A40-89FB-6A2486252EFD}" destId="{233FF388-0FEF-3149-90CD-6954320CD995}" srcOrd="2" destOrd="0" presId="urn:microsoft.com/office/officeart/2005/8/layout/hProcess11"/>
    <dgm:cxn modelId="{A907854E-797E-8545-A0D1-1EECEE07312C}" type="presParOf" srcId="{B44F35EC-D1A7-6347-80E8-75BB51C806A5}" destId="{25F2CADF-2336-0E42-B01B-9FFAFB25FE27}" srcOrd="3" destOrd="0" presId="urn:microsoft.com/office/officeart/2005/8/layout/hProcess11"/>
    <dgm:cxn modelId="{232B43C7-4267-2B43-BB01-2D2B9025173A}" type="presParOf" srcId="{B44F35EC-D1A7-6347-80E8-75BB51C806A5}" destId="{DE972FDE-B9E8-1E4D-BFEC-07A514D883FC}" srcOrd="4" destOrd="0" presId="urn:microsoft.com/office/officeart/2005/8/layout/hProcess11"/>
    <dgm:cxn modelId="{07761B77-4D92-9348-9ED8-A5066AD805FE}" type="presParOf" srcId="{DE972FDE-B9E8-1E4D-BFEC-07A514D883FC}" destId="{2BB577CA-F74B-9F42-8C5A-203B60C5BEEE}" srcOrd="0" destOrd="0" presId="urn:microsoft.com/office/officeart/2005/8/layout/hProcess11"/>
    <dgm:cxn modelId="{CC43A30F-428C-634D-9F37-F621C92B7839}" type="presParOf" srcId="{DE972FDE-B9E8-1E4D-BFEC-07A514D883FC}" destId="{1B82593B-7E34-D146-BBCB-0AF624C1D61D}" srcOrd="1" destOrd="0" presId="urn:microsoft.com/office/officeart/2005/8/layout/hProcess11"/>
    <dgm:cxn modelId="{742179A0-A3D8-AB4E-B168-C21012FC0A3F}" type="presParOf" srcId="{DE972FDE-B9E8-1E4D-BFEC-07A514D883FC}" destId="{7EEAB0C6-AFCB-2748-9DE7-0950328448D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F1F24-6F7F-554D-87A1-C4B1EB65C05F}">
      <dsp:nvSpPr>
        <dsp:cNvPr id="0" name=""/>
        <dsp:cNvSpPr/>
      </dsp:nvSpPr>
      <dsp:spPr>
        <a:xfrm>
          <a:off x="0" y="540969"/>
          <a:ext cx="9221068" cy="157276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3E40B-2153-8F40-9611-0E80534F4365}">
      <dsp:nvSpPr>
        <dsp:cNvPr id="0" name=""/>
        <dsp:cNvSpPr/>
      </dsp:nvSpPr>
      <dsp:spPr>
        <a:xfrm>
          <a:off x="558390" y="898498"/>
          <a:ext cx="2043403" cy="777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>
              <a:solidFill>
                <a:schemeClr val="accent5">
                  <a:lumMod val="50000"/>
                </a:schemeClr>
              </a:solidFill>
            </a:rPr>
            <a:t>NEUROLOGIE</a:t>
          </a:r>
        </a:p>
      </dsp:txBody>
      <dsp:txXfrm>
        <a:off x="558390" y="898498"/>
        <a:ext cx="2043403" cy="777922"/>
      </dsp:txXfrm>
    </dsp:sp>
    <dsp:sp modelId="{D0C8B942-222E-9742-A691-74ED62619FB1}">
      <dsp:nvSpPr>
        <dsp:cNvPr id="0" name=""/>
        <dsp:cNvSpPr/>
      </dsp:nvSpPr>
      <dsp:spPr>
        <a:xfrm flipV="1">
          <a:off x="2575272" y="682748"/>
          <a:ext cx="184257" cy="1427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B7527-09EA-6243-BF28-A2EF7E037A4E}">
      <dsp:nvSpPr>
        <dsp:cNvPr id="0" name=""/>
        <dsp:cNvSpPr/>
      </dsp:nvSpPr>
      <dsp:spPr>
        <a:xfrm>
          <a:off x="3622312" y="2728587"/>
          <a:ext cx="2043403" cy="777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b="1" kern="1200" dirty="0">
              <a:solidFill>
                <a:schemeClr val="accent5">
                  <a:lumMod val="50000"/>
                </a:schemeClr>
              </a:solidFill>
            </a:rPr>
            <a:t>96 TAGE</a:t>
          </a:r>
        </a:p>
      </dsp:txBody>
      <dsp:txXfrm>
        <a:off x="3622312" y="2728587"/>
        <a:ext cx="2043403" cy="777922"/>
      </dsp:txXfrm>
    </dsp:sp>
    <dsp:sp modelId="{43E0CF21-2DC5-C04A-B41E-C4243156D5D7}">
      <dsp:nvSpPr>
        <dsp:cNvPr id="0" name=""/>
        <dsp:cNvSpPr/>
      </dsp:nvSpPr>
      <dsp:spPr>
        <a:xfrm>
          <a:off x="4214125" y="1968075"/>
          <a:ext cx="393192" cy="393192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577CA-F74B-9F42-8C5A-203B60C5BEEE}">
      <dsp:nvSpPr>
        <dsp:cNvPr id="0" name=""/>
        <dsp:cNvSpPr/>
      </dsp:nvSpPr>
      <dsp:spPr>
        <a:xfrm>
          <a:off x="4796415" y="106130"/>
          <a:ext cx="2783586" cy="157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b="1" kern="1200" dirty="0">
              <a:solidFill>
                <a:schemeClr val="accent5">
                  <a:lumMod val="50000"/>
                </a:schemeClr>
              </a:solidFill>
            </a:rPr>
            <a:t>DEMENZSTATION</a:t>
          </a:r>
        </a:p>
      </dsp:txBody>
      <dsp:txXfrm>
        <a:off x="4796415" y="106130"/>
        <a:ext cx="2783586" cy="1572768"/>
      </dsp:txXfrm>
    </dsp:sp>
    <dsp:sp modelId="{1B82593B-7E34-D146-BBCB-0AF624C1D61D}">
      <dsp:nvSpPr>
        <dsp:cNvPr id="0" name=""/>
        <dsp:cNvSpPr/>
      </dsp:nvSpPr>
      <dsp:spPr>
        <a:xfrm>
          <a:off x="7136891" y="1769364"/>
          <a:ext cx="393192" cy="393192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6B0E7-0F1D-4E70-8EDA-189E29CD5216}" type="datetimeFigureOut">
              <a:rPr lang="de-AT" smtClean="0"/>
              <a:t>27.09.2023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5F00F-B9FE-45FE-ACFB-81CC5B150C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964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D371E-E4F5-1746-83A7-8014EE19754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00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5F00F-B9FE-45FE-ACFB-81CC5B150C90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038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AEE-1014-46C4-B0C8-AC1C4076005B}" type="datetimeFigureOut">
              <a:rPr lang="de-AT" smtClean="0"/>
              <a:t>27.09.2023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1484-CF3B-4FBD-B362-7C7BEC8C7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219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AEE-1014-46C4-B0C8-AC1C4076005B}" type="datetimeFigureOut">
              <a:rPr lang="de-AT" smtClean="0"/>
              <a:t>27.09.2023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1484-CF3B-4FBD-B362-7C7BEC8C7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07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AEE-1014-46C4-B0C8-AC1C4076005B}" type="datetimeFigureOut">
              <a:rPr lang="de-AT" smtClean="0"/>
              <a:t>27.09.2023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1484-CF3B-4FBD-B362-7C7BEC8C7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469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6240000" y="3429001"/>
            <a:ext cx="5952000" cy="307339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3429000"/>
            <a:ext cx="5952000" cy="30734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151468" y="1892513"/>
            <a:ext cx="9889067" cy="62780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533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1470" y="2697225"/>
            <a:ext cx="9889065" cy="287259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lnSpc>
                <a:spcPct val="60000"/>
              </a:lnSpc>
              <a:buFontTx/>
              <a:buNone/>
              <a:defRPr sz="1333" b="1" baseline="0">
                <a:solidFill>
                  <a:srgbClr val="1E5492"/>
                </a:solidFill>
                <a:latin typeface="+mn-lt"/>
                <a:cs typeface="Palatino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6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2522" y="370417"/>
            <a:ext cx="127223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1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e Aufzählung Flies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151467" y="1989666"/>
            <a:ext cx="9889067" cy="4320119"/>
          </a:xfrm>
          <a:prstGeom prst="rect">
            <a:avLst/>
          </a:prstGeom>
        </p:spPr>
        <p:txBody>
          <a:bodyPr vert="horz" lIns="0" tIns="0" rIns="0" bIns="0"/>
          <a:lstStyle>
            <a:lvl1pPr marL="342891" marR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E5492"/>
              </a:buClr>
              <a:buSzTx/>
              <a:buFont typeface="+mj-lt"/>
              <a:buAutoNum type="arabicPeriod"/>
              <a:tabLst/>
              <a:defRPr sz="16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Mastertextformat bearbeiten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151467" y="1274829"/>
            <a:ext cx="9810044" cy="3127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2400"/>
              </a:lnSpc>
              <a:defRPr sz="2667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47802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768351" y="1267885"/>
            <a:ext cx="10655300" cy="5234515"/>
          </a:xfrm>
          <a:custGeom>
            <a:avLst/>
            <a:gdLst>
              <a:gd name="connsiteX0" fmla="*/ 0 w 7700963"/>
              <a:gd name="connsiteY0" fmla="*/ 0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0 w 7700963"/>
              <a:gd name="connsiteY4" fmla="*/ 0 h 4617665"/>
              <a:gd name="connsiteX0" fmla="*/ 143934 w 7700963"/>
              <a:gd name="connsiteY0" fmla="*/ 16933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143934 w 7700963"/>
              <a:gd name="connsiteY4" fmla="*/ 16933 h 4617665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17665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34598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096" h="5032532">
                <a:moveTo>
                  <a:pt x="364067" y="16933"/>
                </a:moveTo>
                <a:lnTo>
                  <a:pt x="7921096" y="0"/>
                </a:lnTo>
                <a:lnTo>
                  <a:pt x="7921096" y="4634598"/>
                </a:lnTo>
                <a:lnTo>
                  <a:pt x="0" y="5032532"/>
                </a:lnTo>
                <a:lnTo>
                  <a:pt x="364067" y="16933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228646" y="3114116"/>
            <a:ext cx="8422423" cy="62780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4533" baseline="0">
                <a:solidFill>
                  <a:schemeClr val="bg1"/>
                </a:solidFill>
                <a:latin typeface="Palatino Linotype Fet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3" name="Bild 2" descr="kwg_berufung leben_wei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899" y="5058336"/>
            <a:ext cx="1584960" cy="6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3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AEE-1014-46C4-B0C8-AC1C4076005B}" type="datetimeFigureOut">
              <a:rPr lang="de-AT" smtClean="0"/>
              <a:t>27.09.2023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1484-CF3B-4FBD-B362-7C7BEC8C7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689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AEE-1014-46C4-B0C8-AC1C4076005B}" type="datetimeFigureOut">
              <a:rPr lang="de-AT" smtClean="0"/>
              <a:t>27.09.2023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1484-CF3B-4FBD-B362-7C7BEC8C7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553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AEE-1014-46C4-B0C8-AC1C4076005B}" type="datetimeFigureOut">
              <a:rPr lang="de-AT" smtClean="0"/>
              <a:t>27.09.2023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1484-CF3B-4FBD-B362-7C7BEC8C7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977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AEE-1014-46C4-B0C8-AC1C4076005B}" type="datetimeFigureOut">
              <a:rPr lang="de-AT" smtClean="0"/>
              <a:t>27.09.2023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1484-CF3B-4FBD-B362-7C7BEC8C7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446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AEE-1014-46C4-B0C8-AC1C4076005B}" type="datetimeFigureOut">
              <a:rPr lang="de-AT" smtClean="0"/>
              <a:t>27.09.2023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1484-CF3B-4FBD-B362-7C7BEC8C7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178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AEE-1014-46C4-B0C8-AC1C4076005B}" type="datetimeFigureOut">
              <a:rPr lang="de-AT" smtClean="0"/>
              <a:t>27.09.2023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1484-CF3B-4FBD-B362-7C7BEC8C7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500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AEE-1014-46C4-B0C8-AC1C4076005B}" type="datetimeFigureOut">
              <a:rPr lang="de-AT" smtClean="0"/>
              <a:t>27.09.2023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1484-CF3B-4FBD-B362-7C7BEC8C7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32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3AEE-1014-46C4-B0C8-AC1C4076005B}" type="datetimeFigureOut">
              <a:rPr lang="de-AT" smtClean="0"/>
              <a:t>27.09.2023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1484-CF3B-4FBD-B362-7C7BEC8C7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152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13AEE-1014-46C4-B0C8-AC1C4076005B}" type="datetimeFigureOut">
              <a:rPr lang="de-AT" smtClean="0"/>
              <a:t>27.09.2023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A1484-CF3B-4FBD-B362-7C7BEC8C7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626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9988" y="3714222"/>
            <a:ext cx="5524457" cy="2852631"/>
          </a:xfrm>
        </p:spPr>
      </p:pic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8" b="8715"/>
          <a:stretch/>
        </p:blipFill>
        <p:spPr>
          <a:xfrm>
            <a:off x="382493" y="3726017"/>
            <a:ext cx="5508708" cy="2852631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7588" y="1739523"/>
            <a:ext cx="12710252" cy="969496"/>
          </a:xfrm>
        </p:spPr>
        <p:txBody>
          <a:bodyPr/>
          <a:lstStyle/>
          <a:p>
            <a:r>
              <a:rPr lang="de-DE" sz="3500" b="1" dirty="0">
                <a:latin typeface="Arial Black" panose="020B0604020202020204" pitchFamily="34" charset="0"/>
                <a:cs typeface="Arial Black" panose="020B0604020202020204" pitchFamily="34" charset="0"/>
              </a:rPr>
              <a:t>Ein Patient mit Nackenschmerzen, Dyspnoe</a:t>
            </a:r>
            <a:br>
              <a:rPr lang="de-DE" sz="35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de-DE" sz="3500" b="1" dirty="0">
                <a:latin typeface="Arial Black" panose="020B0604020202020204" pitchFamily="34" charset="0"/>
                <a:cs typeface="Arial Black" panose="020B0604020202020204" pitchFamily="34" charset="0"/>
              </a:rPr>
              <a:t>und nächtliche Agitation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89188" y="3207176"/>
            <a:ext cx="10028515" cy="458351"/>
          </a:xfrm>
        </p:spPr>
        <p:txBody>
          <a:bodyPr/>
          <a:lstStyle/>
          <a:p>
            <a:pPr>
              <a:defRPr/>
            </a:pPr>
            <a:r>
              <a:rPr lang="de-DE" sz="1850" dirty="0"/>
              <a:t>Dr. HOANG </a:t>
            </a:r>
            <a:r>
              <a:rPr lang="de-DE" sz="1850" dirty="0" err="1"/>
              <a:t>Tiep</a:t>
            </a:r>
            <a:r>
              <a:rPr lang="de-DE" sz="1850" dirty="0"/>
              <a:t> Michael I  Abteilung Neurologie   </a:t>
            </a:r>
            <a:endParaRPr lang="de-DE" sz="1867" dirty="0"/>
          </a:p>
        </p:txBody>
      </p:sp>
      <p:pic>
        <p:nvPicPr>
          <p:cNvPr id="2050" name="Picture 2" descr="Klinikum Wels-Grieskirchen GmbH: Karrierechancen, Kontaktdaten, Fotos |  karriere.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718" y="135182"/>
            <a:ext cx="3255282" cy="137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151467" y="2250923"/>
            <a:ext cx="5097239" cy="43201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000" dirty="0">
                <a:cs typeface="Arial" panose="020B0604020202020204" pitchFamily="34" charset="0"/>
              </a:rPr>
              <a:t>MR Cerebrum unauffällig</a:t>
            </a:r>
          </a:p>
          <a:p>
            <a:pPr marL="0" indent="0">
              <a:buNone/>
            </a:pPr>
            <a:r>
              <a:rPr lang="de-DE" sz="3000" dirty="0">
                <a:cs typeface="Arial" panose="020B0604020202020204" pitchFamily="34" charset="0"/>
              </a:rPr>
              <a:t>MRT HWS: </a:t>
            </a:r>
          </a:p>
          <a:p>
            <a:pPr marL="0" indent="0">
              <a:buNone/>
            </a:pPr>
            <a:r>
              <a:rPr lang="de-DE" sz="3000" dirty="0">
                <a:cs typeface="Arial" panose="020B0604020202020204" pitchFamily="34" charset="0"/>
              </a:rPr>
              <a:t>KM-Anreicherung zwischen</a:t>
            </a:r>
          </a:p>
          <a:p>
            <a:pPr marL="0" indent="0">
              <a:buNone/>
            </a:pPr>
            <a:r>
              <a:rPr lang="de-DE" sz="3000" dirty="0">
                <a:cs typeface="Arial" panose="020B0604020202020204" pitchFamily="34" charset="0"/>
              </a:rPr>
              <a:t>Atlas und Axis </a:t>
            </a:r>
          </a:p>
          <a:p>
            <a:pPr marL="0" indent="0">
              <a:buNone/>
            </a:pPr>
            <a:r>
              <a:rPr lang="de-DE" sz="3000" dirty="0">
                <a:cs typeface="Arial" panose="020B0604020202020204" pitchFamily="34" charset="0"/>
              </a:rPr>
              <a:t>ENTZÜNDLICHE VERÄNDERUNG</a:t>
            </a:r>
          </a:p>
          <a:p>
            <a:pPr marL="0" indent="0">
              <a:buNone/>
            </a:pPr>
            <a:r>
              <a:rPr lang="de-DE" sz="3000" b="1" dirty="0">
                <a:cs typeface="Arial" panose="020B0604020202020204" pitchFamily="34" charset="0"/>
              </a:rPr>
              <a:t>V.a. OSTEOMYELITIS</a:t>
            </a:r>
          </a:p>
          <a:p>
            <a:pPr marL="0" indent="0">
              <a:buNone/>
            </a:pPr>
            <a:endParaRPr lang="de-DE" sz="3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000" dirty="0">
                <a:latin typeface="Arial Black" panose="020B0A04020102020204" pitchFamily="34" charset="0"/>
                <a:cs typeface="Arial" panose="020B0604020202020204" pitchFamily="34" charset="0"/>
              </a:rPr>
              <a:t>WSC-</a:t>
            </a:r>
            <a:r>
              <a:rPr lang="de-DE" sz="3000" dirty="0" err="1">
                <a:latin typeface="Arial Black" panose="020B0A04020102020204" pitchFamily="34" charset="0"/>
                <a:cs typeface="Arial" panose="020B0604020202020204" pitchFamily="34" charset="0"/>
              </a:rPr>
              <a:t>Konsil</a:t>
            </a:r>
            <a:r>
              <a:rPr lang="de-DE" sz="3000" dirty="0"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de-DE" sz="3000" dirty="0">
                <a:cs typeface="Arial" panose="020B0604020202020204" pitchFamily="34" charset="0"/>
              </a:rPr>
              <a:t>keine </a:t>
            </a:r>
            <a:r>
              <a:rPr lang="de-DE" sz="3000" dirty="0" err="1">
                <a:cs typeface="Arial" panose="020B0604020202020204" pitchFamily="34" charset="0"/>
              </a:rPr>
              <a:t>chir</a:t>
            </a:r>
            <a:r>
              <a:rPr lang="de-DE" sz="3000" dirty="0">
                <a:cs typeface="Arial" panose="020B0604020202020204" pitchFamily="34" charset="0"/>
              </a:rPr>
              <a:t>. INTERVENTION</a:t>
            </a:r>
          </a:p>
          <a:p>
            <a:pPr marL="0" indent="0">
              <a:buNone/>
            </a:pPr>
            <a:endParaRPr lang="de-DE" sz="3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3000" dirty="0"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1467" y="1274829"/>
            <a:ext cx="9810044" cy="332142"/>
          </a:xfrm>
        </p:spPr>
        <p:txBody>
          <a:bodyPr/>
          <a:lstStyle/>
          <a:p>
            <a:r>
              <a:rPr lang="de-DE" sz="3000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MRT CEREBRUM + HWS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905" y="1683171"/>
            <a:ext cx="4275628" cy="4631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857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051162" y="2537881"/>
            <a:ext cx="5097239" cy="4320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000" dirty="0">
                <a:cs typeface="Arial" panose="020B0604020202020204" pitchFamily="34" charset="0"/>
              </a:rPr>
              <a:t>CEFTRIAXON 2g  1-0-1</a:t>
            </a:r>
          </a:p>
          <a:p>
            <a:pPr marL="0" indent="0">
              <a:buNone/>
            </a:pPr>
            <a:r>
              <a:rPr lang="de-DE" sz="3000" dirty="0">
                <a:cs typeface="Arial" panose="020B0604020202020204" pitchFamily="34" charset="0"/>
              </a:rPr>
              <a:t>CLINDAMYCIN 900mg 1-1-1</a:t>
            </a:r>
          </a:p>
          <a:p>
            <a:pPr marL="0" indent="0">
              <a:buNone/>
            </a:pPr>
            <a:r>
              <a:rPr lang="de-DE" sz="3000" dirty="0">
                <a:cs typeface="Arial" panose="020B0604020202020204" pitchFamily="34" charset="0"/>
              </a:rPr>
              <a:t>PEN G 10 </a:t>
            </a:r>
            <a:r>
              <a:rPr lang="de-DE" sz="3000" dirty="0" err="1">
                <a:cs typeface="Arial" panose="020B0604020202020204" pitchFamily="34" charset="0"/>
              </a:rPr>
              <a:t>Mio</a:t>
            </a:r>
            <a:r>
              <a:rPr lang="de-DE" sz="3000" dirty="0">
                <a:cs typeface="Arial" panose="020B0604020202020204" pitchFamily="34" charset="0"/>
              </a:rPr>
              <a:t> 1-1-1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5352" y="694257"/>
            <a:ext cx="10226099" cy="639919"/>
          </a:xfrm>
        </p:spPr>
        <p:txBody>
          <a:bodyPr/>
          <a:lstStyle/>
          <a:p>
            <a:r>
              <a:rPr lang="de-DE" sz="3000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ANTIBIOTISCHE THERAPIE </a:t>
            </a:r>
            <a:br>
              <a:rPr lang="de-DE" sz="3000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endParaRPr lang="de-DE" sz="3000" dirty="0">
              <a:latin typeface="Arial Black" panose="020B0A040201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35352" y="1334176"/>
            <a:ext cx="10226099" cy="33214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667" b="1" i="0" kern="1200" baseline="0">
                <a:solidFill>
                  <a:srgbClr val="1E5492"/>
                </a:solidFill>
                <a:latin typeface="Palatino Linotype Fett" charset="0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Mikrobiologisches </a:t>
            </a:r>
            <a:r>
              <a:rPr lang="de-DE" sz="3000" dirty="0" err="1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Konsil</a:t>
            </a:r>
            <a:endParaRPr lang="de-DE" sz="3000" dirty="0">
              <a:latin typeface="Arial Black" panose="020B0A040201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69" y="2205739"/>
            <a:ext cx="9171060" cy="4551763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035351" y="5013547"/>
            <a:ext cx="10226099" cy="125547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667" b="1" i="0" kern="1200" baseline="0">
                <a:solidFill>
                  <a:srgbClr val="1E5492"/>
                </a:solidFill>
                <a:latin typeface="Palatino Linotype Fett" charset="0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Positive </a:t>
            </a:r>
          </a:p>
          <a:p>
            <a:endParaRPr lang="de-DE" sz="3000" dirty="0">
              <a:latin typeface="Arial Black" panose="020B0A040201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de-DE" sz="3000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BLUTKULTUR</a:t>
            </a:r>
          </a:p>
          <a:p>
            <a:endParaRPr lang="de-DE" sz="3000" dirty="0">
              <a:latin typeface="Arial Black" panose="020B0A040201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706" y="502544"/>
            <a:ext cx="5029902" cy="6106377"/>
          </a:xfrm>
          <a:prstGeom prst="rect">
            <a:avLst/>
          </a:prstGeom>
        </p:spPr>
      </p:pic>
      <p:sp>
        <p:nvSpPr>
          <p:cNvPr id="8" name="Textplatzhalter 2"/>
          <p:cNvSpPr txBox="1">
            <a:spLocks/>
          </p:cNvSpPr>
          <p:nvPr/>
        </p:nvSpPr>
        <p:spPr>
          <a:xfrm>
            <a:off x="896009" y="1075079"/>
            <a:ext cx="5097239" cy="43201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891" marR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E5492"/>
              </a:buClr>
              <a:buSzTx/>
              <a:buFont typeface="+mj-lt"/>
              <a:buAutoNum type="arabicPeriod"/>
              <a:tabLst/>
              <a:defRPr sz="1600" kern="1200" baseline="0">
                <a:solidFill>
                  <a:srgbClr val="1E549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de-DE" sz="3000" dirty="0" smtClean="0">
                <a:cs typeface="Arial" panose="020B0604020202020204" pitchFamily="34" charset="0"/>
              </a:rPr>
              <a:t>Nach PAUSE von </a:t>
            </a:r>
            <a:r>
              <a:rPr lang="de-DE" sz="3000" dirty="0" smtClean="0">
                <a:solidFill>
                  <a:srgbClr val="FF0000"/>
                </a:solidFill>
                <a:cs typeface="Arial" panose="020B0604020202020204" pitchFamily="34" charset="0"/>
              </a:rPr>
              <a:t>ELIQUIS</a:t>
            </a:r>
            <a:endParaRPr lang="de-DE" sz="3000" dirty="0" smtClean="0">
              <a:cs typeface="Arial" panose="020B0604020202020204" pitchFamily="34" charset="0"/>
            </a:endParaRPr>
          </a:p>
          <a:p>
            <a:pPr marL="0" indent="0">
              <a:buFont typeface="+mj-lt"/>
              <a:buNone/>
            </a:pPr>
            <a:r>
              <a:rPr lang="de-DE" sz="3000" dirty="0" smtClean="0">
                <a:cs typeface="Arial" panose="020B0604020202020204" pitchFamily="34" charset="0"/>
              </a:rPr>
              <a:t>Zellzahl:   18/3</a:t>
            </a:r>
          </a:p>
          <a:p>
            <a:pPr marL="0" indent="0">
              <a:buFont typeface="+mj-lt"/>
              <a:buNone/>
            </a:pPr>
            <a:endParaRPr lang="de-DE" sz="3000" dirty="0" smtClean="0">
              <a:cs typeface="Arial" panose="020B0604020202020204" pitchFamily="34" charset="0"/>
            </a:endParaRPr>
          </a:p>
          <a:p>
            <a:pPr marL="0" indent="0">
              <a:buFont typeface="+mj-lt"/>
              <a:buNone/>
            </a:pPr>
            <a:r>
              <a:rPr lang="de-DE" sz="2000" dirty="0" smtClean="0">
                <a:cs typeface="Arial" panose="020B0604020202020204" pitchFamily="34" charset="0"/>
              </a:rPr>
              <a:t>Kein Hinweis für </a:t>
            </a:r>
            <a:r>
              <a:rPr lang="de-DE" sz="2000" b="1" dirty="0" smtClean="0">
                <a:cs typeface="Arial" panose="020B0604020202020204" pitchFamily="34" charset="0"/>
              </a:rPr>
              <a:t>virale/bakterielle Meningitis</a:t>
            </a:r>
          </a:p>
          <a:p>
            <a:pPr marL="0" indent="0">
              <a:buFont typeface="+mj-lt"/>
              <a:buNone/>
            </a:pPr>
            <a:r>
              <a:rPr lang="de-DE" sz="2000" dirty="0" smtClean="0">
                <a:cs typeface="Arial" panose="020B0604020202020204" pitchFamily="34" charset="0"/>
              </a:rPr>
              <a:t>(Erregerdiagnostik in Mikro NEGATIV)</a:t>
            </a:r>
          </a:p>
          <a:p>
            <a:pPr marL="0" indent="0">
              <a:buFont typeface="+mj-lt"/>
              <a:buNone/>
            </a:pPr>
            <a:endParaRPr lang="de-DE" sz="3000" dirty="0" smtClean="0">
              <a:cs typeface="Arial" panose="020B0604020202020204" pitchFamily="34" charset="0"/>
            </a:endParaRPr>
          </a:p>
          <a:p>
            <a:pPr marL="0" indent="0">
              <a:buFont typeface="+mj-lt"/>
              <a:buNone/>
            </a:pPr>
            <a:endParaRPr lang="de-DE" sz="3000" dirty="0">
              <a:cs typeface="Arial" panose="020B060402020202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896009" y="622572"/>
            <a:ext cx="9810044" cy="33214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667" b="1" i="0" kern="1200" baseline="0">
                <a:solidFill>
                  <a:srgbClr val="1E5492"/>
                </a:solidFill>
                <a:latin typeface="Palatino Linotype Fett" charset="0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Lumbalpunktion</a:t>
            </a:r>
            <a:endParaRPr lang="de-DE" sz="3000" dirty="0">
              <a:latin typeface="Arial Black" panose="020B0A040201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Picture 2" descr="Liquorpunktion - Behandlung, Wirkung &amp; Risiken | Gesundpedia.de">
            <a:extLst>
              <a:ext uri="{FF2B5EF4-FFF2-40B4-BE49-F238E27FC236}">
                <a16:creationId xmlns:a16="http://schemas.microsoft.com/office/drawing/2014/main" id="{A6461C0F-A37C-DCA7-42D1-C8FF5007D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3"/>
          <a:stretch/>
        </p:blipFill>
        <p:spPr bwMode="auto">
          <a:xfrm>
            <a:off x="1425678" y="3800475"/>
            <a:ext cx="3468677" cy="2497153"/>
          </a:xfrm>
          <a:prstGeom prst="ellipse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799999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0413EE-C7EF-0339-16AD-ADFAE9917B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191C56-79CB-CE12-317A-F757C7B8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isberg schwimmt in blauem ozean vektorillustration. - eisberg stock-grafiken, -clipart, -cartoons und -symbole">
            <a:extLst>
              <a:ext uri="{FF2B5EF4-FFF2-40B4-BE49-F238E27FC236}">
                <a16:creationId xmlns:a16="http://schemas.microsoft.com/office/drawing/2014/main" id="{F361F0B2-1CCC-7FF4-F54B-7F2BA82EE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2722" r="4082" b="12270"/>
          <a:stretch/>
        </p:blipFill>
        <p:spPr bwMode="auto">
          <a:xfrm>
            <a:off x="-99766" y="2755054"/>
            <a:ext cx="12558465" cy="71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83CD106-C696-2212-09AB-FBFB3EC03B85}"/>
              </a:ext>
            </a:extLst>
          </p:cNvPr>
          <p:cNvSpPr/>
          <p:nvPr/>
        </p:nvSpPr>
        <p:spPr>
          <a:xfrm>
            <a:off x="-139276" y="-153142"/>
            <a:ext cx="12597976" cy="3525090"/>
          </a:xfrm>
          <a:prstGeom prst="rect">
            <a:avLst/>
          </a:prstGeom>
          <a:solidFill>
            <a:srgbClr val="77BC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46D44FFF-C1EC-556E-61AF-6096250B776D}"/>
              </a:ext>
            </a:extLst>
          </p:cNvPr>
          <p:cNvSpPr/>
          <p:nvPr/>
        </p:nvSpPr>
        <p:spPr>
          <a:xfrm>
            <a:off x="374154" y="684072"/>
            <a:ext cx="4022938" cy="15978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E8A9B4-19E1-27CD-CC46-DEF5B08C23EF}"/>
              </a:ext>
            </a:extLst>
          </p:cNvPr>
          <p:cNvSpPr txBox="1"/>
          <p:nvPr/>
        </p:nvSpPr>
        <p:spPr>
          <a:xfrm>
            <a:off x="341981" y="754738"/>
            <a:ext cx="4022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SCHLAFSTÖRUNG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Durchschlafstörung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Tag-Nacht-Umkehr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B9694D2-AB8F-97CC-E00E-11EABFDBDE98}"/>
              </a:ext>
            </a:extLst>
          </p:cNvPr>
          <p:cNvSpPr/>
          <p:nvPr/>
        </p:nvSpPr>
        <p:spPr>
          <a:xfrm>
            <a:off x="6480809" y="250186"/>
            <a:ext cx="4559724" cy="1513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DEDBD5-FC0B-54FB-E887-7C84C961AC7C}"/>
              </a:ext>
            </a:extLst>
          </p:cNvPr>
          <p:cNvSpPr txBox="1"/>
          <p:nvPr/>
        </p:nvSpPr>
        <p:spPr>
          <a:xfrm>
            <a:off x="6656633" y="408334"/>
            <a:ext cx="41332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HALLUZINATIONEN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Optische 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Szenische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67272279-1A54-4E1F-F112-D4F515486F69}"/>
              </a:ext>
            </a:extLst>
          </p:cNvPr>
          <p:cNvSpPr/>
          <p:nvPr/>
        </p:nvSpPr>
        <p:spPr>
          <a:xfrm>
            <a:off x="341981" y="3184947"/>
            <a:ext cx="3025846" cy="16149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9B00F5-33E1-69A7-B3D6-23B6C820F332}"/>
              </a:ext>
            </a:extLst>
          </p:cNvPr>
          <p:cNvSpPr txBox="1"/>
          <p:nvPr/>
        </p:nvSpPr>
        <p:spPr>
          <a:xfrm>
            <a:off x="380504" y="3401587"/>
            <a:ext cx="2948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AGGRESSION</a:t>
            </a:r>
            <a:endParaRPr lang="de-DE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Fremdaggressiv</a:t>
            </a:r>
            <a:endParaRPr lang="de-DE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Sturzgefahr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AB54B6D4-E32E-0190-9AB5-1BD72DFA453B}"/>
              </a:ext>
            </a:extLst>
          </p:cNvPr>
          <p:cNvSpPr/>
          <p:nvPr/>
        </p:nvSpPr>
        <p:spPr>
          <a:xfrm>
            <a:off x="8100265" y="2913496"/>
            <a:ext cx="3758780" cy="9609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E45FFF42-E5AC-6167-D1E1-5324CCC4DDAD}"/>
              </a:ext>
            </a:extLst>
          </p:cNvPr>
          <p:cNvSpPr/>
          <p:nvPr/>
        </p:nvSpPr>
        <p:spPr>
          <a:xfrm>
            <a:off x="4543567" y="2226478"/>
            <a:ext cx="3223742" cy="10534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E037E2C-071E-CD2C-5BCA-32F93B0D7253}"/>
              </a:ext>
            </a:extLst>
          </p:cNvPr>
          <p:cNvSpPr txBox="1"/>
          <p:nvPr/>
        </p:nvSpPr>
        <p:spPr>
          <a:xfrm>
            <a:off x="8177311" y="3018004"/>
            <a:ext cx="368173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tx2"/>
                </a:solidFill>
                <a:cs typeface="Arial" panose="020B0604020202020204" pitchFamily="34" charset="0"/>
              </a:rPr>
              <a:t>Stationsflüchtig</a:t>
            </a:r>
            <a:endParaRPr lang="de-DE" sz="4000" b="1" dirty="0">
              <a:solidFill>
                <a:schemeClr val="tx2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CDA772D-B37A-7BFB-B68A-D55343E06A36}"/>
              </a:ext>
            </a:extLst>
          </p:cNvPr>
          <p:cNvSpPr txBox="1"/>
          <p:nvPr/>
        </p:nvSpPr>
        <p:spPr>
          <a:xfrm>
            <a:off x="4583078" y="2322323"/>
            <a:ext cx="32237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Psychomotorische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UNRUHE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9C941FC-0661-3ED3-4BCD-C5475AE67B9A}"/>
              </a:ext>
            </a:extLst>
          </p:cNvPr>
          <p:cNvSpPr txBox="1"/>
          <p:nvPr/>
        </p:nvSpPr>
        <p:spPr>
          <a:xfrm>
            <a:off x="8153894" y="3011030"/>
            <a:ext cx="368173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tx2"/>
                </a:solidFill>
                <a:cs typeface="Arial" panose="020B0604020202020204" pitchFamily="34" charset="0"/>
              </a:rPr>
              <a:t>Stationsflüchtig</a:t>
            </a:r>
            <a:endParaRPr lang="de-DE" sz="4000" b="1" dirty="0">
              <a:solidFill>
                <a:schemeClr val="tx2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905F5EC-98BD-B9F2-E52C-5CBC344ECBA8}"/>
              </a:ext>
            </a:extLst>
          </p:cNvPr>
          <p:cNvSpPr txBox="1"/>
          <p:nvPr/>
        </p:nvSpPr>
        <p:spPr>
          <a:xfrm>
            <a:off x="4397092" y="4010061"/>
            <a:ext cx="3273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tx2"/>
                </a:solidFill>
                <a:cs typeface="Arial" panose="020B0604020202020204" pitchFamily="34" charset="0"/>
              </a:rPr>
              <a:t>Hyperaktives</a:t>
            </a:r>
          </a:p>
          <a:p>
            <a:pPr algn="ctr"/>
            <a:r>
              <a:rPr lang="de-DE" sz="4000" b="1" dirty="0">
                <a:solidFill>
                  <a:schemeClr val="tx2"/>
                </a:solidFill>
                <a:cs typeface="Arial" panose="020B0604020202020204" pitchFamily="34" charset="0"/>
              </a:rPr>
              <a:t>DELIR</a:t>
            </a:r>
            <a:endParaRPr lang="de-DE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5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0413EE-C7EF-0339-16AD-ADFAE9917B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1957" y="-765388"/>
            <a:ext cx="9889067" cy="432011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191C56-79CB-CE12-317A-F757C7B8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957" y="-1480225"/>
            <a:ext cx="9810044" cy="31277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83CD106-C696-2212-09AB-FBFB3EC03B85}"/>
              </a:ext>
            </a:extLst>
          </p:cNvPr>
          <p:cNvSpPr/>
          <p:nvPr/>
        </p:nvSpPr>
        <p:spPr>
          <a:xfrm>
            <a:off x="-178787" y="-2640973"/>
            <a:ext cx="12597976" cy="3525090"/>
          </a:xfrm>
          <a:prstGeom prst="rect">
            <a:avLst/>
          </a:prstGeom>
          <a:solidFill>
            <a:srgbClr val="77BC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122" name="Picture 2" descr="eisberg schwimmt in blauem ozean vektorillustration. - eisberg stock-grafiken, -clipart, -cartoons und -symbole">
            <a:extLst>
              <a:ext uri="{FF2B5EF4-FFF2-40B4-BE49-F238E27FC236}">
                <a16:creationId xmlns:a16="http://schemas.microsoft.com/office/drawing/2014/main" id="{F361F0B2-1CCC-7FF4-F54B-7F2BA82EE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2722" r="4082" b="12270"/>
          <a:stretch/>
        </p:blipFill>
        <p:spPr bwMode="auto">
          <a:xfrm>
            <a:off x="-161707" y="-86120"/>
            <a:ext cx="12558465" cy="71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46D44FFF-C1EC-556E-61AF-6096250B776D}"/>
              </a:ext>
            </a:extLst>
          </p:cNvPr>
          <p:cNvSpPr/>
          <p:nvPr/>
        </p:nvSpPr>
        <p:spPr>
          <a:xfrm>
            <a:off x="334644" y="-2070982"/>
            <a:ext cx="4022938" cy="15978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E8A9B4-19E1-27CD-CC46-DEF5B08C23EF}"/>
              </a:ext>
            </a:extLst>
          </p:cNvPr>
          <p:cNvSpPr txBox="1"/>
          <p:nvPr/>
        </p:nvSpPr>
        <p:spPr>
          <a:xfrm>
            <a:off x="302471" y="-2000316"/>
            <a:ext cx="4022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SCHLAFSTÖRUNG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Durchschlafstörung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Tag-Nacht-Umkehr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B9694D2-AB8F-97CC-E00E-11EABFDBDE98}"/>
              </a:ext>
            </a:extLst>
          </p:cNvPr>
          <p:cNvSpPr/>
          <p:nvPr/>
        </p:nvSpPr>
        <p:spPr>
          <a:xfrm>
            <a:off x="6441299" y="-2504868"/>
            <a:ext cx="4559724" cy="1513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DEDBD5-FC0B-54FB-E887-7C84C961AC7C}"/>
              </a:ext>
            </a:extLst>
          </p:cNvPr>
          <p:cNvSpPr txBox="1"/>
          <p:nvPr/>
        </p:nvSpPr>
        <p:spPr>
          <a:xfrm>
            <a:off x="6617123" y="-2346720"/>
            <a:ext cx="41332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HALLUZINATIONEN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Optische 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Szenische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67272279-1A54-4E1F-F112-D4F515486F69}"/>
              </a:ext>
            </a:extLst>
          </p:cNvPr>
          <p:cNvSpPr/>
          <p:nvPr/>
        </p:nvSpPr>
        <p:spPr>
          <a:xfrm>
            <a:off x="302471" y="429893"/>
            <a:ext cx="3025846" cy="16149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9B00F5-33E1-69A7-B3D6-23B6C820F332}"/>
              </a:ext>
            </a:extLst>
          </p:cNvPr>
          <p:cNvSpPr txBox="1"/>
          <p:nvPr/>
        </p:nvSpPr>
        <p:spPr>
          <a:xfrm>
            <a:off x="340994" y="646533"/>
            <a:ext cx="2948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AGRESSION</a:t>
            </a:r>
          </a:p>
          <a:p>
            <a:pPr algn="ctr"/>
            <a:r>
              <a:rPr lang="de-DE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Fremdagressiv</a:t>
            </a:r>
            <a:endParaRPr lang="de-DE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Sturzgefahr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AB54B6D4-E32E-0190-9AB5-1BD72DFA453B}"/>
              </a:ext>
            </a:extLst>
          </p:cNvPr>
          <p:cNvSpPr/>
          <p:nvPr/>
        </p:nvSpPr>
        <p:spPr>
          <a:xfrm>
            <a:off x="8060755" y="158442"/>
            <a:ext cx="3758780" cy="9609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E45FFF42-E5AC-6167-D1E1-5324CCC4DDAD}"/>
              </a:ext>
            </a:extLst>
          </p:cNvPr>
          <p:cNvSpPr/>
          <p:nvPr/>
        </p:nvSpPr>
        <p:spPr>
          <a:xfrm>
            <a:off x="4466144" y="-576689"/>
            <a:ext cx="3223742" cy="10534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E037E2C-071E-CD2C-5BCA-32F93B0D7253}"/>
              </a:ext>
            </a:extLst>
          </p:cNvPr>
          <p:cNvSpPr txBox="1"/>
          <p:nvPr/>
        </p:nvSpPr>
        <p:spPr>
          <a:xfrm>
            <a:off x="8137801" y="262950"/>
            <a:ext cx="368173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tx2"/>
                </a:solidFill>
                <a:cs typeface="Arial" panose="020B0604020202020204" pitchFamily="34" charset="0"/>
              </a:rPr>
              <a:t>Stationsflüchtig</a:t>
            </a:r>
            <a:endParaRPr lang="de-DE" sz="4000" b="1" dirty="0">
              <a:solidFill>
                <a:schemeClr val="tx2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CDA772D-B37A-7BFB-B68A-D55343E06A36}"/>
              </a:ext>
            </a:extLst>
          </p:cNvPr>
          <p:cNvSpPr txBox="1"/>
          <p:nvPr/>
        </p:nvSpPr>
        <p:spPr>
          <a:xfrm>
            <a:off x="4505655" y="-480844"/>
            <a:ext cx="32237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Psychomotorische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UNRUHE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9C941FC-0661-3ED3-4BCD-C5475AE67B9A}"/>
              </a:ext>
            </a:extLst>
          </p:cNvPr>
          <p:cNvSpPr txBox="1"/>
          <p:nvPr/>
        </p:nvSpPr>
        <p:spPr>
          <a:xfrm>
            <a:off x="8114384" y="255976"/>
            <a:ext cx="368173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tx2"/>
                </a:solidFill>
                <a:cs typeface="Arial" panose="020B0604020202020204" pitchFamily="34" charset="0"/>
              </a:rPr>
              <a:t>Stationsflüchtig</a:t>
            </a:r>
            <a:endParaRPr lang="de-DE" sz="4000" b="1" dirty="0">
              <a:solidFill>
                <a:schemeClr val="tx2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905F5EC-98BD-B9F2-E52C-5CBC344ECBA8}"/>
              </a:ext>
            </a:extLst>
          </p:cNvPr>
          <p:cNvSpPr txBox="1"/>
          <p:nvPr/>
        </p:nvSpPr>
        <p:spPr>
          <a:xfrm>
            <a:off x="4466144" y="1127746"/>
            <a:ext cx="3273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tx2"/>
                </a:solidFill>
                <a:cs typeface="Arial" panose="020B0604020202020204" pitchFamily="34" charset="0"/>
              </a:rPr>
              <a:t>Hyperaktives</a:t>
            </a:r>
          </a:p>
          <a:p>
            <a:pPr algn="ctr"/>
            <a:r>
              <a:rPr lang="de-DE" sz="4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DELIRS</a:t>
            </a:r>
            <a:endParaRPr lang="de-DE" sz="4000" b="1" dirty="0">
              <a:solidFill>
                <a:schemeClr val="tx2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5A01D68-AB45-70AE-212B-4E55A853E333}"/>
              </a:ext>
            </a:extLst>
          </p:cNvPr>
          <p:cNvSpPr txBox="1"/>
          <p:nvPr/>
        </p:nvSpPr>
        <p:spPr>
          <a:xfrm>
            <a:off x="109538" y="3441912"/>
            <a:ext cx="4164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Kardiale Dekompensation</a:t>
            </a:r>
          </a:p>
          <a:p>
            <a:pPr algn="ctr"/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Dyspnoe und Gewichtszunahme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0C35816-8661-250F-544A-E43AEACE9701}"/>
              </a:ext>
            </a:extLst>
          </p:cNvPr>
          <p:cNvSpPr txBox="1"/>
          <p:nvPr/>
        </p:nvSpPr>
        <p:spPr>
          <a:xfrm>
            <a:off x="1314804" y="4653667"/>
            <a:ext cx="2948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Akutes Nierenversagen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EC0FBC-76F6-35F1-9B22-1046D58F8A15}"/>
              </a:ext>
            </a:extLst>
          </p:cNvPr>
          <p:cNvSpPr txBox="1"/>
          <p:nvPr/>
        </p:nvSpPr>
        <p:spPr>
          <a:xfrm>
            <a:off x="1815394" y="5546845"/>
            <a:ext cx="34550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Blutzuckerentgleissung</a:t>
            </a:r>
            <a:endParaRPr lang="de-D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7AC5F0-96A5-4324-D9CD-8CB93EAC6E68}"/>
              </a:ext>
            </a:extLst>
          </p:cNvPr>
          <p:cNvSpPr txBox="1"/>
          <p:nvPr/>
        </p:nvSpPr>
        <p:spPr>
          <a:xfrm>
            <a:off x="870373" y="7827589"/>
            <a:ext cx="34550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Osteomyelitis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C499E92-74A1-B655-901F-8BF075E4A83C}"/>
              </a:ext>
            </a:extLst>
          </p:cNvPr>
          <p:cNvSpPr txBox="1"/>
          <p:nvPr/>
        </p:nvSpPr>
        <p:spPr>
          <a:xfrm>
            <a:off x="8902208" y="3207762"/>
            <a:ext cx="2948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Forcierte DIURESE</a:t>
            </a:r>
          </a:p>
          <a:p>
            <a:pPr algn="ctr"/>
            <a:r>
              <a:rPr lang="de-DE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FUROSEMID 40mg </a:t>
            </a:r>
            <a:r>
              <a:rPr lang="de-DE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i.v.</a:t>
            </a:r>
            <a:r>
              <a:rPr lang="de-DE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57F9BE0-D1A9-A591-804B-E2CEB3C04599}"/>
              </a:ext>
            </a:extLst>
          </p:cNvPr>
          <p:cNvSpPr txBox="1"/>
          <p:nvPr/>
        </p:nvSpPr>
        <p:spPr>
          <a:xfrm>
            <a:off x="8819379" y="4496785"/>
            <a:ext cx="2948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Reduktion der INSULINTHERAPIE (</a:t>
            </a:r>
            <a:r>
              <a:rPr lang="de-DE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Tresiba</a:t>
            </a:r>
            <a:r>
              <a:rPr lang="de-DE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66F61FE-E5D4-46BE-2635-BDF71F3EDBBA}"/>
              </a:ext>
            </a:extLst>
          </p:cNvPr>
          <p:cNvSpPr txBox="1"/>
          <p:nvPr/>
        </p:nvSpPr>
        <p:spPr>
          <a:xfrm>
            <a:off x="4713781" y="6022649"/>
            <a:ext cx="34550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Alkoholabusus und Nikotinabusus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401D2D5-5067-871D-04B2-AC560DD217F2}"/>
              </a:ext>
            </a:extLst>
          </p:cNvPr>
          <p:cNvSpPr txBox="1"/>
          <p:nvPr/>
        </p:nvSpPr>
        <p:spPr>
          <a:xfrm>
            <a:off x="8060755" y="5842337"/>
            <a:ext cx="28235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NICORETTE PFL</a:t>
            </a:r>
          </a:p>
          <a:p>
            <a:pPr algn="ctr"/>
            <a:r>
              <a:rPr lang="de-DE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TEMESTA  EXP 2,5mg</a:t>
            </a:r>
          </a:p>
          <a:p>
            <a:pPr algn="ctr"/>
            <a:r>
              <a:rPr lang="de-DE" sz="1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0-0-0-1/2</a:t>
            </a:r>
          </a:p>
          <a:p>
            <a:pPr algn="ctr"/>
            <a:endParaRPr lang="de-DE" sz="1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0413EE-C7EF-0339-16AD-ADFAE9917B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191C56-79CB-CE12-317A-F757C7B8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isberg schwimmt in blauem ozean vektorillustration. - eisberg stock-grafiken, -clipart, -cartoons und -symbole">
            <a:extLst>
              <a:ext uri="{FF2B5EF4-FFF2-40B4-BE49-F238E27FC236}">
                <a16:creationId xmlns:a16="http://schemas.microsoft.com/office/drawing/2014/main" id="{F361F0B2-1CCC-7FF4-F54B-7F2BA82EE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2722" r="4082" b="12270"/>
          <a:stretch/>
        </p:blipFill>
        <p:spPr bwMode="auto">
          <a:xfrm>
            <a:off x="-99766" y="2770294"/>
            <a:ext cx="12292601" cy="71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83CD106-C696-2212-09AB-FBFB3EC03B85}"/>
              </a:ext>
            </a:extLst>
          </p:cNvPr>
          <p:cNvSpPr/>
          <p:nvPr/>
        </p:nvSpPr>
        <p:spPr>
          <a:xfrm>
            <a:off x="-139276" y="-153142"/>
            <a:ext cx="12331276" cy="3525090"/>
          </a:xfrm>
          <a:prstGeom prst="rect">
            <a:avLst/>
          </a:prstGeom>
          <a:solidFill>
            <a:srgbClr val="77BC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46D44FFF-C1EC-556E-61AF-6096250B776D}"/>
              </a:ext>
            </a:extLst>
          </p:cNvPr>
          <p:cNvSpPr/>
          <p:nvPr/>
        </p:nvSpPr>
        <p:spPr>
          <a:xfrm>
            <a:off x="160020" y="548215"/>
            <a:ext cx="11327129" cy="57319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E8A9B4-19E1-27CD-CC46-DEF5B08C23EF}"/>
              </a:ext>
            </a:extLst>
          </p:cNvPr>
          <p:cNvSpPr txBox="1"/>
          <p:nvPr/>
        </p:nvSpPr>
        <p:spPr>
          <a:xfrm>
            <a:off x="1085426" y="1132270"/>
            <a:ext cx="4022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u="sng" dirty="0">
                <a:solidFill>
                  <a:srgbClr val="1E5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SCHLAFSTÖRUNG</a:t>
            </a:r>
          </a:p>
          <a:p>
            <a:pPr algn="ctr"/>
            <a:r>
              <a:rPr lang="de-DE" sz="2500" dirty="0">
                <a:solidFill>
                  <a:srgbClr val="1E5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Durchschlafstörung</a:t>
            </a:r>
          </a:p>
          <a:p>
            <a:pPr algn="ctr"/>
            <a:r>
              <a:rPr lang="de-DE" sz="2500" dirty="0">
                <a:solidFill>
                  <a:srgbClr val="1E5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Tag-Nacht-Umkehr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B9694D2-AB8F-97CC-E00E-11EABFDBDE98}"/>
              </a:ext>
            </a:extLst>
          </p:cNvPr>
          <p:cNvSpPr/>
          <p:nvPr/>
        </p:nvSpPr>
        <p:spPr>
          <a:xfrm>
            <a:off x="11487149" y="-2337813"/>
            <a:ext cx="4559724" cy="1513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DEDBD5-FC0B-54FB-E887-7C84C961AC7C}"/>
              </a:ext>
            </a:extLst>
          </p:cNvPr>
          <p:cNvSpPr txBox="1"/>
          <p:nvPr/>
        </p:nvSpPr>
        <p:spPr>
          <a:xfrm>
            <a:off x="11662973" y="-2179665"/>
            <a:ext cx="41332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HALLUZINATIONEN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Optische 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Szenische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67272279-1A54-4E1F-F112-D4F515486F69}"/>
              </a:ext>
            </a:extLst>
          </p:cNvPr>
          <p:cNvSpPr/>
          <p:nvPr/>
        </p:nvSpPr>
        <p:spPr>
          <a:xfrm>
            <a:off x="-3818539" y="6568227"/>
            <a:ext cx="3025846" cy="16149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9B00F5-33E1-69A7-B3D6-23B6C820F332}"/>
              </a:ext>
            </a:extLst>
          </p:cNvPr>
          <p:cNvSpPr txBox="1"/>
          <p:nvPr/>
        </p:nvSpPr>
        <p:spPr>
          <a:xfrm>
            <a:off x="-3780016" y="6784867"/>
            <a:ext cx="2948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AGRESSION</a:t>
            </a:r>
          </a:p>
          <a:p>
            <a:pPr algn="ctr"/>
            <a:r>
              <a:rPr lang="de-DE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Fremdagressiv</a:t>
            </a:r>
            <a:endParaRPr lang="de-DE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Sturzgefahr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AB54B6D4-E32E-0190-9AB5-1BD72DFA453B}"/>
              </a:ext>
            </a:extLst>
          </p:cNvPr>
          <p:cNvSpPr/>
          <p:nvPr/>
        </p:nvSpPr>
        <p:spPr>
          <a:xfrm>
            <a:off x="12941294" y="2059447"/>
            <a:ext cx="3758780" cy="9609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E45FFF42-E5AC-6167-D1E1-5324CCC4DDAD}"/>
              </a:ext>
            </a:extLst>
          </p:cNvPr>
          <p:cNvSpPr/>
          <p:nvPr/>
        </p:nvSpPr>
        <p:spPr>
          <a:xfrm>
            <a:off x="12711056" y="3630045"/>
            <a:ext cx="3223742" cy="10534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CDA772D-B37A-7BFB-B68A-D55343E06A36}"/>
              </a:ext>
            </a:extLst>
          </p:cNvPr>
          <p:cNvSpPr txBox="1"/>
          <p:nvPr/>
        </p:nvSpPr>
        <p:spPr>
          <a:xfrm>
            <a:off x="12750567" y="3725890"/>
            <a:ext cx="32237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Psychomotorische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UNRUHE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9C941FC-0661-3ED3-4BCD-C5475AE67B9A}"/>
              </a:ext>
            </a:extLst>
          </p:cNvPr>
          <p:cNvSpPr txBox="1"/>
          <p:nvPr/>
        </p:nvSpPr>
        <p:spPr>
          <a:xfrm>
            <a:off x="12994923" y="2156981"/>
            <a:ext cx="368173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tx2"/>
                </a:solidFill>
                <a:cs typeface="Arial" panose="020B0604020202020204" pitchFamily="34" charset="0"/>
              </a:rPr>
              <a:t>Stationsflüchtig</a:t>
            </a:r>
            <a:endParaRPr lang="de-DE" sz="4000" b="1" dirty="0">
              <a:solidFill>
                <a:schemeClr val="tx2"/>
              </a:solidFill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7E55E05-5FE1-F478-5CFB-CCAED4D15CB5}"/>
              </a:ext>
            </a:extLst>
          </p:cNvPr>
          <p:cNvSpPr/>
          <p:nvPr/>
        </p:nvSpPr>
        <p:spPr>
          <a:xfrm>
            <a:off x="5318395" y="4991632"/>
            <a:ext cx="4654156" cy="97373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b="1" dirty="0">
              <a:solidFill>
                <a:schemeClr val="accent2"/>
              </a:solidFill>
            </a:endParaRPr>
          </a:p>
          <a:p>
            <a:pPr algn="ctr"/>
            <a:r>
              <a:rPr lang="de-DE" sz="3200" b="1" dirty="0">
                <a:solidFill>
                  <a:schemeClr val="accent2"/>
                </a:solidFill>
              </a:rPr>
              <a:t>ZOLDEM  10MG</a:t>
            </a:r>
          </a:p>
          <a:p>
            <a:pPr algn="ctr"/>
            <a:r>
              <a:rPr lang="de-DE" sz="3200" b="1" dirty="0">
                <a:solidFill>
                  <a:schemeClr val="accent2"/>
                </a:solidFill>
              </a:rPr>
              <a:t>0-0-0-1</a:t>
            </a:r>
          </a:p>
          <a:p>
            <a:pPr algn="ctr"/>
            <a:endParaRPr lang="de-DE" sz="3200" dirty="0">
              <a:solidFill>
                <a:schemeClr val="accent2"/>
              </a:solidFill>
            </a:endParaRP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9A34E73E-744C-658C-76F1-659995969F2B}"/>
              </a:ext>
            </a:extLst>
          </p:cNvPr>
          <p:cNvSpPr/>
          <p:nvPr/>
        </p:nvSpPr>
        <p:spPr>
          <a:xfrm>
            <a:off x="5363846" y="2482127"/>
            <a:ext cx="4608705" cy="97373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b="1" dirty="0">
              <a:solidFill>
                <a:schemeClr val="accent2"/>
              </a:solidFill>
            </a:endParaRPr>
          </a:p>
          <a:p>
            <a:pPr algn="ctr"/>
            <a:r>
              <a:rPr lang="de-DE" sz="3200" b="1" dirty="0">
                <a:solidFill>
                  <a:schemeClr val="accent2"/>
                </a:solidFill>
              </a:rPr>
              <a:t>CIRKADIN 2MG</a:t>
            </a:r>
          </a:p>
          <a:p>
            <a:pPr algn="ctr"/>
            <a:r>
              <a:rPr lang="de-DE" sz="3200" b="1" dirty="0">
                <a:solidFill>
                  <a:schemeClr val="accent2"/>
                </a:solidFill>
              </a:rPr>
              <a:t>0-0-0-1</a:t>
            </a:r>
          </a:p>
          <a:p>
            <a:pPr algn="ctr"/>
            <a:endParaRPr lang="de-DE" sz="3200" dirty="0">
              <a:solidFill>
                <a:schemeClr val="accent2"/>
              </a:solidFill>
            </a:endParaRPr>
          </a:p>
        </p:txBody>
      </p:sp>
      <p:pic>
        <p:nvPicPr>
          <p:cNvPr id="9218" name="Picture 2" descr="Stop sign symbol warning stopping icon Royalty Free Vector">
            <a:extLst>
              <a:ext uri="{FF2B5EF4-FFF2-40B4-BE49-F238E27FC236}">
                <a16:creationId xmlns:a16="http://schemas.microsoft.com/office/drawing/2014/main" id="{48354765-3776-0673-CAD6-A92167081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2"/>
          <a:stretch/>
        </p:blipFill>
        <p:spPr bwMode="auto">
          <a:xfrm>
            <a:off x="1830805" y="3468107"/>
            <a:ext cx="1390378" cy="13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FD0FA8B-1F41-8366-8F20-5ECDC5DC24D4}"/>
              </a:ext>
            </a:extLst>
          </p:cNvPr>
          <p:cNvSpPr txBox="1"/>
          <p:nvPr/>
        </p:nvSpPr>
        <p:spPr>
          <a:xfrm>
            <a:off x="1085426" y="4805750"/>
            <a:ext cx="29817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rgbClr val="1E5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EFFEKT</a:t>
            </a:r>
            <a:endParaRPr lang="de-DE" sz="2500" dirty="0">
              <a:solidFill>
                <a:srgbClr val="1E54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EC932659-C844-7B8E-2CDB-0303D74E4429}"/>
              </a:ext>
            </a:extLst>
          </p:cNvPr>
          <p:cNvSpPr/>
          <p:nvPr/>
        </p:nvSpPr>
        <p:spPr>
          <a:xfrm>
            <a:off x="5363846" y="1199704"/>
            <a:ext cx="4608704" cy="100444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b="1" dirty="0">
              <a:solidFill>
                <a:schemeClr val="accent2"/>
              </a:solidFill>
            </a:endParaRPr>
          </a:p>
          <a:p>
            <a:pPr algn="ctr"/>
            <a:r>
              <a:rPr lang="de-DE" sz="3200" b="1" dirty="0">
                <a:solidFill>
                  <a:schemeClr val="accent2"/>
                </a:solidFill>
              </a:rPr>
              <a:t>HOVA  2 </a:t>
            </a:r>
            <a:r>
              <a:rPr lang="de-DE" sz="3200" b="1" dirty="0" err="1">
                <a:solidFill>
                  <a:schemeClr val="accent2"/>
                </a:solidFill>
              </a:rPr>
              <a:t>Tbl</a:t>
            </a:r>
            <a:endParaRPr lang="de-DE" sz="3200" b="1" dirty="0">
              <a:solidFill>
                <a:schemeClr val="accent2"/>
              </a:solidFill>
            </a:endParaRPr>
          </a:p>
          <a:p>
            <a:pPr algn="ctr"/>
            <a:r>
              <a:rPr lang="de-DE" sz="3200" b="1" dirty="0">
                <a:solidFill>
                  <a:schemeClr val="accent2"/>
                </a:solidFill>
              </a:rPr>
              <a:t>0-0-0-1</a:t>
            </a:r>
          </a:p>
          <a:p>
            <a:pPr algn="ctr"/>
            <a:endParaRPr lang="de-DE" sz="3200" dirty="0">
              <a:solidFill>
                <a:schemeClr val="accent2"/>
              </a:solidFill>
            </a:endParaRPr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F2BDC8A7-20BC-10DD-48C5-F47E686138A9}"/>
              </a:ext>
            </a:extLst>
          </p:cNvPr>
          <p:cNvSpPr/>
          <p:nvPr/>
        </p:nvSpPr>
        <p:spPr>
          <a:xfrm>
            <a:off x="5341121" y="3737659"/>
            <a:ext cx="4608704" cy="100444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b="1" dirty="0">
              <a:solidFill>
                <a:schemeClr val="accent2"/>
              </a:solidFill>
            </a:endParaRPr>
          </a:p>
          <a:p>
            <a:pPr algn="ctr"/>
            <a:r>
              <a:rPr lang="de-DE" sz="3200" b="1" dirty="0">
                <a:solidFill>
                  <a:schemeClr val="accent2"/>
                </a:solidFill>
              </a:rPr>
              <a:t>TRITTICO 150mg</a:t>
            </a:r>
          </a:p>
          <a:p>
            <a:pPr algn="ctr"/>
            <a:r>
              <a:rPr lang="de-DE" sz="3200" b="1" dirty="0">
                <a:solidFill>
                  <a:schemeClr val="accent2"/>
                </a:solidFill>
              </a:rPr>
              <a:t>0-0-0-1</a:t>
            </a:r>
          </a:p>
          <a:p>
            <a:pPr algn="ctr"/>
            <a:endParaRPr lang="de-DE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0413EE-C7EF-0339-16AD-ADFAE9917B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191C56-79CB-CE12-317A-F757C7B8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isberg schwimmt in blauem ozean vektorillustration. - eisberg stock-grafiken, -clipart, -cartoons und -symbole">
            <a:extLst>
              <a:ext uri="{FF2B5EF4-FFF2-40B4-BE49-F238E27FC236}">
                <a16:creationId xmlns:a16="http://schemas.microsoft.com/office/drawing/2014/main" id="{F361F0B2-1CCC-7FF4-F54B-7F2BA82EE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2722" r="4082" b="12270"/>
          <a:stretch/>
        </p:blipFill>
        <p:spPr bwMode="auto">
          <a:xfrm>
            <a:off x="-99766" y="2755054"/>
            <a:ext cx="12558465" cy="71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83CD106-C696-2212-09AB-FBFB3EC03B85}"/>
              </a:ext>
            </a:extLst>
          </p:cNvPr>
          <p:cNvSpPr/>
          <p:nvPr/>
        </p:nvSpPr>
        <p:spPr>
          <a:xfrm>
            <a:off x="-139276" y="-153142"/>
            <a:ext cx="12597976" cy="3525090"/>
          </a:xfrm>
          <a:prstGeom prst="rect">
            <a:avLst/>
          </a:prstGeom>
          <a:solidFill>
            <a:srgbClr val="77BC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B9694D2-AB8F-97CC-E00E-11EABFDBDE98}"/>
              </a:ext>
            </a:extLst>
          </p:cNvPr>
          <p:cNvSpPr/>
          <p:nvPr/>
        </p:nvSpPr>
        <p:spPr>
          <a:xfrm>
            <a:off x="227488" y="250186"/>
            <a:ext cx="11631557" cy="59237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46D44FFF-C1EC-556E-61AF-6096250B776D}"/>
              </a:ext>
            </a:extLst>
          </p:cNvPr>
          <p:cNvSpPr/>
          <p:nvPr/>
        </p:nvSpPr>
        <p:spPr>
          <a:xfrm>
            <a:off x="-6287844" y="482507"/>
            <a:ext cx="4022938" cy="15978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E8A9B4-19E1-27CD-CC46-DEF5B08C23EF}"/>
              </a:ext>
            </a:extLst>
          </p:cNvPr>
          <p:cNvSpPr txBox="1"/>
          <p:nvPr/>
        </p:nvSpPr>
        <p:spPr>
          <a:xfrm>
            <a:off x="-6255862" y="769498"/>
            <a:ext cx="4022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SCHLAFSTÖRUNG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Durchschlafstörung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Tag-Nacht-Umkehr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DEDBD5-FC0B-54FB-E887-7C84C961AC7C}"/>
              </a:ext>
            </a:extLst>
          </p:cNvPr>
          <p:cNvSpPr txBox="1"/>
          <p:nvPr/>
        </p:nvSpPr>
        <p:spPr>
          <a:xfrm>
            <a:off x="6701152" y="745182"/>
            <a:ext cx="41332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HALLUZINATIONEN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Optische 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Szenische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67272279-1A54-4E1F-F112-D4F515486F69}"/>
              </a:ext>
            </a:extLst>
          </p:cNvPr>
          <p:cNvSpPr/>
          <p:nvPr/>
        </p:nvSpPr>
        <p:spPr>
          <a:xfrm>
            <a:off x="-5513365" y="3295282"/>
            <a:ext cx="3025846" cy="16149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AB54B6D4-E32E-0190-9AB5-1BD72DFA453B}"/>
              </a:ext>
            </a:extLst>
          </p:cNvPr>
          <p:cNvSpPr/>
          <p:nvPr/>
        </p:nvSpPr>
        <p:spPr>
          <a:xfrm>
            <a:off x="8100265" y="2913496"/>
            <a:ext cx="3758780" cy="9609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8C4E70-1F86-1B22-59B1-3BBE1FAF3F1E}"/>
              </a:ext>
            </a:extLst>
          </p:cNvPr>
          <p:cNvSpPr txBox="1"/>
          <p:nvPr/>
        </p:nvSpPr>
        <p:spPr>
          <a:xfrm>
            <a:off x="-139276" y="5496703"/>
            <a:ext cx="81438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ANTIPSYCHOTISCHE THERAPIE</a:t>
            </a:r>
          </a:p>
          <a:p>
            <a:pPr algn="ctr"/>
            <a:endParaRPr lang="de-DE" sz="3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A360A0A6-BCB8-B783-F581-9D8B0382071F}"/>
              </a:ext>
            </a:extLst>
          </p:cNvPr>
          <p:cNvSpPr/>
          <p:nvPr/>
        </p:nvSpPr>
        <p:spPr>
          <a:xfrm>
            <a:off x="2247062" y="3963010"/>
            <a:ext cx="4260841" cy="13683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accent2"/>
                </a:solidFill>
              </a:rPr>
              <a:t>HALDOL 10gtt</a:t>
            </a:r>
            <a:endParaRPr lang="de-DE" sz="3200" dirty="0">
              <a:solidFill>
                <a:schemeClr val="accent2"/>
              </a:solidFill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0E5B06F9-DC07-D540-109F-65D763C0384F}"/>
              </a:ext>
            </a:extLst>
          </p:cNvPr>
          <p:cNvSpPr/>
          <p:nvPr/>
        </p:nvSpPr>
        <p:spPr>
          <a:xfrm>
            <a:off x="2247062" y="2331652"/>
            <a:ext cx="4297035" cy="138237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accent2"/>
                </a:solidFill>
              </a:rPr>
              <a:t>RISPERIDON 1MG</a:t>
            </a:r>
          </a:p>
          <a:p>
            <a:pPr algn="ctr"/>
            <a:r>
              <a:rPr lang="de-DE" sz="3200" b="1" dirty="0">
                <a:solidFill>
                  <a:schemeClr val="accent2"/>
                </a:solidFill>
              </a:rPr>
              <a:t>1-0-0-2 + </a:t>
            </a:r>
            <a:r>
              <a:rPr lang="de-DE" sz="3200" b="1" dirty="0" err="1">
                <a:solidFill>
                  <a:schemeClr val="accent2"/>
                </a:solidFill>
              </a:rPr>
              <a:t>bB</a:t>
            </a:r>
            <a:endParaRPr lang="de-DE" sz="3200" b="1" dirty="0">
              <a:solidFill>
                <a:schemeClr val="accent2"/>
              </a:solidFill>
            </a:endParaRP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929825AB-DDB5-C05A-AAC5-15A20289E7CC}"/>
              </a:ext>
            </a:extLst>
          </p:cNvPr>
          <p:cNvSpPr/>
          <p:nvPr/>
        </p:nvSpPr>
        <p:spPr>
          <a:xfrm>
            <a:off x="2238897" y="757420"/>
            <a:ext cx="4269006" cy="138237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b="1" dirty="0">
              <a:solidFill>
                <a:schemeClr val="accent2"/>
              </a:solidFill>
            </a:endParaRPr>
          </a:p>
          <a:p>
            <a:pPr algn="ctr"/>
            <a:r>
              <a:rPr lang="de-DE" sz="3200" b="1" dirty="0">
                <a:solidFill>
                  <a:schemeClr val="accent2"/>
                </a:solidFill>
              </a:rPr>
              <a:t>QUETIAPIN 25MG</a:t>
            </a:r>
          </a:p>
          <a:p>
            <a:pPr algn="ctr"/>
            <a:r>
              <a:rPr lang="de-DE" sz="3200" b="1" dirty="0">
                <a:solidFill>
                  <a:schemeClr val="accent2"/>
                </a:solidFill>
              </a:rPr>
              <a:t>0-0-1-1 + </a:t>
            </a:r>
            <a:r>
              <a:rPr lang="de-DE" sz="3200" b="1" dirty="0" err="1">
                <a:solidFill>
                  <a:schemeClr val="accent2"/>
                </a:solidFill>
              </a:rPr>
              <a:t>bB</a:t>
            </a:r>
            <a:endParaRPr lang="de-DE" sz="3200" b="1" dirty="0">
              <a:solidFill>
                <a:schemeClr val="accent2"/>
              </a:solidFill>
            </a:endParaRPr>
          </a:p>
          <a:p>
            <a:pPr algn="ctr"/>
            <a:endParaRPr lang="de-DE" sz="3200" dirty="0">
              <a:solidFill>
                <a:schemeClr val="accent2"/>
              </a:solidFill>
            </a:endParaRPr>
          </a:p>
        </p:txBody>
      </p:sp>
      <p:pic>
        <p:nvPicPr>
          <p:cNvPr id="14" name="Picture 2" descr="Stop sign symbol warning stopping icon Royalty Free Vector">
            <a:extLst>
              <a:ext uri="{FF2B5EF4-FFF2-40B4-BE49-F238E27FC236}">
                <a16:creationId xmlns:a16="http://schemas.microsoft.com/office/drawing/2014/main" id="{4BB265F1-A5DD-10E2-3415-3C77BDE59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2"/>
          <a:stretch/>
        </p:blipFill>
        <p:spPr bwMode="auto">
          <a:xfrm>
            <a:off x="7906585" y="3093264"/>
            <a:ext cx="1390378" cy="13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5FD4505-61CD-5F3A-BFB6-4919A4B2CCA2}"/>
              </a:ext>
            </a:extLst>
          </p:cNvPr>
          <p:cNvSpPr txBox="1"/>
          <p:nvPr/>
        </p:nvSpPr>
        <p:spPr>
          <a:xfrm>
            <a:off x="7161206" y="4430907"/>
            <a:ext cx="29817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rgbClr val="1E5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EFFEKT</a:t>
            </a:r>
            <a:endParaRPr lang="de-DE" sz="2500" dirty="0">
              <a:solidFill>
                <a:srgbClr val="1E54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3732B567-A99E-E3B7-A5B7-CC8118F7C764}"/>
              </a:ext>
            </a:extLst>
          </p:cNvPr>
          <p:cNvSpPr/>
          <p:nvPr/>
        </p:nvSpPr>
        <p:spPr>
          <a:xfrm>
            <a:off x="-5186111" y="6093145"/>
            <a:ext cx="3025846" cy="16149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11088EE-EFFA-3A2A-174B-E567C4A0ED13}"/>
              </a:ext>
            </a:extLst>
          </p:cNvPr>
          <p:cNvSpPr txBox="1"/>
          <p:nvPr/>
        </p:nvSpPr>
        <p:spPr>
          <a:xfrm>
            <a:off x="-5147588" y="6309785"/>
            <a:ext cx="2948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AGRESSION</a:t>
            </a:r>
          </a:p>
          <a:p>
            <a:pPr algn="ctr"/>
            <a:r>
              <a:rPr lang="de-DE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Fremdagressiv</a:t>
            </a:r>
            <a:endParaRPr lang="de-DE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Sturzgefahr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7426049-9CC9-586E-7DF9-4B5C7D2BE100}"/>
              </a:ext>
            </a:extLst>
          </p:cNvPr>
          <p:cNvSpPr txBox="1"/>
          <p:nvPr/>
        </p:nvSpPr>
        <p:spPr>
          <a:xfrm>
            <a:off x="5089281" y="-2607644"/>
            <a:ext cx="32237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Psychomotorische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UNRUHE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E4D92A2-8B48-BC41-CBC7-0D6A513CE1BD}"/>
              </a:ext>
            </a:extLst>
          </p:cNvPr>
          <p:cNvSpPr txBox="1"/>
          <p:nvPr/>
        </p:nvSpPr>
        <p:spPr>
          <a:xfrm>
            <a:off x="8660097" y="-1918937"/>
            <a:ext cx="368173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tx2"/>
                </a:solidFill>
                <a:cs typeface="Arial" panose="020B0604020202020204" pitchFamily="34" charset="0"/>
              </a:rPr>
              <a:t>Stationsflüchtig</a:t>
            </a:r>
            <a:endParaRPr lang="de-DE" sz="4000" b="1" dirty="0">
              <a:solidFill>
                <a:schemeClr val="tx2"/>
              </a:solidFill>
            </a:endParaRP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B98FBA19-05BF-8DDF-05E7-5D88FAEEFCF2}"/>
              </a:ext>
            </a:extLst>
          </p:cNvPr>
          <p:cNvSpPr/>
          <p:nvPr/>
        </p:nvSpPr>
        <p:spPr>
          <a:xfrm>
            <a:off x="-6221726" y="-1870879"/>
            <a:ext cx="4022938" cy="15978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F5B35E8-7E4F-D263-BF35-4BD0772E13F7}"/>
              </a:ext>
            </a:extLst>
          </p:cNvPr>
          <p:cNvSpPr txBox="1"/>
          <p:nvPr/>
        </p:nvSpPr>
        <p:spPr>
          <a:xfrm>
            <a:off x="-6253899" y="-1800213"/>
            <a:ext cx="4022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SCHLAFSTÖRUNG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Durchschlafstörung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Tag-Nacht-Umkehr</a:t>
            </a:r>
          </a:p>
        </p:txBody>
      </p:sp>
      <p:pic>
        <p:nvPicPr>
          <p:cNvPr id="29" name="Inhaltsplatzhalter 5">
            <a:extLst>
              <a:ext uri="{FF2B5EF4-FFF2-40B4-BE49-F238E27FC236}">
                <a16:creationId xmlns:a16="http://schemas.microsoft.com/office/drawing/2014/main" id="{9E72570D-C863-480F-CCA7-694228B73E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7" y="684072"/>
            <a:ext cx="1382370" cy="138237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71A7FFC-9343-D0C5-FA4A-B8FC7A9726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9" y="2657199"/>
            <a:ext cx="1155753" cy="588652"/>
          </a:xfrm>
          <a:prstGeom prst="rect">
            <a:avLst/>
          </a:prstGeom>
        </p:spPr>
      </p:pic>
      <p:pic>
        <p:nvPicPr>
          <p:cNvPr id="21508" name="Picture 4" descr="Haloperidol-neuraxpharm® - Neuraxpharm Deutsch">
            <a:extLst>
              <a:ext uri="{FF2B5EF4-FFF2-40B4-BE49-F238E27FC236}">
                <a16:creationId xmlns:a16="http://schemas.microsoft.com/office/drawing/2014/main" id="{B0418128-17E0-A3F7-BF5C-736F59D5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6" y="3951778"/>
            <a:ext cx="1553881" cy="155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0413EE-C7EF-0339-16AD-ADFAE9917B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191C56-79CB-CE12-317A-F757C7B8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isberg schwimmt in blauem ozean vektorillustration. - eisberg stock-grafiken, -clipart, -cartoons und -symbole">
            <a:extLst>
              <a:ext uri="{FF2B5EF4-FFF2-40B4-BE49-F238E27FC236}">
                <a16:creationId xmlns:a16="http://schemas.microsoft.com/office/drawing/2014/main" id="{F361F0B2-1CCC-7FF4-F54B-7F2BA82EE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2722" r="4082" b="12270"/>
          <a:stretch/>
        </p:blipFill>
        <p:spPr bwMode="auto">
          <a:xfrm>
            <a:off x="-99766" y="2755054"/>
            <a:ext cx="12558465" cy="71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83CD106-C696-2212-09AB-FBFB3EC03B85}"/>
              </a:ext>
            </a:extLst>
          </p:cNvPr>
          <p:cNvSpPr/>
          <p:nvPr/>
        </p:nvSpPr>
        <p:spPr>
          <a:xfrm>
            <a:off x="-139276" y="-153142"/>
            <a:ext cx="12597976" cy="3525090"/>
          </a:xfrm>
          <a:prstGeom prst="rect">
            <a:avLst/>
          </a:prstGeom>
          <a:solidFill>
            <a:srgbClr val="77BC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46D44FFF-C1EC-556E-61AF-6096250B776D}"/>
              </a:ext>
            </a:extLst>
          </p:cNvPr>
          <p:cNvSpPr/>
          <p:nvPr/>
        </p:nvSpPr>
        <p:spPr>
          <a:xfrm>
            <a:off x="-7139828" y="391834"/>
            <a:ext cx="4022938" cy="15978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E8A9B4-19E1-27CD-CC46-DEF5B08C23EF}"/>
              </a:ext>
            </a:extLst>
          </p:cNvPr>
          <p:cNvSpPr txBox="1"/>
          <p:nvPr/>
        </p:nvSpPr>
        <p:spPr>
          <a:xfrm>
            <a:off x="-7172001" y="462500"/>
            <a:ext cx="4022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SCHLAFSTÖRUNG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Durchschlafstörung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Tag-Nacht-Umkehr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B9694D2-AB8F-97CC-E00E-11EABFDBDE98}"/>
              </a:ext>
            </a:extLst>
          </p:cNvPr>
          <p:cNvSpPr/>
          <p:nvPr/>
        </p:nvSpPr>
        <p:spPr>
          <a:xfrm>
            <a:off x="17890931" y="-2811066"/>
            <a:ext cx="4559724" cy="1513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DEDBD5-FC0B-54FB-E887-7C84C961AC7C}"/>
              </a:ext>
            </a:extLst>
          </p:cNvPr>
          <p:cNvSpPr txBox="1"/>
          <p:nvPr/>
        </p:nvSpPr>
        <p:spPr>
          <a:xfrm>
            <a:off x="17890931" y="-2621106"/>
            <a:ext cx="41332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HALLUZINATIONEN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Optische 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Szenische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67272279-1A54-4E1F-F112-D4F515486F69}"/>
              </a:ext>
            </a:extLst>
          </p:cNvPr>
          <p:cNvSpPr/>
          <p:nvPr/>
        </p:nvSpPr>
        <p:spPr>
          <a:xfrm>
            <a:off x="-7046067" y="4704811"/>
            <a:ext cx="3025846" cy="16149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AB54B6D4-E32E-0190-9AB5-1BD72DFA453B}"/>
              </a:ext>
            </a:extLst>
          </p:cNvPr>
          <p:cNvSpPr/>
          <p:nvPr/>
        </p:nvSpPr>
        <p:spPr>
          <a:xfrm>
            <a:off x="8100265" y="2913496"/>
            <a:ext cx="3758780" cy="9609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E45FFF42-E5AC-6167-D1E1-5324CCC4DDAD}"/>
              </a:ext>
            </a:extLst>
          </p:cNvPr>
          <p:cNvSpPr/>
          <p:nvPr/>
        </p:nvSpPr>
        <p:spPr>
          <a:xfrm>
            <a:off x="771392" y="253597"/>
            <a:ext cx="11087653" cy="59381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CDA772D-B37A-7BFB-B68A-D55343E06A36}"/>
              </a:ext>
            </a:extLst>
          </p:cNvPr>
          <p:cNvSpPr txBox="1"/>
          <p:nvPr/>
        </p:nvSpPr>
        <p:spPr>
          <a:xfrm>
            <a:off x="3842731" y="821938"/>
            <a:ext cx="44275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Psychomotorische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UNRUHE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9C941FC-0661-3ED3-4BCD-C5475AE67B9A}"/>
              </a:ext>
            </a:extLst>
          </p:cNvPr>
          <p:cNvSpPr txBox="1"/>
          <p:nvPr/>
        </p:nvSpPr>
        <p:spPr>
          <a:xfrm>
            <a:off x="7729656" y="793017"/>
            <a:ext cx="368173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tx2"/>
                </a:solidFill>
                <a:cs typeface="Arial" panose="020B0604020202020204" pitchFamily="34" charset="0"/>
              </a:rPr>
              <a:t>Stationsflüchtig</a:t>
            </a:r>
            <a:endParaRPr lang="de-DE" sz="4000" b="1" dirty="0">
              <a:solidFill>
                <a:schemeClr val="tx2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9B00F5-33E1-69A7-B3D6-23B6C820F332}"/>
              </a:ext>
            </a:extLst>
          </p:cNvPr>
          <p:cNvSpPr txBox="1"/>
          <p:nvPr/>
        </p:nvSpPr>
        <p:spPr>
          <a:xfrm>
            <a:off x="1377861" y="694774"/>
            <a:ext cx="2948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AGRESSION</a:t>
            </a:r>
          </a:p>
          <a:p>
            <a:pPr algn="ctr"/>
            <a:r>
              <a:rPr lang="de-DE" sz="2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Fremdagressiv</a:t>
            </a:r>
            <a:endParaRPr lang="de-DE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Sturzgefahr</a:t>
            </a: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EBDD7971-98B4-5B17-C4ED-094B9510D92A}"/>
              </a:ext>
            </a:extLst>
          </p:cNvPr>
          <p:cNvSpPr/>
          <p:nvPr/>
        </p:nvSpPr>
        <p:spPr>
          <a:xfrm>
            <a:off x="1376843" y="3936516"/>
            <a:ext cx="4297035" cy="17937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Körpernahe Beschränkung</a:t>
            </a:r>
          </a:p>
          <a:p>
            <a:pPr algn="ctr"/>
            <a:r>
              <a:rPr lang="de-DE" sz="3200" b="1" dirty="0">
                <a:solidFill>
                  <a:srgbClr val="FF0000"/>
                </a:solidFill>
              </a:rPr>
              <a:t>FIXIERUNG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3FBB784-56CD-5DFE-8F25-B1BEF93020DA}"/>
              </a:ext>
            </a:extLst>
          </p:cNvPr>
          <p:cNvSpPr/>
          <p:nvPr/>
        </p:nvSpPr>
        <p:spPr>
          <a:xfrm>
            <a:off x="1261307" y="2271863"/>
            <a:ext cx="4297035" cy="13683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TEMESTA EXP 2,5 MG</a:t>
            </a:r>
          </a:p>
          <a:p>
            <a:pPr algn="ctr"/>
            <a:r>
              <a:rPr lang="de-DE" sz="3200" b="1" dirty="0">
                <a:solidFill>
                  <a:srgbClr val="FF0000"/>
                </a:solidFill>
              </a:rPr>
              <a:t>LORAZEPAM </a:t>
            </a:r>
            <a:r>
              <a:rPr lang="de-DE" sz="3200" b="1" dirty="0" err="1">
                <a:solidFill>
                  <a:srgbClr val="FF0000"/>
                </a:solidFill>
              </a:rPr>
              <a:t>i.v.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2BDD8AD9-D3B7-7DD8-AA74-168ABA05A0DB}"/>
              </a:ext>
            </a:extLst>
          </p:cNvPr>
          <p:cNvSpPr/>
          <p:nvPr/>
        </p:nvSpPr>
        <p:spPr>
          <a:xfrm>
            <a:off x="6315218" y="1554689"/>
            <a:ext cx="4297035" cy="3678580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67A47AC-1599-CB9A-0F69-07A4F9A04301}"/>
              </a:ext>
            </a:extLst>
          </p:cNvPr>
          <p:cNvSpPr txBox="1"/>
          <p:nvPr/>
        </p:nvSpPr>
        <p:spPr>
          <a:xfrm>
            <a:off x="6159712" y="5404738"/>
            <a:ext cx="4570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chemeClr val="tx2"/>
                </a:solidFill>
                <a:cs typeface="Arial" panose="020B0604020202020204" pitchFamily="34" charset="0"/>
              </a:rPr>
              <a:t>Verlegung – DEMENZSTATION</a:t>
            </a:r>
          </a:p>
          <a:p>
            <a:pPr algn="ctr"/>
            <a:r>
              <a:rPr lang="de-DE" sz="2000" b="1" dirty="0">
                <a:solidFill>
                  <a:schemeClr val="tx2"/>
                </a:solidFill>
                <a:cs typeface="Arial" panose="020B0604020202020204" pitchFamily="34" charset="0"/>
              </a:rPr>
              <a:t>Tag 18</a:t>
            </a:r>
            <a:endParaRPr lang="de-DE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0413EE-C7EF-0339-16AD-ADFAE9917B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191C56-79CB-CE12-317A-F757C7B8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46D44FFF-C1EC-556E-61AF-6096250B776D}"/>
              </a:ext>
            </a:extLst>
          </p:cNvPr>
          <p:cNvSpPr/>
          <p:nvPr/>
        </p:nvSpPr>
        <p:spPr>
          <a:xfrm>
            <a:off x="-7139828" y="391834"/>
            <a:ext cx="4022938" cy="15978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E8A9B4-19E1-27CD-CC46-DEF5B08C23EF}"/>
              </a:ext>
            </a:extLst>
          </p:cNvPr>
          <p:cNvSpPr txBox="1"/>
          <p:nvPr/>
        </p:nvSpPr>
        <p:spPr>
          <a:xfrm>
            <a:off x="-7172001" y="462500"/>
            <a:ext cx="4022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SCHLAFSTÖRUNG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Durchschlafstörung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Tag-Nacht-Umkehr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B9694D2-AB8F-97CC-E00E-11EABFDBDE98}"/>
              </a:ext>
            </a:extLst>
          </p:cNvPr>
          <p:cNvSpPr/>
          <p:nvPr/>
        </p:nvSpPr>
        <p:spPr>
          <a:xfrm>
            <a:off x="17890931" y="-2811066"/>
            <a:ext cx="4559724" cy="1513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DEDBD5-FC0B-54FB-E887-7C84C961AC7C}"/>
              </a:ext>
            </a:extLst>
          </p:cNvPr>
          <p:cNvSpPr txBox="1"/>
          <p:nvPr/>
        </p:nvSpPr>
        <p:spPr>
          <a:xfrm>
            <a:off x="17890931" y="-2621106"/>
            <a:ext cx="41332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HALLUZINATIONEN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Optische </a:t>
            </a:r>
          </a:p>
          <a:p>
            <a:pPr algn="ctr"/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Szenische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67272279-1A54-4E1F-F112-D4F515486F69}"/>
              </a:ext>
            </a:extLst>
          </p:cNvPr>
          <p:cNvSpPr/>
          <p:nvPr/>
        </p:nvSpPr>
        <p:spPr>
          <a:xfrm>
            <a:off x="-7046067" y="4704811"/>
            <a:ext cx="3025846" cy="16149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AB54B6D4-E32E-0190-9AB5-1BD72DFA453B}"/>
              </a:ext>
            </a:extLst>
          </p:cNvPr>
          <p:cNvSpPr/>
          <p:nvPr/>
        </p:nvSpPr>
        <p:spPr>
          <a:xfrm>
            <a:off x="8100265" y="2913496"/>
            <a:ext cx="3758780" cy="9609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E45FFF42-E5AC-6167-D1E1-5324CCC4DDAD}"/>
              </a:ext>
            </a:extLst>
          </p:cNvPr>
          <p:cNvSpPr/>
          <p:nvPr/>
        </p:nvSpPr>
        <p:spPr>
          <a:xfrm>
            <a:off x="771392" y="253597"/>
            <a:ext cx="11087653" cy="59381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3FBB784-56CD-5DFE-8F25-B1BEF93020DA}"/>
              </a:ext>
            </a:extLst>
          </p:cNvPr>
          <p:cNvSpPr/>
          <p:nvPr/>
        </p:nvSpPr>
        <p:spPr>
          <a:xfrm>
            <a:off x="1314592" y="666227"/>
            <a:ext cx="4406876" cy="159968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UNTERBRINGUNG</a:t>
            </a:r>
          </a:p>
          <a:p>
            <a:pPr algn="ctr"/>
            <a:r>
              <a:rPr lang="de-DE" sz="3200" b="1" dirty="0">
                <a:solidFill>
                  <a:srgbClr val="FF0000"/>
                </a:solidFill>
              </a:rPr>
              <a:t>auf der </a:t>
            </a:r>
          </a:p>
          <a:p>
            <a:pPr algn="ctr"/>
            <a:r>
              <a:rPr lang="de-DE" sz="3200" b="1" dirty="0">
                <a:solidFill>
                  <a:srgbClr val="FF0000"/>
                </a:solidFill>
              </a:rPr>
              <a:t>DEMENZSTATION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AA02C352-B88D-4445-0E81-258B88BFECB8}"/>
              </a:ext>
            </a:extLst>
          </p:cNvPr>
          <p:cNvSpPr/>
          <p:nvPr/>
        </p:nvSpPr>
        <p:spPr>
          <a:xfrm>
            <a:off x="1122191" y="2968875"/>
            <a:ext cx="3884174" cy="120865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>
                <a:solidFill>
                  <a:schemeClr val="tx1"/>
                </a:solidFill>
              </a:rPr>
              <a:t>CLOZAPIN 25MG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(</a:t>
            </a:r>
            <a:r>
              <a:rPr lang="de-DE" sz="1600" dirty="0" err="1">
                <a:solidFill>
                  <a:schemeClr val="tx1"/>
                </a:solidFill>
              </a:rPr>
              <a:t>Leponex</a:t>
            </a:r>
            <a:r>
              <a:rPr lang="de-DE" sz="16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de-DE" sz="2500" b="1" dirty="0">
                <a:solidFill>
                  <a:schemeClr val="tx1"/>
                </a:solidFill>
              </a:rPr>
              <a:t>0-0-0- 1</a:t>
            </a: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57EBB5D1-D00F-3333-DE30-27CE8A1C136B}"/>
              </a:ext>
            </a:extLst>
          </p:cNvPr>
          <p:cNvSpPr/>
          <p:nvPr/>
        </p:nvSpPr>
        <p:spPr>
          <a:xfrm>
            <a:off x="1151465" y="4262497"/>
            <a:ext cx="3884174" cy="120865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>
                <a:solidFill>
                  <a:schemeClr val="tx1"/>
                </a:solidFill>
              </a:rPr>
              <a:t>Temesta 1mg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(Lorazepam)</a:t>
            </a:r>
          </a:p>
          <a:p>
            <a:pPr algn="ctr"/>
            <a:r>
              <a:rPr lang="de-DE" sz="2500" b="1" dirty="0">
                <a:solidFill>
                  <a:schemeClr val="tx1"/>
                </a:solidFill>
              </a:rPr>
              <a:t>0-0-0-1 </a:t>
            </a: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8A49CAFD-37A6-4CBC-C091-DD50BEF3E2C5}"/>
              </a:ext>
            </a:extLst>
          </p:cNvPr>
          <p:cNvSpPr/>
          <p:nvPr/>
        </p:nvSpPr>
        <p:spPr>
          <a:xfrm>
            <a:off x="6259124" y="666227"/>
            <a:ext cx="4781411" cy="5207178"/>
          </a:xfrm>
          <a:prstGeom prst="roundRect">
            <a:avLst>
              <a:gd name="adj" fmla="val 267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 smtClean="0">
                <a:solidFill>
                  <a:schemeClr val="bg1"/>
                </a:solidFill>
              </a:rPr>
              <a:t>Spontane </a:t>
            </a:r>
            <a:r>
              <a:rPr lang="de-DE" sz="2500" b="1" dirty="0">
                <a:solidFill>
                  <a:schemeClr val="bg1"/>
                </a:solidFill>
              </a:rPr>
              <a:t>klinische BESSERUNG nach mind. 2 MONATEN</a:t>
            </a:r>
          </a:p>
          <a:p>
            <a:pPr algn="ctr"/>
            <a:endParaRPr lang="de-DE" sz="2500" b="1" dirty="0">
              <a:solidFill>
                <a:schemeClr val="bg1"/>
              </a:solidFill>
            </a:endParaRPr>
          </a:p>
          <a:p>
            <a:pPr algn="ctr"/>
            <a:r>
              <a:rPr lang="de-DE" sz="2500" b="1" dirty="0">
                <a:solidFill>
                  <a:schemeClr val="bg1">
                    <a:lumMod val="85000"/>
                  </a:schemeClr>
                </a:solidFill>
              </a:rPr>
              <a:t>ABKLINGEN DES DELIRS</a:t>
            </a:r>
          </a:p>
          <a:p>
            <a:pPr algn="ctr"/>
            <a:endParaRPr lang="de-DE" sz="2500" b="1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de-DE" sz="2500" b="1" dirty="0">
                <a:solidFill>
                  <a:schemeClr val="bg1"/>
                </a:solidFill>
              </a:rPr>
              <a:t>SCHMERZEN BESSER</a:t>
            </a:r>
          </a:p>
          <a:p>
            <a:pPr algn="ctr"/>
            <a:r>
              <a:rPr lang="de-DE" sz="2500" b="1" dirty="0">
                <a:solidFill>
                  <a:schemeClr val="bg1"/>
                </a:solidFill>
              </a:rPr>
              <a:t>UNRUHE BESSER</a:t>
            </a:r>
          </a:p>
          <a:p>
            <a:pPr algn="ctr"/>
            <a:r>
              <a:rPr lang="de-DE" sz="2500" b="1" dirty="0">
                <a:solidFill>
                  <a:schemeClr val="bg1"/>
                </a:solidFill>
              </a:rPr>
              <a:t>BZ OPTIMAL</a:t>
            </a:r>
          </a:p>
          <a:p>
            <a:pPr algn="ctr"/>
            <a:r>
              <a:rPr lang="de-DE" sz="2500" b="1" dirty="0">
                <a:solidFill>
                  <a:schemeClr val="bg1"/>
                </a:solidFill>
              </a:rPr>
              <a:t>KEIN DYSPNOE</a:t>
            </a:r>
          </a:p>
          <a:p>
            <a:pPr algn="ctr"/>
            <a:r>
              <a:rPr lang="de-DE" sz="2500" b="1" dirty="0">
                <a:solidFill>
                  <a:schemeClr val="bg1"/>
                </a:solidFill>
              </a:rPr>
              <a:t>LABOR BESSER</a:t>
            </a: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C1D73126-5483-AA2B-2D61-6A9A002B5F39}"/>
              </a:ext>
            </a:extLst>
          </p:cNvPr>
          <p:cNvSpPr/>
          <p:nvPr/>
        </p:nvSpPr>
        <p:spPr>
          <a:xfrm>
            <a:off x="369603" y="5017280"/>
            <a:ext cx="5447898" cy="138049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ZNS-wirksame MED bei Entlassung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C3780E-4C2F-15BD-6C7C-346CD87C16B1}"/>
              </a:ext>
            </a:extLst>
          </p:cNvPr>
          <p:cNvCxnSpPr/>
          <p:nvPr/>
        </p:nvCxnSpPr>
        <p:spPr>
          <a:xfrm flipV="1">
            <a:off x="1640997" y="2380542"/>
            <a:ext cx="4088622" cy="44019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6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151467" y="968587"/>
            <a:ext cx="5097239" cy="799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000" dirty="0">
                <a:cs typeface="Arial" panose="020B0604020202020204" pitchFamily="34" charset="0"/>
              </a:rPr>
              <a:t>Kurz vor ENTLASSUNG</a:t>
            </a:r>
          </a:p>
          <a:p>
            <a:pPr marL="0" indent="0">
              <a:buNone/>
            </a:pPr>
            <a:endParaRPr lang="de-DE" sz="3000" dirty="0"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1467" y="497589"/>
            <a:ext cx="9810044" cy="332142"/>
          </a:xfrm>
        </p:spPr>
        <p:txBody>
          <a:bodyPr/>
          <a:lstStyle/>
          <a:p>
            <a:r>
              <a:rPr lang="de-DE" sz="3000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NEUROPSYCHOLOGISCHE TESTUNG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7A9C69E-E0FF-C941-D9F7-876983F54033}"/>
              </a:ext>
            </a:extLst>
          </p:cNvPr>
          <p:cNvSpPr txBox="1"/>
          <p:nvPr/>
        </p:nvSpPr>
        <p:spPr>
          <a:xfrm>
            <a:off x="1151467" y="1906697"/>
            <a:ext cx="80451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Im Detail (</a:t>
            </a:r>
            <a:r>
              <a:rPr lang="de-AT" dirty="0" err="1"/>
              <a:t>Cerad</a:t>
            </a:r>
            <a:r>
              <a:rPr lang="de-AT" dirty="0"/>
              <a:t>-Profil) zeigt sich eine unauffällige Leistung in folgenden erfassten Funktionsbereichen:</a:t>
            </a:r>
          </a:p>
          <a:p>
            <a:r>
              <a:rPr lang="de-AT" dirty="0"/>
              <a:t>- kurz- und mittelfristiges Gedächtnis für verbales Material (freier Abruf und Wiedererkennen)</a:t>
            </a:r>
          </a:p>
          <a:p>
            <a:r>
              <a:rPr lang="de-AT" dirty="0"/>
              <a:t>- mittelfristiges Gedächtnis für figurales Material (freier Abruf)</a:t>
            </a:r>
          </a:p>
          <a:p>
            <a:r>
              <a:rPr lang="de-AT" dirty="0"/>
              <a:t>- Sprachfunktionen (Wortfindung und -benennung)</a:t>
            </a:r>
          </a:p>
          <a:p>
            <a:r>
              <a:rPr lang="de-AT" dirty="0"/>
              <a:t>- </a:t>
            </a:r>
            <a:r>
              <a:rPr lang="de-AT" dirty="0" err="1"/>
              <a:t>visuokontruktive</a:t>
            </a:r>
            <a:r>
              <a:rPr lang="de-AT" dirty="0"/>
              <a:t> Fähigkeiten</a:t>
            </a:r>
          </a:p>
          <a:p>
            <a:r>
              <a:rPr lang="de-AT" dirty="0"/>
              <a:t>- Fähigkeit zur Aufmerksamkeitsteilung/adaptive Flexibilität</a:t>
            </a:r>
          </a:p>
          <a:p>
            <a:r>
              <a:rPr lang="de-AT" dirty="0"/>
              <a:t> </a:t>
            </a:r>
          </a:p>
          <a:p>
            <a:r>
              <a:rPr lang="de-AT" dirty="0"/>
              <a:t>Das Screening Exekutiver Funktionen liefert aktuell keinen klaren Hinweis für basale exekutive Funktionsdefizite.</a:t>
            </a:r>
          </a:p>
          <a:p>
            <a:r>
              <a:rPr lang="de-AT" dirty="0"/>
              <a:t> </a:t>
            </a:r>
          </a:p>
          <a:p>
            <a:r>
              <a:rPr lang="de-AT" dirty="0"/>
              <a:t>Als grenzwertig ist die Leistung in folgenden Bereichen zu bewerten:</a:t>
            </a:r>
          </a:p>
          <a:p>
            <a:r>
              <a:rPr lang="de-AT" dirty="0"/>
              <a:t>- kognitive Verarbeitungsgeschwindigkeit</a:t>
            </a:r>
          </a:p>
          <a:p>
            <a:r>
              <a:rPr lang="de-AT" dirty="0"/>
              <a:t>- phonematisch verbale Flüssigkeit</a:t>
            </a:r>
          </a:p>
          <a:p>
            <a:r>
              <a:rPr lang="de-AT" dirty="0"/>
              <a:t>- Intrusionen</a:t>
            </a:r>
          </a:p>
          <a:p>
            <a:r>
              <a:rPr lang="de-AT" dirty="0"/>
              <a:t> </a:t>
            </a:r>
          </a:p>
          <a:p>
            <a:endParaRPr lang="de-AT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184CFCD-3196-128C-6053-5352DB7E6C3B}"/>
              </a:ext>
            </a:extLst>
          </p:cNvPr>
          <p:cNvSpPr txBox="1">
            <a:spLocks/>
          </p:cNvSpPr>
          <p:nvPr/>
        </p:nvSpPr>
        <p:spPr>
          <a:xfrm>
            <a:off x="8945010" y="2894157"/>
            <a:ext cx="5097239" cy="79925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891" marR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E5492"/>
              </a:buClr>
              <a:buSzTx/>
              <a:buFont typeface="+mj-lt"/>
              <a:buAutoNum type="arabicPeriod"/>
              <a:tabLst/>
              <a:defRPr sz="1600" kern="1200" baseline="0">
                <a:solidFill>
                  <a:srgbClr val="1E549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de-DE" sz="3000" b="1" dirty="0">
                <a:cs typeface="Arial" panose="020B0604020202020204" pitchFamily="34" charset="0"/>
              </a:rPr>
              <a:t>MMSE 27/30</a:t>
            </a:r>
          </a:p>
          <a:p>
            <a:pPr marL="0" indent="0">
              <a:buFont typeface="+mj-lt"/>
              <a:buNone/>
            </a:pPr>
            <a:r>
              <a:rPr lang="de-DE" sz="3000" b="1" dirty="0">
                <a:cs typeface="Arial" panose="020B0604020202020204" pitchFamily="34" charset="0"/>
              </a:rPr>
              <a:t>UT 7/7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807F69A-510C-5318-D0A5-899621D32C47}"/>
              </a:ext>
            </a:extLst>
          </p:cNvPr>
          <p:cNvSpPr/>
          <p:nvPr/>
        </p:nvSpPr>
        <p:spPr>
          <a:xfrm>
            <a:off x="4693920" y="1906697"/>
            <a:ext cx="2042160" cy="3793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8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90366" y="4328783"/>
            <a:ext cx="2613660" cy="960755"/>
          </a:xfrm>
        </p:spPr>
        <p:txBody>
          <a:bodyPr>
            <a:normAutofit/>
          </a:bodyPr>
          <a:lstStyle/>
          <a:p>
            <a:pPr algn="ctr"/>
            <a:r>
              <a:rPr lang="de-AT" sz="2300" b="1" dirty="0"/>
              <a:t>ZNA</a:t>
            </a:r>
            <a:br>
              <a:rPr lang="de-AT" sz="2300" b="1" dirty="0"/>
            </a:br>
            <a:r>
              <a:rPr lang="de-AT" sz="2300" b="1" dirty="0"/>
              <a:t>April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F08C2A18-D246-A48F-5132-CA32C7C9A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10633"/>
              </p:ext>
            </p:extLst>
          </p:nvPr>
        </p:nvGraphicFramePr>
        <p:xfrm>
          <a:off x="1391529" y="2560955"/>
          <a:ext cx="9597282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51106E7B-C9A2-626E-3B23-D60A59A76549}"/>
              </a:ext>
            </a:extLst>
          </p:cNvPr>
          <p:cNvSpPr txBox="1">
            <a:spLocks/>
          </p:cNvSpPr>
          <p:nvPr/>
        </p:nvSpPr>
        <p:spPr>
          <a:xfrm>
            <a:off x="10031270" y="4270772"/>
            <a:ext cx="2613660" cy="96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300" b="1" dirty="0"/>
              <a:t>Entlassung</a:t>
            </a:r>
          </a:p>
          <a:p>
            <a:pPr algn="ctr"/>
            <a:r>
              <a:rPr lang="de-AT" sz="2300" b="1" dirty="0"/>
              <a:t>Juli</a:t>
            </a:r>
          </a:p>
        </p:txBody>
      </p:sp>
      <p:pic>
        <p:nvPicPr>
          <p:cNvPr id="1032" name="Picture 8" descr="Haus symbol -Fotos und -Bildmaterial in hoher Auflösung – Alamy">
            <a:extLst>
              <a:ext uri="{FF2B5EF4-FFF2-40B4-BE49-F238E27FC236}">
                <a16:creationId xmlns:a16="http://schemas.microsoft.com/office/drawing/2014/main" id="{FA6374F9-9132-55AE-EF90-E5B988192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8" t="15111" r="14437" b="19556"/>
          <a:stretch/>
        </p:blipFill>
        <p:spPr bwMode="auto">
          <a:xfrm>
            <a:off x="10870486" y="3421062"/>
            <a:ext cx="935228" cy="9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Red Cross Vector Isolated Icon Medicine Health Hospital Sign Symbol Vector  Abstract Graphic Design Emergency Medicine First Aid Health Care Stock  Illustration - Download Image Now - iStock">
            <a:extLst>
              <a:ext uri="{FF2B5EF4-FFF2-40B4-BE49-F238E27FC236}">
                <a16:creationId xmlns:a16="http://schemas.microsoft.com/office/drawing/2014/main" id="{3F730DD5-B6A6-7D26-7708-6A6637C3F5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2620645"/>
            <a:ext cx="960755" cy="9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14" descr="Red Cross Vector Isolated Icon Medicine Health Hospital Sign Symbol Vector  Abstract Graphic Design Emergency Medicine First Aid Health Care Stock  Illustration - Download Image Now - iStock">
            <a:extLst>
              <a:ext uri="{FF2B5EF4-FFF2-40B4-BE49-F238E27FC236}">
                <a16:creationId xmlns:a16="http://schemas.microsoft.com/office/drawing/2014/main" id="{3731FCA8-A4ED-904E-BBC5-4C581F69F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37160"/>
            <a:ext cx="3444240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40" name="Picture 16" descr="Hospital Symbol Vector Art, Icons, and Graphics for Free Download">
            <a:extLst>
              <a:ext uri="{FF2B5EF4-FFF2-40B4-BE49-F238E27FC236}">
                <a16:creationId xmlns:a16="http://schemas.microsoft.com/office/drawing/2014/main" id="{DE144A54-809D-B630-0DD8-82E6AACB4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1" y="3262214"/>
            <a:ext cx="1187633" cy="118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CA4CE85-72D5-87FE-C642-7E887534332F}"/>
              </a:ext>
            </a:extLst>
          </p:cNvPr>
          <p:cNvSpPr txBox="1">
            <a:spLocks/>
          </p:cNvSpPr>
          <p:nvPr/>
        </p:nvSpPr>
        <p:spPr>
          <a:xfrm>
            <a:off x="549228" y="1472169"/>
            <a:ext cx="12710252" cy="969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500" b="1" dirty="0">
                <a:solidFill>
                  <a:srgbClr val="1E549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Ein Patient mit Nackenschmerzen, Dyspnoe</a:t>
            </a:r>
            <a:br>
              <a:rPr lang="de-DE" sz="3500" b="1" dirty="0">
                <a:solidFill>
                  <a:srgbClr val="1E549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de-DE" sz="3500" b="1" dirty="0">
                <a:solidFill>
                  <a:srgbClr val="1E549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und nächtliche Agitation 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FF8DCD3-2CC4-A2F7-E317-F14BC46EA332}"/>
              </a:ext>
            </a:extLst>
          </p:cNvPr>
          <p:cNvCxnSpPr>
            <a:cxnSpLocks/>
          </p:cNvCxnSpPr>
          <p:nvPr/>
        </p:nvCxnSpPr>
        <p:spPr>
          <a:xfrm>
            <a:off x="1391284" y="5289538"/>
            <a:ext cx="9124316" cy="59690"/>
          </a:xfrm>
          <a:prstGeom prst="straightConnector1">
            <a:avLst/>
          </a:prstGeom>
          <a:ln w="85725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2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" t="1359" r="-137" b="-1359"/>
          <a:stretch/>
        </p:blipFill>
        <p:spPr>
          <a:xfrm>
            <a:off x="640372" y="0"/>
            <a:ext cx="10606453" cy="6737094"/>
          </a:xfrm>
          <a:custGeom>
            <a:avLst/>
            <a:gdLst>
              <a:gd name="connsiteX0" fmla="*/ 0 w 5834057"/>
              <a:gd name="connsiteY0" fmla="*/ 0 h 5025941"/>
              <a:gd name="connsiteX1" fmla="*/ 5834057 w 5834057"/>
              <a:gd name="connsiteY1" fmla="*/ 0 h 5025941"/>
              <a:gd name="connsiteX2" fmla="*/ 5834057 w 5834057"/>
              <a:gd name="connsiteY2" fmla="*/ 5025941 h 5025941"/>
              <a:gd name="connsiteX3" fmla="*/ 0 w 5834057"/>
              <a:gd name="connsiteY3" fmla="*/ 5025941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556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302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302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302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42524"/>
              <a:gd name="connsiteY0" fmla="*/ 0 h 5025941"/>
              <a:gd name="connsiteX1" fmla="*/ 5842524 w 5842524"/>
              <a:gd name="connsiteY1" fmla="*/ 262467 h 5025941"/>
              <a:gd name="connsiteX2" fmla="*/ 5834057 w 5842524"/>
              <a:gd name="connsiteY2" fmla="*/ 5025941 h 5025941"/>
              <a:gd name="connsiteX3" fmla="*/ 474133 w 5842524"/>
              <a:gd name="connsiteY3" fmla="*/ 5017474 h 5025941"/>
              <a:gd name="connsiteX4" fmla="*/ 0 w 5842524"/>
              <a:gd name="connsiteY4" fmla="*/ 0 h 5025941"/>
              <a:gd name="connsiteX0" fmla="*/ 0 w 5842524"/>
              <a:gd name="connsiteY0" fmla="*/ 0 h 5025941"/>
              <a:gd name="connsiteX1" fmla="*/ 5842524 w 5842524"/>
              <a:gd name="connsiteY1" fmla="*/ 262467 h 5025941"/>
              <a:gd name="connsiteX2" fmla="*/ 5834057 w 5842524"/>
              <a:gd name="connsiteY2" fmla="*/ 5025941 h 5025941"/>
              <a:gd name="connsiteX3" fmla="*/ 347134 w 5842524"/>
              <a:gd name="connsiteY3" fmla="*/ 5017474 h 5025941"/>
              <a:gd name="connsiteX4" fmla="*/ 0 w 5842524"/>
              <a:gd name="connsiteY4" fmla="*/ 0 h 5025941"/>
              <a:gd name="connsiteX0" fmla="*/ 0 w 5842524"/>
              <a:gd name="connsiteY0" fmla="*/ 0 h 5000541"/>
              <a:gd name="connsiteX1" fmla="*/ 5842524 w 5842524"/>
              <a:gd name="connsiteY1" fmla="*/ 237067 h 5000541"/>
              <a:gd name="connsiteX2" fmla="*/ 5834057 w 5842524"/>
              <a:gd name="connsiteY2" fmla="*/ 5000541 h 5000541"/>
              <a:gd name="connsiteX3" fmla="*/ 347134 w 5842524"/>
              <a:gd name="connsiteY3" fmla="*/ 4992074 h 5000541"/>
              <a:gd name="connsiteX4" fmla="*/ 0 w 5842524"/>
              <a:gd name="connsiteY4" fmla="*/ 0 h 5000541"/>
              <a:gd name="connsiteX0" fmla="*/ 0 w 5842524"/>
              <a:gd name="connsiteY0" fmla="*/ 0 h 5000541"/>
              <a:gd name="connsiteX1" fmla="*/ 5842524 w 5842524"/>
              <a:gd name="connsiteY1" fmla="*/ 237067 h 5000541"/>
              <a:gd name="connsiteX2" fmla="*/ 5834057 w 5842524"/>
              <a:gd name="connsiteY2" fmla="*/ 5000541 h 5000541"/>
              <a:gd name="connsiteX3" fmla="*/ 313268 w 5842524"/>
              <a:gd name="connsiteY3" fmla="*/ 4992074 h 5000541"/>
              <a:gd name="connsiteX4" fmla="*/ 0 w 5842524"/>
              <a:gd name="connsiteY4" fmla="*/ 0 h 500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2524" h="5000541">
                <a:moveTo>
                  <a:pt x="0" y="0"/>
                </a:moveTo>
                <a:lnTo>
                  <a:pt x="5842524" y="237067"/>
                </a:lnTo>
                <a:cubicBezTo>
                  <a:pt x="5839702" y="1824892"/>
                  <a:pt x="5836879" y="3412716"/>
                  <a:pt x="5834057" y="5000541"/>
                </a:cubicBezTo>
                <a:lnTo>
                  <a:pt x="313268" y="499207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59395" y="4808392"/>
            <a:ext cx="9087054" cy="830997"/>
          </a:xfrm>
          <a:noFill/>
          <a:ln>
            <a:noFill/>
          </a:ln>
          <a:effectLst>
            <a:outerShdw blurRad="50800" dist="50800" dir="5400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r>
              <a:rPr lang="de-DE" sz="6000" b="1" dirty="0">
                <a:effectLst>
                  <a:glow rad="485425">
                    <a:schemeClr val="accent5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HERZLICHEN </a:t>
            </a:r>
            <a:r>
              <a:rPr lang="de-DE" sz="6000" b="1" dirty="0">
                <a:effectLst>
                  <a:glow rad="485425">
                    <a:schemeClr val="accent5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endPos="0" dist="50800" dir="5400000" sy="-100000" algn="bl" rotWithShape="0"/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DANK</a:t>
            </a:r>
            <a:r>
              <a:rPr lang="de-DE" sz="6000" b="1" dirty="0">
                <a:effectLst>
                  <a:glow rad="485425">
                    <a:schemeClr val="accent5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 !</a:t>
            </a:r>
          </a:p>
        </p:txBody>
      </p:sp>
      <p:pic>
        <p:nvPicPr>
          <p:cNvPr id="16" name="Picture 2" descr="Klinikum Wels-Grieskirchen GmbH: Karrierechancen, Kontaktdaten, Fotos |  karriere.at">
            <a:extLst>
              <a:ext uri="{FF2B5EF4-FFF2-40B4-BE49-F238E27FC236}">
                <a16:creationId xmlns:a16="http://schemas.microsoft.com/office/drawing/2014/main" id="{777D7153-75E8-490D-3AC0-5082168C7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93" y="653196"/>
            <a:ext cx="3036815" cy="128312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3">
                <a:alpha val="9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6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chseck 11">
            <a:extLst>
              <a:ext uri="{FF2B5EF4-FFF2-40B4-BE49-F238E27FC236}">
                <a16:creationId xmlns:a16="http://schemas.microsoft.com/office/drawing/2014/main" id="{7A0AEA90-FBC6-337E-E6ED-02935AE56F64}"/>
              </a:ext>
            </a:extLst>
          </p:cNvPr>
          <p:cNvSpPr/>
          <p:nvPr/>
        </p:nvSpPr>
        <p:spPr>
          <a:xfrm>
            <a:off x="6096000" y="4338781"/>
            <a:ext cx="3104516" cy="2382059"/>
          </a:xfrm>
          <a:prstGeom prst="hexagon">
            <a:avLst>
              <a:gd name="adj" fmla="val 25000"/>
              <a:gd name="vf" fmla="val 115470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4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4645F2AD-7921-6989-76E7-C4C2733AEC5B}"/>
              </a:ext>
            </a:extLst>
          </p:cNvPr>
          <p:cNvSpPr/>
          <p:nvPr/>
        </p:nvSpPr>
        <p:spPr>
          <a:xfrm>
            <a:off x="8854438" y="3031009"/>
            <a:ext cx="3383280" cy="228097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11AAEE7-179A-BF9F-7389-227974BDB95E}"/>
              </a:ext>
            </a:extLst>
          </p:cNvPr>
          <p:cNvGrpSpPr/>
          <p:nvPr/>
        </p:nvGrpSpPr>
        <p:grpSpPr>
          <a:xfrm>
            <a:off x="6096000" y="1728900"/>
            <a:ext cx="3104516" cy="2382059"/>
            <a:chOff x="2286985" y="1885206"/>
            <a:chExt cx="2675449" cy="2306703"/>
          </a:xfrm>
          <a:solidFill>
            <a:schemeClr val="bg2"/>
          </a:solidFill>
        </p:grpSpPr>
        <p:sp>
          <p:nvSpPr>
            <p:cNvPr id="8" name="Sechseck 7">
              <a:extLst>
                <a:ext uri="{FF2B5EF4-FFF2-40B4-BE49-F238E27FC236}">
                  <a16:creationId xmlns:a16="http://schemas.microsoft.com/office/drawing/2014/main" id="{8C0612DA-80A8-0087-FFC7-6307A8FC74DD}"/>
                </a:ext>
              </a:extLst>
            </p:cNvPr>
            <p:cNvSpPr/>
            <p:nvPr/>
          </p:nvSpPr>
          <p:spPr>
            <a:xfrm>
              <a:off x="2286985" y="1885206"/>
              <a:ext cx="2675449" cy="230670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echseck 8">
              <a:extLst>
                <a:ext uri="{FF2B5EF4-FFF2-40B4-BE49-F238E27FC236}">
                  <a16:creationId xmlns:a16="http://schemas.microsoft.com/office/drawing/2014/main" id="{65763A20-9832-125E-8466-DAEF308391B9}"/>
                </a:ext>
              </a:extLst>
            </p:cNvPr>
            <p:cNvSpPr txBox="1"/>
            <p:nvPr/>
          </p:nvSpPr>
          <p:spPr>
            <a:xfrm>
              <a:off x="2702164" y="2243163"/>
              <a:ext cx="1845091" cy="15907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5880" rIns="0" bIns="5588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4400" kern="1200" dirty="0"/>
            </a:p>
          </p:txBody>
        </p:sp>
      </p:grpSp>
      <p:sp>
        <p:nvSpPr>
          <p:cNvPr id="7" name="Sechseck 6">
            <a:extLst>
              <a:ext uri="{FF2B5EF4-FFF2-40B4-BE49-F238E27FC236}">
                <a16:creationId xmlns:a16="http://schemas.microsoft.com/office/drawing/2014/main" id="{8489BAA2-FB81-2424-B7C2-F88A0F30AC4C}"/>
              </a:ext>
            </a:extLst>
          </p:cNvPr>
          <p:cNvSpPr/>
          <p:nvPr/>
        </p:nvSpPr>
        <p:spPr>
          <a:xfrm>
            <a:off x="8740915" y="427420"/>
            <a:ext cx="3104516" cy="2382059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151467" y="1596712"/>
            <a:ext cx="9889067" cy="4320119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sz="3000" dirty="0"/>
          </a:p>
          <a:p>
            <a:pPr marL="0" indent="0">
              <a:buNone/>
            </a:pPr>
            <a:r>
              <a:rPr lang="de-DE" sz="3000" dirty="0"/>
              <a:t>Triage:</a:t>
            </a:r>
          </a:p>
          <a:p>
            <a:pPr marL="0" indent="0">
              <a:buNone/>
            </a:pPr>
            <a:r>
              <a:rPr lang="de-DE" sz="3000" dirty="0"/>
              <a:t>Pat. äußert zunehmende </a:t>
            </a:r>
            <a:r>
              <a:rPr lang="de-DE" sz="3000" dirty="0" err="1"/>
              <a:t>Hinterkopfschmerzen</a:t>
            </a:r>
            <a:r>
              <a:rPr lang="de-DE" sz="3000" dirty="0"/>
              <a:t> </a:t>
            </a:r>
          </a:p>
          <a:p>
            <a:pPr marL="0" indent="0">
              <a:buNone/>
            </a:pPr>
            <a:r>
              <a:rPr lang="de-DE" sz="3000" dirty="0"/>
              <a:t>seit über 1 Woche, keine Besserung </a:t>
            </a:r>
          </a:p>
          <a:p>
            <a:pPr marL="0" indent="0">
              <a:buNone/>
            </a:pPr>
            <a:r>
              <a:rPr lang="de-DE" sz="3000" dirty="0"/>
              <a:t>auf Schmerzmedikation</a:t>
            </a:r>
          </a:p>
          <a:p>
            <a:pPr marL="0" indent="0">
              <a:buNone/>
            </a:pPr>
            <a:endParaRPr lang="de-DE" sz="3000" dirty="0"/>
          </a:p>
          <a:p>
            <a:pPr marL="0" indent="0">
              <a:buNone/>
            </a:pPr>
            <a:r>
              <a:rPr lang="de-DE" sz="3000" dirty="0"/>
              <a:t>Temperatur: 36,1 °C </a:t>
            </a:r>
          </a:p>
          <a:p>
            <a:pPr marL="0" indent="0">
              <a:buNone/>
            </a:pPr>
            <a:r>
              <a:rPr lang="de-DE" sz="3000" dirty="0"/>
              <a:t>RR links:   166/79</a:t>
            </a:r>
          </a:p>
          <a:p>
            <a:pPr marL="0" indent="0">
              <a:buNone/>
            </a:pPr>
            <a:r>
              <a:rPr lang="de-DE" sz="3000" dirty="0"/>
              <a:t>Puls:  109/min</a:t>
            </a:r>
          </a:p>
          <a:p>
            <a:pPr marL="0" indent="0">
              <a:buNone/>
            </a:pPr>
            <a:endParaRPr lang="de-DE" sz="3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1467" y="1274829"/>
            <a:ext cx="9810044" cy="332142"/>
          </a:xfrm>
        </p:spPr>
        <p:txBody>
          <a:bodyPr/>
          <a:lstStyle/>
          <a:p>
            <a:r>
              <a:rPr lang="de-DE" sz="3000" dirty="0">
                <a:latin typeface="Arial Black" panose="020B0A04020102020204" pitchFamily="34" charset="0"/>
              </a:rPr>
              <a:t>ZNA - TRIAGE</a:t>
            </a:r>
          </a:p>
        </p:txBody>
      </p:sp>
    </p:spTree>
    <p:extLst>
      <p:ext uri="{BB962C8B-B14F-4D97-AF65-F5344CB8AC3E}">
        <p14:creationId xmlns:p14="http://schemas.microsoft.com/office/powerpoint/2010/main" val="18529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977296" y="1626809"/>
            <a:ext cx="9889067" cy="43201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3000" dirty="0"/>
              <a:t>Seit 1 Woche Nackenschmerzen mit Ausstrahlung in den Schulter </a:t>
            </a:r>
            <a:r>
              <a:rPr lang="de-DE" sz="3000" dirty="0" err="1"/>
              <a:t>bds</a:t>
            </a:r>
            <a:endParaRPr lang="de-DE" sz="3000" dirty="0"/>
          </a:p>
          <a:p>
            <a:pPr marL="0" indent="0">
              <a:buNone/>
            </a:pPr>
            <a:endParaRPr lang="de-DE" sz="3000" dirty="0"/>
          </a:p>
          <a:p>
            <a:pPr marL="0" indent="0">
              <a:buNone/>
            </a:pPr>
            <a:r>
              <a:rPr lang="de-DE" sz="3000" dirty="0" err="1"/>
              <a:t>Occipitale</a:t>
            </a:r>
            <a:r>
              <a:rPr lang="de-DE" sz="3000" dirty="0"/>
              <a:t> Kopfschmerzen</a:t>
            </a:r>
          </a:p>
          <a:p>
            <a:pPr marL="0" indent="0">
              <a:buNone/>
            </a:pPr>
            <a:endParaRPr lang="de-DE" sz="3000" dirty="0"/>
          </a:p>
          <a:p>
            <a:pPr marL="0" indent="0">
              <a:buNone/>
            </a:pPr>
            <a:r>
              <a:rPr lang="de-DE" sz="3000" dirty="0"/>
              <a:t>Einmalig Fieber bis 38° C</a:t>
            </a:r>
          </a:p>
          <a:p>
            <a:pPr marL="0" indent="0">
              <a:buNone/>
            </a:pPr>
            <a:endParaRPr lang="de-DE" sz="3000" dirty="0"/>
          </a:p>
          <a:p>
            <a:pPr marL="0" indent="0">
              <a:buNone/>
            </a:pPr>
            <a:r>
              <a:rPr lang="de-DE" sz="3000" dirty="0"/>
              <a:t>Keine Paresen, keine </a:t>
            </a:r>
            <a:r>
              <a:rPr lang="de-DE" sz="3000" dirty="0" err="1"/>
              <a:t>Sensibilitätstörungen</a:t>
            </a:r>
            <a:r>
              <a:rPr lang="de-DE" sz="3000" dirty="0"/>
              <a:t>, keine Doppelbilder, keine </a:t>
            </a:r>
            <a:r>
              <a:rPr lang="de-DE" sz="3000" dirty="0" err="1"/>
              <a:t>Vigilanzstörung</a:t>
            </a:r>
            <a:r>
              <a:rPr lang="de-DE" sz="3000" dirty="0"/>
              <a:t>, kein Sturz</a:t>
            </a:r>
          </a:p>
          <a:p>
            <a:pPr marL="0" indent="0">
              <a:buNone/>
            </a:pPr>
            <a:r>
              <a:rPr lang="de-DE" sz="3000" dirty="0"/>
              <a:t>Keine fokal neurologische Symptomatik - Sprachstörung, keine Doppelbilder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7296" y="911972"/>
            <a:ext cx="9810044" cy="332142"/>
          </a:xfrm>
        </p:spPr>
        <p:txBody>
          <a:bodyPr/>
          <a:lstStyle/>
          <a:p>
            <a:r>
              <a:rPr lang="de-DE" sz="3000" dirty="0">
                <a:latin typeface="Arial Black" panose="020B0A04020102020204" pitchFamily="34" charset="0"/>
              </a:rPr>
              <a:t>64 jähriger Herr X mit Nackenschmerzen</a:t>
            </a:r>
          </a:p>
        </p:txBody>
      </p:sp>
    </p:spTree>
    <p:extLst>
      <p:ext uri="{BB962C8B-B14F-4D97-AF65-F5344CB8AC3E}">
        <p14:creationId xmlns:p14="http://schemas.microsoft.com/office/powerpoint/2010/main" val="28589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353" y="567804"/>
            <a:ext cx="9810044" cy="332142"/>
          </a:xfrm>
        </p:spPr>
        <p:txBody>
          <a:bodyPr/>
          <a:lstStyle/>
          <a:p>
            <a:r>
              <a:rPr lang="de-DE" sz="3000" dirty="0">
                <a:latin typeface="Arial Black" panose="020B0A04020102020204" pitchFamily="34" charset="0"/>
              </a:rPr>
              <a:t>DIAGNOSEN (Entlassung vor 1 Woche – LUN)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3" y="1002686"/>
            <a:ext cx="9313333" cy="547415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 rot="2104415">
            <a:off x="5449104" y="4354863"/>
            <a:ext cx="10259950" cy="2769989"/>
          </a:xfrm>
          <a:prstGeom prst="rect">
            <a:avLst/>
          </a:prstGeom>
          <a:noFill/>
          <a:effectLst>
            <a:outerShdw blurRad="114300" dist="88900" dir="9300000" sx="1000" sy="1000" algn="ctr" rotWithShape="0">
              <a:srgbClr val="000000">
                <a:alpha val="72000"/>
              </a:srgbClr>
            </a:outerShdw>
            <a:reflection stA="98000" endPos="65000" dist="50800" dir="5400000" sy="-100000" algn="bl" rotWithShape="0"/>
            <a:softEdge rad="38100"/>
          </a:effectLst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667" b="1" i="0" kern="1200" baseline="0">
                <a:solidFill>
                  <a:srgbClr val="1E5492"/>
                </a:solidFill>
                <a:latin typeface="Palatino Linotype Fett" charset="0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VHF</a:t>
            </a:r>
          </a:p>
          <a:p>
            <a:endParaRPr lang="de-DE" sz="3000" dirty="0">
              <a:solidFill>
                <a:srgbClr val="002060"/>
              </a:solidFill>
              <a:effectLst>
                <a:outerShdw blurRad="50800" dist="50800" dir="5400000" algn="ctr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  <a:p>
            <a:r>
              <a:rPr lang="de-DE" sz="3000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KARDIALE Dekompensation</a:t>
            </a:r>
          </a:p>
          <a:p>
            <a:endParaRPr lang="de-DE" sz="3000" dirty="0">
              <a:solidFill>
                <a:srgbClr val="002060"/>
              </a:solidFill>
              <a:effectLst>
                <a:outerShdw blurRad="50800" dist="50800" dir="5400000" algn="ctr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  <a:p>
            <a:r>
              <a:rPr lang="de-DE" sz="3000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KHK , COPD </a:t>
            </a:r>
          </a:p>
          <a:p>
            <a:endParaRPr lang="de-DE" sz="3000" dirty="0">
              <a:solidFill>
                <a:srgbClr val="002060"/>
              </a:solidFill>
              <a:effectLst>
                <a:outerShdw blurRad="50800" dist="50800" dir="5400000" algn="ctr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  <a:p>
            <a:r>
              <a:rPr lang="de-DE" sz="3000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C2 und Nikotinabusus</a:t>
            </a:r>
          </a:p>
          <a:p>
            <a:endParaRPr lang="de-DE" sz="3000" dirty="0">
              <a:solidFill>
                <a:srgbClr val="002060"/>
              </a:solidFill>
              <a:effectLst>
                <a:outerShdw blurRad="50800" dist="50800" dir="5400000" algn="ctr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  <a:p>
            <a:r>
              <a:rPr lang="de-DE" sz="3000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Typ 2 Diabetes</a:t>
            </a:r>
          </a:p>
        </p:txBody>
      </p:sp>
    </p:spTree>
    <p:extLst>
      <p:ext uri="{BB962C8B-B14F-4D97-AF65-F5344CB8AC3E}">
        <p14:creationId xmlns:p14="http://schemas.microsoft.com/office/powerpoint/2010/main" val="21623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7639" y="1115172"/>
            <a:ext cx="10822776" cy="332142"/>
          </a:xfrm>
        </p:spPr>
        <p:txBody>
          <a:bodyPr/>
          <a:lstStyle/>
          <a:p>
            <a:r>
              <a:rPr lang="de-DE" sz="3000" dirty="0">
                <a:latin typeface="Arial Black" panose="020B0A04020102020204" pitchFamily="34" charset="0"/>
              </a:rPr>
              <a:t>MEDIKATION bei AUFNAME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817639" y="1961844"/>
            <a:ext cx="5150738" cy="4320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000" dirty="0"/>
              <a:t>ELIQUIS 5mg                        1-0-1</a:t>
            </a:r>
          </a:p>
          <a:p>
            <a:pPr marL="0" indent="0">
              <a:buNone/>
            </a:pPr>
            <a:r>
              <a:rPr lang="de-DE" sz="3000" dirty="0"/>
              <a:t>ITERIUM 1mg                       0-0-1</a:t>
            </a:r>
          </a:p>
          <a:p>
            <a:pPr marL="0" indent="0">
              <a:buNone/>
            </a:pPr>
            <a:r>
              <a:rPr lang="de-DE" sz="3000" dirty="0"/>
              <a:t>AMLODIPIN 5mg                 1-0-1</a:t>
            </a:r>
          </a:p>
          <a:p>
            <a:pPr marL="0" indent="0">
              <a:buNone/>
            </a:pPr>
            <a:r>
              <a:rPr lang="de-DE" sz="3000" dirty="0"/>
              <a:t>CONCOR 10mg                    1-0-0</a:t>
            </a:r>
          </a:p>
          <a:p>
            <a:pPr marL="0" indent="0">
              <a:buNone/>
            </a:pPr>
            <a:r>
              <a:rPr lang="de-DE" sz="3000" dirty="0"/>
              <a:t>PANTOLOC 40mg                 1-0-0</a:t>
            </a:r>
          </a:p>
          <a:p>
            <a:pPr marL="0" indent="0">
              <a:buNone/>
            </a:pPr>
            <a:r>
              <a:rPr lang="de-DE" sz="3000" dirty="0"/>
              <a:t>JARDIANCE 10mg                1-0-0</a:t>
            </a:r>
          </a:p>
          <a:p>
            <a:pPr marL="0" indent="0">
              <a:buNone/>
            </a:pPr>
            <a:r>
              <a:rPr lang="de-DE" sz="3000" dirty="0"/>
              <a:t>JANUMET 50/1g                  1-0-1</a:t>
            </a:r>
          </a:p>
          <a:p>
            <a:pPr marL="0" indent="0">
              <a:buNone/>
            </a:pPr>
            <a:endParaRPr lang="de-DE" sz="3000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390275" y="1961844"/>
            <a:ext cx="5583969" cy="43201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891" marR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E5492"/>
              </a:buClr>
              <a:buSzTx/>
              <a:buFont typeface="+mj-lt"/>
              <a:buAutoNum type="arabicPeriod"/>
              <a:tabLst/>
              <a:defRPr sz="1600" kern="1200" baseline="0">
                <a:solidFill>
                  <a:srgbClr val="1E549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000" dirty="0"/>
              <a:t>SPIROBENE 50mg             ½-0-0</a:t>
            </a:r>
          </a:p>
          <a:p>
            <a:pPr marL="0" indent="0">
              <a:buNone/>
            </a:pPr>
            <a:r>
              <a:rPr lang="de-DE" sz="3000" dirty="0"/>
              <a:t>TORASEMID 10mg           1-0-0</a:t>
            </a:r>
          </a:p>
          <a:p>
            <a:pPr marL="0" indent="0">
              <a:buNone/>
            </a:pPr>
            <a:r>
              <a:rPr lang="de-DE" sz="3000" dirty="0" err="1"/>
              <a:t>Tamsulosin</a:t>
            </a:r>
            <a:r>
              <a:rPr lang="de-DE" sz="3000" dirty="0"/>
              <a:t> 0,4                 0-0-1</a:t>
            </a:r>
          </a:p>
          <a:p>
            <a:pPr marL="0" indent="0">
              <a:buNone/>
            </a:pPr>
            <a:r>
              <a:rPr lang="de-DE" sz="3000" dirty="0" err="1"/>
              <a:t>Ezerosu</a:t>
            </a:r>
            <a:r>
              <a:rPr lang="de-DE" sz="3000" dirty="0"/>
              <a:t> 10/20                  0-0-1</a:t>
            </a:r>
          </a:p>
          <a:p>
            <a:pPr marL="0" indent="0">
              <a:buNone/>
            </a:pPr>
            <a:r>
              <a:rPr lang="de-DE" sz="3000" dirty="0"/>
              <a:t>TRESIBA </a:t>
            </a:r>
            <a:r>
              <a:rPr lang="de-DE" sz="3000" dirty="0" err="1"/>
              <a:t>insulin</a:t>
            </a:r>
            <a:r>
              <a:rPr lang="de-DE" sz="3000" dirty="0"/>
              <a:t>                30 IE -0-0 NOVORAPID lt. Schema </a:t>
            </a:r>
          </a:p>
        </p:txBody>
      </p:sp>
    </p:spTree>
    <p:extLst>
      <p:ext uri="{BB962C8B-B14F-4D97-AF65-F5344CB8AC3E}">
        <p14:creationId xmlns:p14="http://schemas.microsoft.com/office/powerpoint/2010/main" val="368243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3000" dirty="0"/>
              <a:t>Pat. wach , klare Bewusstseinslage (GCS 15), in alle Qualitäten orientiert </a:t>
            </a:r>
          </a:p>
          <a:p>
            <a:pPr marL="0" indent="0">
              <a:buNone/>
            </a:pPr>
            <a:r>
              <a:rPr lang="de-DE" sz="3000" dirty="0" err="1"/>
              <a:t>Dysphorische</a:t>
            </a:r>
            <a:r>
              <a:rPr lang="de-DE" sz="3000" dirty="0"/>
              <a:t> Stimmung</a:t>
            </a:r>
          </a:p>
          <a:p>
            <a:pPr marL="0" indent="0">
              <a:buNone/>
            </a:pPr>
            <a:endParaRPr lang="de-DE" sz="3000" dirty="0"/>
          </a:p>
          <a:p>
            <a:pPr marL="0" indent="0">
              <a:buNone/>
            </a:pPr>
            <a:r>
              <a:rPr lang="de-DE" sz="3000" dirty="0"/>
              <a:t>HWS: </a:t>
            </a:r>
          </a:p>
          <a:p>
            <a:pPr marL="0" indent="0">
              <a:buNone/>
            </a:pPr>
            <a:r>
              <a:rPr lang="de-DE" sz="3000" dirty="0">
                <a:solidFill>
                  <a:srgbClr val="FF0000"/>
                </a:solidFill>
              </a:rPr>
              <a:t>Massive Schmerzen bei Bewegung in alle Richtungen, </a:t>
            </a:r>
            <a:r>
              <a:rPr lang="de-DE" sz="3000" dirty="0" err="1" smtClean="0">
                <a:solidFill>
                  <a:srgbClr val="FF0000"/>
                </a:solidFill>
              </a:rPr>
              <a:t>Lasegue</a:t>
            </a:r>
            <a:r>
              <a:rPr lang="de-DE" sz="3000" dirty="0" smtClean="0">
                <a:solidFill>
                  <a:srgbClr val="FF0000"/>
                </a:solidFill>
              </a:rPr>
              <a:t> </a:t>
            </a:r>
            <a:r>
              <a:rPr lang="de-DE" sz="3000" dirty="0">
                <a:solidFill>
                  <a:srgbClr val="FF0000"/>
                </a:solidFill>
              </a:rPr>
              <a:t>negativ</a:t>
            </a:r>
          </a:p>
          <a:p>
            <a:pPr marL="0" indent="0">
              <a:buNone/>
            </a:pPr>
            <a:r>
              <a:rPr lang="de-DE" sz="3000" dirty="0" err="1"/>
              <a:t>Meningismus</a:t>
            </a:r>
            <a:r>
              <a:rPr lang="de-DE" sz="3000" dirty="0"/>
              <a:t> nicht beurteilbar</a:t>
            </a:r>
          </a:p>
          <a:p>
            <a:pPr marL="0" indent="0">
              <a:buNone/>
            </a:pPr>
            <a:endParaRPr lang="de-DE" sz="3000" dirty="0"/>
          </a:p>
          <a:p>
            <a:pPr marL="0" indent="0">
              <a:buNone/>
            </a:pPr>
            <a:r>
              <a:rPr lang="de-DE" sz="3000" u="sng" dirty="0"/>
              <a:t>OE</a:t>
            </a:r>
            <a:r>
              <a:rPr lang="de-DE" sz="3000" dirty="0" smtClean="0"/>
              <a:t>:   KEINE PARESE , keine ATAXIE</a:t>
            </a:r>
            <a:endParaRPr lang="de-DE" sz="3000" dirty="0"/>
          </a:p>
          <a:p>
            <a:pPr marL="0" indent="0">
              <a:buNone/>
            </a:pPr>
            <a:r>
              <a:rPr lang="de-DE" sz="3000" u="sng" dirty="0"/>
              <a:t>UE</a:t>
            </a:r>
            <a:r>
              <a:rPr lang="de-DE" sz="3000" dirty="0"/>
              <a:t>: </a:t>
            </a:r>
            <a:r>
              <a:rPr lang="de-DE" sz="3000" dirty="0" smtClean="0"/>
              <a:t>  KEINE </a:t>
            </a:r>
            <a:r>
              <a:rPr lang="de-DE" sz="3000" dirty="0"/>
              <a:t>PARESE , keine </a:t>
            </a:r>
            <a:r>
              <a:rPr lang="de-DE" sz="3000" dirty="0" smtClean="0"/>
              <a:t>ATAXIE, </a:t>
            </a:r>
            <a:r>
              <a:rPr lang="de-DE" sz="3000" dirty="0" err="1" smtClean="0"/>
              <a:t>Babinski</a:t>
            </a:r>
            <a:r>
              <a:rPr lang="de-DE" sz="3000" dirty="0" smtClean="0"/>
              <a:t> </a:t>
            </a:r>
            <a:r>
              <a:rPr lang="de-DE" sz="3000" dirty="0" err="1" smtClean="0"/>
              <a:t>bds</a:t>
            </a:r>
            <a:r>
              <a:rPr lang="de-DE" sz="3000" dirty="0" smtClean="0"/>
              <a:t>. Neg.</a:t>
            </a:r>
          </a:p>
          <a:p>
            <a:pPr marL="0" indent="0">
              <a:buNone/>
            </a:pPr>
            <a:r>
              <a:rPr lang="de-DE" sz="3000" b="1" dirty="0" smtClean="0"/>
              <a:t>UNTERSCHENKELÖDEME</a:t>
            </a:r>
            <a:endParaRPr lang="de-DE" sz="30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1467" y="1274829"/>
            <a:ext cx="9810044" cy="333233"/>
          </a:xfrm>
        </p:spPr>
        <p:txBody>
          <a:bodyPr/>
          <a:lstStyle/>
          <a:p>
            <a:r>
              <a:rPr lang="de-DE" sz="3000" dirty="0">
                <a:latin typeface="Arial Black" panose="020B0A04020102020204" pitchFamily="34" charset="0"/>
              </a:rPr>
              <a:t>Status NEUROLOGICUS </a:t>
            </a:r>
          </a:p>
        </p:txBody>
      </p:sp>
    </p:spTree>
    <p:extLst>
      <p:ext uri="{BB962C8B-B14F-4D97-AF65-F5344CB8AC3E}">
        <p14:creationId xmlns:p14="http://schemas.microsoft.com/office/powerpoint/2010/main" val="16844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241823" y="1969145"/>
            <a:ext cx="9889067" cy="4320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000" b="1" dirty="0">
                <a:solidFill>
                  <a:srgbClr val="FF0000"/>
                </a:solidFill>
                <a:cs typeface="Arial" panose="020B0604020202020204" pitchFamily="34" charset="0"/>
              </a:rPr>
              <a:t>CRP   100 mg/ dl</a:t>
            </a:r>
          </a:p>
          <a:p>
            <a:pPr marL="0" indent="0">
              <a:buNone/>
            </a:pPr>
            <a:r>
              <a:rPr lang="de-DE" sz="3000" b="1" dirty="0">
                <a:solidFill>
                  <a:srgbClr val="FF0000"/>
                </a:solidFill>
                <a:cs typeface="Arial" panose="020B0604020202020204" pitchFamily="34" charset="0"/>
              </a:rPr>
              <a:t>LEU 11</a:t>
            </a:r>
          </a:p>
          <a:p>
            <a:pPr marL="0" indent="0">
              <a:buNone/>
            </a:pPr>
            <a:endParaRPr lang="de-DE" sz="3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000" b="1" dirty="0">
                <a:solidFill>
                  <a:schemeClr val="tx1"/>
                </a:solidFill>
                <a:cs typeface="Arial" panose="020B0604020202020204" pitchFamily="34" charset="0"/>
              </a:rPr>
              <a:t>Blutkultur folgt</a:t>
            </a:r>
          </a:p>
          <a:p>
            <a:pPr marL="0" indent="0">
              <a:buNone/>
            </a:pPr>
            <a:endParaRPr lang="de-DE" sz="3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3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3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978" y="1274829"/>
            <a:ext cx="9810044" cy="332142"/>
          </a:xfrm>
        </p:spPr>
        <p:txBody>
          <a:bodyPr/>
          <a:lstStyle/>
          <a:p>
            <a:r>
              <a:rPr lang="de-DE" sz="3000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LABOR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79" y="548214"/>
            <a:ext cx="2856679" cy="61099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84791" t="9143" r="992" b="-9143"/>
          <a:stretch/>
        </p:blipFill>
        <p:spPr>
          <a:xfrm>
            <a:off x="8507430" y="689318"/>
            <a:ext cx="831740" cy="6334571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190978" y="4469039"/>
            <a:ext cx="9810044" cy="33214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667" b="1" i="0" kern="1200" baseline="0">
                <a:solidFill>
                  <a:srgbClr val="1E5492"/>
                </a:solidFill>
                <a:latin typeface="Palatino Linotype Fett" charset="0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CEFTRIAXON 2g 1-0-1 </a:t>
            </a:r>
          </a:p>
        </p:txBody>
      </p:sp>
      <p:sp>
        <p:nvSpPr>
          <p:cNvPr id="7" name="Rechteck 6"/>
          <p:cNvSpPr/>
          <p:nvPr/>
        </p:nvSpPr>
        <p:spPr>
          <a:xfrm>
            <a:off x="1103171" y="5411867"/>
            <a:ext cx="3984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FOKUS SUCHE</a:t>
            </a:r>
          </a:p>
          <a:p>
            <a:r>
              <a:rPr lang="de-DE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(SONO </a:t>
            </a:r>
            <a:r>
              <a:rPr lang="de-DE" sz="20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Abd</a:t>
            </a:r>
            <a:r>
              <a:rPr lang="de-DE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de-DE" sz="20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Thrö</a:t>
            </a:r>
            <a:r>
              <a:rPr lang="de-DE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de-DE" sz="20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Urikult</a:t>
            </a:r>
            <a:r>
              <a:rPr lang="de-DE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) UNAUFF.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780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9454" y="741309"/>
            <a:ext cx="10041368" cy="1538883"/>
          </a:xfrm>
        </p:spPr>
        <p:txBody>
          <a:bodyPr/>
          <a:lstStyle/>
          <a:p>
            <a:r>
              <a:rPr lang="de-DE" sz="3000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CT CEREBRUM mit venöser ANGIOGRAPHIE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151467" y="1860486"/>
            <a:ext cx="5097239" cy="4320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000" dirty="0">
                <a:cs typeface="Arial" panose="020B0604020202020204" pitchFamily="34" charset="0"/>
              </a:rPr>
              <a:t>KEINE intrakranielle BLUTUNG</a:t>
            </a:r>
          </a:p>
          <a:p>
            <a:pPr marL="0" indent="0">
              <a:buNone/>
            </a:pPr>
            <a:r>
              <a:rPr lang="de-DE" sz="3000" dirty="0">
                <a:cs typeface="Arial" panose="020B0604020202020204" pitchFamily="34" charset="0"/>
              </a:rPr>
              <a:t>KEINE ISCHÄMIE</a:t>
            </a:r>
          </a:p>
          <a:p>
            <a:pPr marL="0" indent="0">
              <a:buNone/>
            </a:pPr>
            <a:r>
              <a:rPr lang="de-DE" sz="3000" dirty="0">
                <a:cs typeface="Arial" panose="020B0604020202020204" pitchFamily="34" charset="0"/>
              </a:rPr>
              <a:t>KEINE </a:t>
            </a:r>
            <a:r>
              <a:rPr lang="de-DE" sz="3000" dirty="0" smtClean="0">
                <a:cs typeface="Arial" panose="020B0604020202020204" pitchFamily="34" charset="0"/>
              </a:rPr>
              <a:t>SINUSVENENTHROMBOSE</a:t>
            </a:r>
          </a:p>
          <a:p>
            <a:pPr marL="0" indent="0">
              <a:buNone/>
            </a:pPr>
            <a:endParaRPr lang="de-DE" sz="3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000" dirty="0" smtClean="0">
                <a:cs typeface="Arial" panose="020B0604020202020204" pitchFamily="34" charset="0"/>
              </a:rPr>
              <a:t>Vor </a:t>
            </a:r>
            <a:r>
              <a:rPr lang="de-DE" sz="3000" dirty="0" err="1" smtClean="0">
                <a:cs typeface="Arial" panose="020B0604020202020204" pitchFamily="34" charset="0"/>
              </a:rPr>
              <a:t>geplannter</a:t>
            </a:r>
            <a:r>
              <a:rPr lang="de-DE" sz="3000" dirty="0" smtClean="0">
                <a:cs typeface="Arial" panose="020B0604020202020204" pitchFamily="34" charset="0"/>
              </a:rPr>
              <a:t> LUMBALPUNKTION</a:t>
            </a:r>
            <a:endParaRPr lang="de-DE" sz="3000" dirty="0">
              <a:cs typeface="Arial" panose="020B060402020202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744" y="1788002"/>
            <a:ext cx="4405424" cy="4320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25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Breitbild</PresentationFormat>
  <Paragraphs>256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MS PGothic</vt:lpstr>
      <vt:lpstr>Arial</vt:lpstr>
      <vt:lpstr>Arial Black</vt:lpstr>
      <vt:lpstr>Calibri</vt:lpstr>
      <vt:lpstr>Calibri Light</vt:lpstr>
      <vt:lpstr>Palatino</vt:lpstr>
      <vt:lpstr>Palatino Linotype Fett</vt:lpstr>
      <vt:lpstr>Office</vt:lpstr>
      <vt:lpstr>Ein Patient mit Nackenschmerzen, Dyspnoe und nächtliche Agitation </vt:lpstr>
      <vt:lpstr>ZNA April</vt:lpstr>
      <vt:lpstr>ZNA - TRIAGE</vt:lpstr>
      <vt:lpstr>64 jähriger Herr X mit Nackenschmerzen</vt:lpstr>
      <vt:lpstr>DIAGNOSEN (Entlassung vor 1 Woche – LUN)</vt:lpstr>
      <vt:lpstr>MEDIKATION bei AUFNAME</vt:lpstr>
      <vt:lpstr>Status NEUROLOGICUS </vt:lpstr>
      <vt:lpstr>LABOR </vt:lpstr>
      <vt:lpstr>CT CEREBRUM mit venöser ANGIOGRAPHIE</vt:lpstr>
      <vt:lpstr>MRT CEREBRUM + HWS </vt:lpstr>
      <vt:lpstr>ANTIBIOTISCHE THERAPIE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NEUROPSYCHOLOGISCHE TESTUNG</vt:lpstr>
      <vt:lpstr>HERZLICHEN DANK !</vt:lpstr>
    </vt:vector>
  </TitlesOfParts>
  <Company>Klinikum Wels-Grieskirchen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Gruppeneinstieg Neurologie Station 5B1</dc:creator>
  <cp:lastModifiedBy>Hoang Van Tiep MUDr.</cp:lastModifiedBy>
  <cp:revision>221</cp:revision>
  <dcterms:created xsi:type="dcterms:W3CDTF">2023-09-17T18:04:03Z</dcterms:created>
  <dcterms:modified xsi:type="dcterms:W3CDTF">2023-09-27T05:50:16Z</dcterms:modified>
</cp:coreProperties>
</file>