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73" r:id="rId4"/>
    <p:sldId id="274" r:id="rId5"/>
    <p:sldId id="275" r:id="rId6"/>
    <p:sldId id="266" r:id="rId7"/>
    <p:sldId id="276" r:id="rId8"/>
    <p:sldId id="263" r:id="rId9"/>
    <p:sldId id="277" r:id="rId10"/>
    <p:sldId id="278" r:id="rId11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3838"/>
    <a:srgbClr val="004E90"/>
    <a:srgbClr val="922C32"/>
    <a:srgbClr val="003865"/>
    <a:srgbClr val="144E88"/>
    <a:srgbClr val="073F79"/>
    <a:srgbClr val="0E3876"/>
    <a:srgbClr val="264B89"/>
    <a:srgbClr val="325582"/>
    <a:srgbClr val="193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35" autoAdjust="0"/>
    <p:restoredTop sz="86146" autoAdjust="0"/>
  </p:normalViewPr>
  <p:slideViewPr>
    <p:cSldViewPr snapToGrid="0" snapToObjects="1">
      <p:cViewPr varScale="1">
        <p:scale>
          <a:sx n="70" d="100"/>
          <a:sy n="70" d="100"/>
        </p:scale>
        <p:origin x="184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Blatt1!$B$1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22C32"/>
            </a:solidFill>
          </c:spPr>
          <c:invertIfNegative val="0"/>
          <c:cat>
            <c:strRef>
              <c:f>Blatt1!$A$2:$A$5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Blatt1!$B$2:$B$5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1-4FB0-9C4E-72C25430246A}"/>
            </c:ext>
          </c:extLst>
        </c:ser>
        <c:ser>
          <c:idx val="1"/>
          <c:order val="1"/>
          <c:tx>
            <c:strRef>
              <c:f>Blatt1!$C$1</c:f>
              <c:strCache>
                <c:ptCount val="1"/>
                <c:pt idx="0">
                  <c:v>Datenreihe 2</c:v>
                </c:pt>
              </c:strCache>
            </c:strRef>
          </c:tx>
          <c:invertIfNegative val="0"/>
          <c:cat>
            <c:strRef>
              <c:f>Blatt1!$A$2:$A$5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Blatt1!$C$2:$C$5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1-4FB0-9C4E-72C25430246A}"/>
            </c:ext>
          </c:extLst>
        </c:ser>
        <c:ser>
          <c:idx val="2"/>
          <c:order val="2"/>
          <c:tx>
            <c:strRef>
              <c:f>Blatt1!$D$1</c:f>
              <c:strCache>
                <c:ptCount val="1"/>
                <c:pt idx="0">
                  <c:v>Datenreihe 3</c:v>
                </c:pt>
              </c:strCache>
            </c:strRef>
          </c:tx>
          <c:invertIfNegative val="0"/>
          <c:cat>
            <c:strRef>
              <c:f>Blatt1!$A$2:$A$5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Blatt1!$D$2:$D$5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1-4FB0-9C4E-72C2543024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08000"/>
        <c:axId val="77809536"/>
      </c:barChart>
      <c:catAx>
        <c:axId val="778080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solidFill>
              <a:srgbClr val="004E90"/>
            </a:solidFill>
          </a:ln>
        </c:spPr>
        <c:txPr>
          <a:bodyPr/>
          <a:lstStyle/>
          <a:p>
            <a:pPr>
              <a:defRPr lang="de-DE"/>
            </a:pPr>
            <a:endParaRPr lang="de-DE"/>
          </a:p>
        </c:txPr>
        <c:crossAx val="77809536"/>
        <c:crosses val="autoZero"/>
        <c:auto val="1"/>
        <c:lblAlgn val="ctr"/>
        <c:lblOffset val="100"/>
        <c:noMultiLvlLbl val="0"/>
      </c:catAx>
      <c:valAx>
        <c:axId val="77809536"/>
        <c:scaling>
          <c:orientation val="minMax"/>
        </c:scaling>
        <c:delete val="0"/>
        <c:axPos val="b"/>
        <c:majorGridlines>
          <c:spPr>
            <a:ln>
              <a:solidFill>
                <a:srgbClr val="004E90">
                  <a:alpha val="50000"/>
                </a:srgb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>
            <a:solidFill>
              <a:srgbClr val="004E90"/>
            </a:solidFill>
          </a:ln>
        </c:spPr>
        <c:txPr>
          <a:bodyPr/>
          <a:lstStyle/>
          <a:p>
            <a:pPr>
              <a:defRPr lang="de-DE"/>
            </a:pPr>
            <a:endParaRPr lang="de-DE"/>
          </a:p>
        </c:txPr>
        <c:crossAx val="77808000"/>
        <c:crosses val="autoZero"/>
        <c:crossBetween val="between"/>
      </c:valAx>
      <c:spPr>
        <a:ln>
          <a:noFill/>
        </a:ln>
      </c:spPr>
    </c:plotArea>
    <c:legend>
      <c:legendPos val="r"/>
      <c:overlay val="0"/>
      <c:txPr>
        <a:bodyPr/>
        <a:lstStyle/>
        <a:p>
          <a:pPr>
            <a:defRPr lang="de-DE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rgbClr val="004E90"/>
          </a:solidFill>
        </a:defRPr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E9B2A-F148-6049-AFA8-2778433591D9}" type="datetimeFigureOut">
              <a:rPr lang="de-DE" smtClean="0"/>
              <a:pPr/>
              <a:t>26.09.2023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8CC92-9475-6848-B871-4CBDDDA8304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680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77140-C6DC-BF4D-8DB9-C8CB7F43A72A}" type="datetimeFigureOut">
              <a:rPr lang="de-DE" smtClean="0"/>
              <a:pPr/>
              <a:t>26.09.2023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093CF-F64A-284C-8095-E4EE1285F3D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5745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228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8171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54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2178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9287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221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093CF-F64A-284C-8095-E4EE1285F3DD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47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66461"/>
            <a:ext cx="6906982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2672634"/>
            <a:ext cx="6400800" cy="6978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Zusätzliche</a:t>
            </a:r>
          </a:p>
          <a:p>
            <a:r>
              <a:rPr lang="de-DE" dirty="0"/>
              <a:t>Infos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Bild 7" descr="b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66439"/>
            <a:ext cx="4403290" cy="2867737"/>
          </a:xfrm>
          <a:prstGeom prst="rect">
            <a:avLst/>
          </a:prstGeom>
        </p:spPr>
      </p:pic>
      <p:pic>
        <p:nvPicPr>
          <p:cNvPr id="9" name="Bild 8" descr="b2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699" y="3466439"/>
            <a:ext cx="4403290" cy="2867737"/>
          </a:xfrm>
          <a:prstGeom prst="rect">
            <a:avLst/>
          </a:prstGeom>
        </p:spPr>
      </p:pic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1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sk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092504" y="1206788"/>
            <a:ext cx="6051495" cy="50549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8559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Zusätzliche</a:t>
            </a:r>
          </a:p>
          <a:p>
            <a:r>
              <a:rPr lang="de-DE" dirty="0"/>
              <a:t>Infos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1" y="266090"/>
            <a:ext cx="906260" cy="5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2184400"/>
            <a:ext cx="8229600" cy="3926275"/>
          </a:xfrm>
          <a:prstGeom prst="rect">
            <a:avLst/>
          </a:prstGeom>
        </p:spPr>
        <p:txBody>
          <a:bodyPr>
            <a:noAutofit/>
          </a:bodyPr>
          <a:lstStyle>
            <a:lvl1pPr marL="0" indent="-216000" algn="l" defTabSz="4572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549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- 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79500"/>
            <a:ext cx="8229600" cy="1129924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547913"/>
            <a:ext cx="8229600" cy="3535387"/>
          </a:xfrm>
          <a:prstGeom prst="rect">
            <a:avLst/>
          </a:prstGeom>
        </p:spPr>
        <p:txBody>
          <a:bodyPr vert="horz"/>
          <a:lstStyle>
            <a:lvl1pPr marL="176213" indent="-176213">
              <a:defRPr sz="2400">
                <a:solidFill>
                  <a:schemeClr val="tx1"/>
                </a:solidFill>
              </a:defRPr>
            </a:lvl1pPr>
            <a:lvl2pPr marL="180975" indent="127000">
              <a:buFont typeface="Arial" pitchFamily="34" charset="0"/>
              <a:buChar char="•"/>
              <a:defRPr sz="24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Mastertextformat</a:t>
            </a:r>
          </a:p>
        </p:txBody>
      </p:sp>
    </p:spTree>
    <p:extLst>
      <p:ext uri="{BB962C8B-B14F-4D97-AF65-F5344CB8AC3E}">
        <p14:creationId xmlns:p14="http://schemas.microsoft.com/office/powerpoint/2010/main" val="1662849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20900"/>
            <a:ext cx="4038600" cy="3989775"/>
          </a:xfrm>
          <a:prstGeom prst="rect">
            <a:avLst/>
          </a:prstGeom>
        </p:spPr>
        <p:txBody>
          <a:bodyPr>
            <a:noAutofit/>
          </a:bodyPr>
          <a:lstStyle>
            <a:lvl1pPr marL="0" indent="180975" algn="l" defTabSz="5400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2400" spc="-20">
                <a:solidFill>
                  <a:schemeClr val="tx1"/>
                </a:solidFill>
              </a:defRPr>
            </a:lvl1pPr>
            <a:lvl2pPr marL="612000" indent="-285750" defTabSz="324000">
              <a:buFont typeface="Arial"/>
              <a:buChar char="•"/>
              <a:tabLst>
                <a:tab pos="360000" algn="l"/>
              </a:tabLst>
              <a:defRPr sz="1400">
                <a:solidFill>
                  <a:srgbClr val="004E90"/>
                </a:solidFill>
              </a:defRPr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2120900"/>
            <a:ext cx="4038600" cy="40052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itchFamily="34" charset="0"/>
              <a:buNone/>
              <a:defRPr lang="de-DE" sz="2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936"/>
              </a:spcBef>
              <a:buClr>
                <a:srgbClr val="004E90"/>
              </a:buClr>
              <a:buFont typeface="Arial" pitchFamily="34" charset="0"/>
              <a:buChar char="•"/>
              <a:defRPr sz="1400">
                <a:solidFill>
                  <a:srgbClr val="004E90"/>
                </a:solidFill>
              </a:defRPr>
            </a:lvl2pPr>
            <a:lvl3pPr marL="361950" indent="-180975">
              <a:buFont typeface="Calibri" pitchFamily="34" charset="0"/>
              <a:buChar char="-"/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355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 -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2095500"/>
            <a:ext cx="4038600" cy="19079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None/>
              <a:defRPr lang="de-DE" sz="2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/>
              <a:t>Mastertextformat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2095500"/>
            <a:ext cx="4038600" cy="40151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spc="-20">
                <a:solidFill>
                  <a:schemeClr val="tx1"/>
                </a:solidFill>
              </a:defRPr>
            </a:lvl1pPr>
            <a:lvl2pPr marL="361950" indent="-180975">
              <a:buFont typeface="Arial" pitchFamily="34" charset="0"/>
              <a:buChar char="-"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4648200" y="4127501"/>
            <a:ext cx="4038600" cy="19827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3474818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und Bild  -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2159000"/>
            <a:ext cx="4038600" cy="3951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4731726" y="2159000"/>
            <a:ext cx="3955074" cy="39512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2508877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9753" y="5125615"/>
            <a:ext cx="2067710" cy="10216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1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1432683" y="2594134"/>
            <a:ext cx="1982523" cy="24470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sz="half" idx="14"/>
          </p:nvPr>
        </p:nvSpPr>
        <p:spPr>
          <a:xfrm>
            <a:off x="3624301" y="5125615"/>
            <a:ext cx="2067710" cy="10216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1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/>
              <a:t>Mastertextformat bearbeiten</a:t>
            </a:r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15"/>
          </p:nvPr>
        </p:nvSpPr>
        <p:spPr>
          <a:xfrm>
            <a:off x="3717231" y="2594134"/>
            <a:ext cx="1982523" cy="24470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  <p:sp>
        <p:nvSpPr>
          <p:cNvPr id="12" name="Inhaltsplatzhalter 2"/>
          <p:cNvSpPr>
            <a:spLocks noGrp="1"/>
          </p:cNvSpPr>
          <p:nvPr>
            <p:ph sz="half" idx="16"/>
          </p:nvPr>
        </p:nvSpPr>
        <p:spPr>
          <a:xfrm>
            <a:off x="5919126" y="5125615"/>
            <a:ext cx="2067710" cy="10216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1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/>
              <a:t>Mastertextformat bearbeiten</a:t>
            </a:r>
          </a:p>
        </p:txBody>
      </p:sp>
      <p:sp>
        <p:nvSpPr>
          <p:cNvPr id="13" name="Bildplatzhalter 8"/>
          <p:cNvSpPr>
            <a:spLocks noGrp="1"/>
          </p:cNvSpPr>
          <p:nvPr>
            <p:ph type="pic" sz="quarter" idx="17"/>
          </p:nvPr>
        </p:nvSpPr>
        <p:spPr>
          <a:xfrm>
            <a:off x="6012056" y="2594134"/>
            <a:ext cx="1982523" cy="24470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1257152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- 1 Spalte -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146300"/>
            <a:ext cx="8229600" cy="3948659"/>
          </a:xfrm>
          <a:prstGeom prst="rect">
            <a:avLst/>
          </a:prstGeom>
        </p:spPr>
        <p:txBody>
          <a:bodyPr vert="horz"/>
          <a:lstStyle>
            <a:lvl1pPr marL="176213" marR="0" indent="-17621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>
                <a:solidFill>
                  <a:schemeClr val="tx1"/>
                </a:solidFill>
              </a:defRPr>
            </a:lvl1pPr>
            <a:lvl2pPr marL="446088" indent="-180975">
              <a:buSzPct val="90000"/>
              <a:buFont typeface="Arial" pitchFamily="34" charset="0"/>
              <a:buChar char="•"/>
              <a:defRPr sz="24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Mastertextformat</a:t>
            </a:r>
          </a:p>
        </p:txBody>
      </p:sp>
    </p:spTree>
    <p:extLst>
      <p:ext uri="{BB962C8B-B14F-4D97-AF65-F5344CB8AC3E}">
        <p14:creationId xmlns:p14="http://schemas.microsoft.com/office/powerpoint/2010/main" val="1075712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- 2 Spalten -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77075"/>
          </a:xfrm>
          <a:prstGeom prst="rect">
            <a:avLst/>
          </a:prstGeom>
        </p:spPr>
        <p:txBody>
          <a:bodyPr>
            <a:noAutofit/>
          </a:bodyPr>
          <a:lstStyle>
            <a:lvl1pPr marL="416700" indent="-285750" algn="l" defTabSz="540000" rtl="0" eaLnBrk="1" latinLnBrk="0" hangingPunct="1">
              <a:spcBef>
                <a:spcPct val="20000"/>
              </a:spcBef>
              <a:buFont typeface="Arial"/>
              <a:buNone/>
              <a:tabLst>
                <a:tab pos="216000" algn="l"/>
              </a:tabLst>
              <a:defRPr sz="2400" spc="-20">
                <a:solidFill>
                  <a:schemeClr val="tx1"/>
                </a:solidFill>
              </a:defRPr>
            </a:lvl1pPr>
            <a:lvl2pPr marL="612000" indent="-285750" defTabSz="324000">
              <a:buFont typeface="Arial"/>
              <a:buChar char="•"/>
              <a:tabLst>
                <a:tab pos="360000" algn="l"/>
              </a:tabLst>
              <a:defRPr sz="1400">
                <a:solidFill>
                  <a:srgbClr val="004E90"/>
                </a:solidFill>
              </a:defRPr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None/>
              <a:defRPr lang="de-DE" sz="2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936"/>
              </a:spcBef>
              <a:buClr>
                <a:srgbClr val="004E90"/>
              </a:buClr>
              <a:buFont typeface="Arial"/>
              <a:buNone/>
              <a:defRPr sz="1400">
                <a:solidFill>
                  <a:srgbClr val="004E90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de-DE" dirty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34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 - 2 Spalten -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2159000"/>
            <a:ext cx="4038600" cy="3951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400" spc="-2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Tx/>
              <a:buNone/>
            </a:pPr>
            <a:r>
              <a:rPr lang="de-DE" dirty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4731726" y="2159000"/>
            <a:ext cx="3955074" cy="39512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255787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mit Cla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66461"/>
            <a:ext cx="6906982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2672634"/>
            <a:ext cx="6400800" cy="6447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Zusätzliche</a:t>
            </a:r>
          </a:p>
          <a:p>
            <a:r>
              <a:rPr lang="de-DE" dirty="0"/>
              <a:t>Infos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Bild 7" descr="b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66439"/>
            <a:ext cx="4403290" cy="2867737"/>
          </a:xfrm>
          <a:prstGeom prst="rect">
            <a:avLst/>
          </a:prstGeom>
        </p:spPr>
      </p:pic>
      <p:pic>
        <p:nvPicPr>
          <p:cNvPr id="9" name="Bild 8" descr="b2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699" y="3466439"/>
            <a:ext cx="4403290" cy="2867737"/>
          </a:xfrm>
          <a:prstGeom prst="rect">
            <a:avLst/>
          </a:prstGeom>
        </p:spPr>
      </p:pic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1" y="266090"/>
            <a:ext cx="906260" cy="5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748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4731726" y="2146300"/>
            <a:ext cx="3955074" cy="39639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  <p:sp>
        <p:nvSpPr>
          <p:cNvPr id="8" name="Bildplatzhalter 8"/>
          <p:cNvSpPr>
            <a:spLocks noGrp="1"/>
          </p:cNvSpPr>
          <p:nvPr>
            <p:ph type="pic" sz="quarter" idx="14"/>
          </p:nvPr>
        </p:nvSpPr>
        <p:spPr>
          <a:xfrm>
            <a:off x="457200" y="2146300"/>
            <a:ext cx="3979453" cy="39639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15157433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8"/>
          <p:cNvSpPr>
            <a:spLocks noGrp="1"/>
          </p:cNvSpPr>
          <p:nvPr>
            <p:ph type="pic" sz="quarter" idx="14"/>
          </p:nvPr>
        </p:nvSpPr>
        <p:spPr>
          <a:xfrm>
            <a:off x="457200" y="2108200"/>
            <a:ext cx="8229600" cy="40020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226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a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8"/>
          <p:cNvSpPr>
            <a:spLocks noGrp="1"/>
          </p:cNvSpPr>
          <p:nvPr>
            <p:ph type="pic" sz="quarter" idx="14"/>
          </p:nvPr>
        </p:nvSpPr>
        <p:spPr>
          <a:xfrm>
            <a:off x="0" y="2594135"/>
            <a:ext cx="9144000" cy="35161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9521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4731726" y="2594135"/>
            <a:ext cx="4412274" cy="35161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  <p:sp>
        <p:nvSpPr>
          <p:cNvPr id="8" name="Bildplatzhalter 8"/>
          <p:cNvSpPr>
            <a:spLocks noGrp="1"/>
          </p:cNvSpPr>
          <p:nvPr>
            <p:ph type="pic" sz="quarter" idx="14"/>
          </p:nvPr>
        </p:nvSpPr>
        <p:spPr>
          <a:xfrm>
            <a:off x="0" y="2594135"/>
            <a:ext cx="4436653" cy="35161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27307045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4679"/>
            <a:ext cx="8229600" cy="871430"/>
          </a:xfrm>
        </p:spPr>
        <p:txBody>
          <a:bodyPr anchor="t">
            <a:normAutofit/>
          </a:bodyPr>
          <a:lstStyle>
            <a:lvl1pPr algn="l">
              <a:defRPr sz="2800" b="1" i="0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1853-40BA-2546-B91E-E50E114EB1DC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graphicFrame>
        <p:nvGraphicFramePr>
          <p:cNvPr id="4" name="Diagramm 3"/>
          <p:cNvGraphicFramePr/>
          <p:nvPr userDrawn="1">
            <p:extLst>
              <p:ext uri="{D42A27DB-BD31-4B8C-83A1-F6EECF244321}">
                <p14:modId xmlns:p14="http://schemas.microsoft.com/office/powerpoint/2010/main" val="1941858853"/>
              </p:ext>
            </p:extLst>
          </p:nvPr>
        </p:nvGraphicFramePr>
        <p:xfrm>
          <a:off x="457200" y="2120900"/>
          <a:ext cx="8229600" cy="4111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112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385637"/>
            <a:ext cx="6906982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4951332"/>
            <a:ext cx="6400800" cy="8221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Zusätzliche</a:t>
            </a:r>
          </a:p>
          <a:p>
            <a:r>
              <a:rPr lang="de-DE" dirty="0"/>
              <a:t>Infos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4897992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Rechteck 7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385637"/>
            <a:ext cx="6906982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4951332"/>
            <a:ext cx="6400800" cy="8434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Zusätzliche</a:t>
            </a:r>
          </a:p>
          <a:p>
            <a:r>
              <a:rPr lang="de-DE" dirty="0"/>
              <a:t>Infos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4897992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1" y="266090"/>
            <a:ext cx="906260" cy="5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kwg_gebäude_retusche_cropped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362325" y="1218353"/>
            <a:ext cx="5781675" cy="4986116"/>
          </a:xfrm>
          <a:prstGeom prst="rect">
            <a:avLst/>
          </a:prstGeom>
        </p:spPr>
      </p:pic>
      <p:pic>
        <p:nvPicPr>
          <p:cNvPr id="12" name="Picture 11" descr="mask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3092504" y="1206788"/>
            <a:ext cx="6051496" cy="50549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6752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Zusätzliche</a:t>
            </a:r>
          </a:p>
          <a:p>
            <a:r>
              <a:rPr lang="de-DE" dirty="0"/>
              <a:t>Infos</a:t>
            </a:r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ask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092504" y="1206788"/>
            <a:ext cx="6051496" cy="50549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7177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Zusätzliche</a:t>
            </a:r>
          </a:p>
          <a:p>
            <a:r>
              <a:rPr lang="de-DE" dirty="0"/>
              <a:t>Infos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1" y="266090"/>
            <a:ext cx="906260" cy="5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kwg_gebäude_retusche_cropped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362325" y="1218353"/>
            <a:ext cx="5781675" cy="4986116"/>
          </a:xfrm>
          <a:prstGeom prst="rect">
            <a:avLst/>
          </a:prstGeom>
        </p:spPr>
      </p:pic>
      <p:pic>
        <p:nvPicPr>
          <p:cNvPr id="12" name="Picture 11" descr="mask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3092504" y="1206788"/>
            <a:ext cx="6051495" cy="50549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5251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Zusätzliche</a:t>
            </a:r>
          </a:p>
          <a:p>
            <a:r>
              <a:rPr lang="de-DE" dirty="0"/>
              <a:t>Infos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Rechteck 9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ask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092504" y="1206788"/>
            <a:ext cx="6051495" cy="50549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8134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Zusätzliche</a:t>
            </a:r>
          </a:p>
          <a:p>
            <a:r>
              <a:rPr lang="de-DE" dirty="0"/>
              <a:t>Infos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356235" y="263285"/>
            <a:ext cx="1138401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Rechteck 11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1" y="266090"/>
            <a:ext cx="906260" cy="5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0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kwg_gebäude_retusche_cropped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362325" y="1218353"/>
            <a:ext cx="5781675" cy="4986116"/>
          </a:xfrm>
          <a:prstGeom prst="rect">
            <a:avLst/>
          </a:prstGeom>
        </p:spPr>
      </p:pic>
      <p:pic>
        <p:nvPicPr>
          <p:cNvPr id="12" name="Picture 11" descr="mask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3092504" y="1206788"/>
            <a:ext cx="6051495" cy="50549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356116" y="1866917"/>
            <a:ext cx="4377419" cy="2410265"/>
          </a:xfrm>
        </p:spPr>
        <p:txBody>
          <a:bodyPr anchor="b" anchorCtr="0">
            <a:normAutofit/>
          </a:bodyPr>
          <a:lstStyle>
            <a:lvl1pPr algn="l">
              <a:lnSpc>
                <a:spcPts val="4300"/>
              </a:lnSpc>
              <a:defRPr sz="4000" b="1">
                <a:solidFill>
                  <a:schemeClr val="tx1"/>
                </a:solidFill>
                <a:latin typeface="Palatino Linotype" pitchFamily="18" charset="0"/>
                <a:cs typeface="Palatino Linotype" pitchFamily="18" charset="0"/>
              </a:defRPr>
            </a:lvl1pPr>
          </a:lstStyle>
          <a:p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40624" y="5300260"/>
            <a:ext cx="4392911" cy="7602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1100"/>
              </a:lnSpc>
              <a:buNone/>
              <a:defRPr sz="1800" b="1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Zusätzliche</a:t>
            </a:r>
          </a:p>
          <a:p>
            <a:r>
              <a:rPr lang="de-DE" dirty="0"/>
              <a:t>Infos</a:t>
            </a:r>
          </a:p>
        </p:txBody>
      </p:sp>
      <p:sp>
        <p:nvSpPr>
          <p:cNvPr id="6" name="Rechteck 5"/>
          <p:cNvSpPr/>
          <p:nvPr userDrawn="1"/>
        </p:nvSpPr>
        <p:spPr>
          <a:xfrm>
            <a:off x="5111193" y="325234"/>
            <a:ext cx="1541102" cy="464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7132436" y="898266"/>
            <a:ext cx="1726963" cy="673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33676" y="5246920"/>
            <a:ext cx="1928649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356235" y="197464"/>
            <a:ext cx="2041765" cy="691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7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xxx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F783B-BD98-BE4C-840C-BFD4805C2C83}" type="datetime1">
              <a:rPr lang="de-AT" smtClean="0"/>
              <a:pPr/>
              <a:t>26.09.2023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9341-B7DE-E44A-9787-2E0CABFCF16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3" name="Bild 2" descr="logo_big.jpg"/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250" y="332851"/>
            <a:ext cx="1639550" cy="45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9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7" r:id="rId3"/>
    <p:sldLayoutId id="2147483678" r:id="rId4"/>
    <p:sldLayoutId id="2147483680" r:id="rId5"/>
    <p:sldLayoutId id="2147483681" r:id="rId6"/>
    <p:sldLayoutId id="2147483683" r:id="rId7"/>
    <p:sldLayoutId id="2147483684" r:id="rId8"/>
    <p:sldLayoutId id="2147483686" r:id="rId9"/>
    <p:sldLayoutId id="2147483687" r:id="rId10"/>
    <p:sldLayoutId id="2147483652" r:id="rId11"/>
    <p:sldLayoutId id="2147483672" r:id="rId12"/>
    <p:sldLayoutId id="2147483661" r:id="rId13"/>
    <p:sldLayoutId id="2147483662" r:id="rId14"/>
    <p:sldLayoutId id="2147483665" r:id="rId15"/>
    <p:sldLayoutId id="2147483663" r:id="rId16"/>
    <p:sldLayoutId id="2147483664" r:id="rId17"/>
    <p:sldLayoutId id="2147483676" r:id="rId18"/>
    <p:sldLayoutId id="2147483666" r:id="rId19"/>
    <p:sldLayoutId id="2147483667" r:id="rId20"/>
    <p:sldLayoutId id="2147483669" r:id="rId21"/>
    <p:sldLayoutId id="2147483670" r:id="rId22"/>
    <p:sldLayoutId id="2147483668" r:id="rId23"/>
    <p:sldLayoutId id="2147483671" r:id="rId24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2663" indent="-623888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Ein Kind mit Bewusstseinsstörung</a:t>
            </a:r>
            <a:endParaRPr lang="de-AT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sz="1400" dirty="0"/>
              <a:t>Agnes Mager</a:t>
            </a:r>
          </a:p>
          <a:p>
            <a:r>
              <a:rPr lang="de-AT" sz="1400" dirty="0"/>
              <a:t>Turnusärztin, Pädiatrie</a:t>
            </a:r>
          </a:p>
        </p:txBody>
      </p:sp>
    </p:spTree>
    <p:extLst>
      <p:ext uri="{BB962C8B-B14F-4D97-AF65-F5344CB8AC3E}">
        <p14:creationId xmlns:p14="http://schemas.microsoft.com/office/powerpoint/2010/main" val="1347697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45D68A-57F8-BA14-D92C-EE98DF902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2ABDB53-86F4-C1D9-E6A9-F01BFCF4DA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Amboss</a:t>
            </a:r>
          </a:p>
          <a:p>
            <a:r>
              <a:rPr lang="de-DE" dirty="0"/>
              <a:t>Pädiatrie-Starthilfe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01249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/>
              <a:t>Anamnese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e-AT" dirty="0"/>
              <a:t>Anruf NEF:</a:t>
            </a:r>
          </a:p>
          <a:p>
            <a:pPr>
              <a:spcBef>
                <a:spcPts val="1200"/>
              </a:spcBef>
            </a:pPr>
            <a:r>
              <a:rPr lang="de-AT" dirty="0"/>
              <a:t>Kind, 19 Monate, fraglicher Krampfanfall</a:t>
            </a:r>
          </a:p>
          <a:p>
            <a:pPr>
              <a:spcBef>
                <a:spcPts val="1200"/>
              </a:spcBef>
            </a:pPr>
            <a:r>
              <a:rPr lang="de-AT" dirty="0"/>
              <a:t>Jetzt guter AZ, etwas müde</a:t>
            </a:r>
          </a:p>
          <a:p>
            <a:pPr>
              <a:spcBef>
                <a:spcPts val="1200"/>
              </a:spcBef>
            </a:pPr>
            <a:r>
              <a:rPr lang="de-AT" dirty="0"/>
              <a:t>Keine Medikamente verabreicht</a:t>
            </a:r>
          </a:p>
          <a:p>
            <a:pPr>
              <a:spcBef>
                <a:spcPts val="1200"/>
              </a:spcBef>
            </a:pPr>
            <a:r>
              <a:rPr lang="de-AT" dirty="0"/>
              <a:t>Überstellung ohne Notarzt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/>
              <a:t>Anamnese mit den Eltern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de-AT" dirty="0"/>
              <a:t>Etwa eine Minute „Zittern am ganzen Körper“</a:t>
            </a:r>
          </a:p>
          <a:p>
            <a:pPr>
              <a:spcBef>
                <a:spcPts val="1200"/>
              </a:spcBef>
            </a:pPr>
            <a:r>
              <a:rPr lang="de-AT" dirty="0"/>
              <a:t>Plötzlicher Beginn</a:t>
            </a:r>
          </a:p>
          <a:p>
            <a:pPr>
              <a:spcBef>
                <a:spcPts val="1200"/>
              </a:spcBef>
            </a:pPr>
            <a:r>
              <a:rPr lang="de-AT" dirty="0"/>
              <a:t>Starrer Blick, nicht ansprechbar</a:t>
            </a:r>
          </a:p>
          <a:p>
            <a:pPr>
              <a:spcBef>
                <a:spcPts val="1200"/>
              </a:spcBef>
            </a:pPr>
            <a:r>
              <a:rPr lang="de-AT" dirty="0"/>
              <a:t>Im RTW eingeschlafen</a:t>
            </a:r>
          </a:p>
          <a:p>
            <a:pPr>
              <a:spcBef>
                <a:spcPts val="1200"/>
              </a:spcBef>
            </a:pPr>
            <a:r>
              <a:rPr lang="de-AT" dirty="0"/>
              <a:t>Heute bereits zweimalig erbrochen</a:t>
            </a:r>
          </a:p>
          <a:p>
            <a:pPr>
              <a:spcBef>
                <a:spcPts val="1200"/>
              </a:spcBef>
            </a:pPr>
            <a:r>
              <a:rPr lang="de-AT" dirty="0"/>
              <a:t>Subfebrile Temperaturen </a:t>
            </a:r>
          </a:p>
          <a:p>
            <a:pPr>
              <a:spcBef>
                <a:spcPts val="1200"/>
              </a:spcBef>
            </a:pPr>
            <a:endParaRPr lang="de-AT" dirty="0"/>
          </a:p>
          <a:p>
            <a:pPr>
              <a:spcBef>
                <a:spcPts val="1200"/>
              </a:spcBef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806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/>
              <a:t>Klinischer Status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de-AT" dirty="0"/>
              <a:t>39,8°C Körpertemperatur</a:t>
            </a:r>
          </a:p>
          <a:p>
            <a:pPr>
              <a:spcBef>
                <a:spcPts val="1200"/>
              </a:spcBef>
            </a:pPr>
            <a:r>
              <a:rPr lang="de-AT" dirty="0"/>
              <a:t>Reduzierter AZ</a:t>
            </a:r>
          </a:p>
          <a:p>
            <a:pPr>
              <a:spcBef>
                <a:spcPts val="1200"/>
              </a:spcBef>
            </a:pPr>
            <a:r>
              <a:rPr lang="de-AT" dirty="0"/>
              <a:t>Lebhafte Darmgeräusche, ansonsten unauffällig</a:t>
            </a:r>
          </a:p>
          <a:p>
            <a:pPr>
              <a:spcBef>
                <a:spcPts val="1200"/>
              </a:spcBef>
            </a:pPr>
            <a:r>
              <a:rPr lang="de-AT" dirty="0"/>
              <a:t>Mehrmaliges Erbrechen in Ambulanz, im Verlauf Diarrhoe</a:t>
            </a:r>
          </a:p>
          <a:p>
            <a:pPr>
              <a:spcBef>
                <a:spcPts val="1200"/>
              </a:spcBef>
            </a:pPr>
            <a:endParaRPr lang="de-AT" dirty="0"/>
          </a:p>
          <a:p>
            <a:pPr>
              <a:spcBef>
                <a:spcPts val="1200"/>
              </a:spcBef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09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/>
              <a:t>(Vorerst) Unkomplizierter Fieberkrampf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de-DE" dirty="0"/>
              <a:t>Primär generalisiert</a:t>
            </a:r>
          </a:p>
          <a:p>
            <a:pPr>
              <a:spcBef>
                <a:spcPts val="1200"/>
              </a:spcBef>
            </a:pPr>
            <a:r>
              <a:rPr lang="de-DE" dirty="0"/>
              <a:t>Symmetrisch</a:t>
            </a:r>
          </a:p>
          <a:p>
            <a:pPr>
              <a:spcBef>
                <a:spcPts val="1200"/>
              </a:spcBef>
            </a:pPr>
            <a:r>
              <a:rPr lang="de-DE" dirty="0"/>
              <a:t>Dauer &lt;5 Minuten</a:t>
            </a:r>
          </a:p>
          <a:p>
            <a:pPr>
              <a:spcBef>
                <a:spcPts val="1200"/>
              </a:spcBef>
            </a:pPr>
            <a:r>
              <a:rPr lang="de-DE" dirty="0"/>
              <a:t>Maximal ein Anfall in 24 Stunden</a:t>
            </a:r>
          </a:p>
          <a:p>
            <a:pPr>
              <a:spcBef>
                <a:spcPts val="1200"/>
              </a:spcBef>
            </a:pPr>
            <a:r>
              <a:rPr lang="de-DE" dirty="0"/>
              <a:t>6 Monate bis 5/6 Jahre Alter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3911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/>
              <a:t>Diagnostik - allgemein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e-AT" dirty="0"/>
              <a:t>Fokussuche:</a:t>
            </a:r>
          </a:p>
          <a:p>
            <a:pPr>
              <a:spcBef>
                <a:spcPts val="1200"/>
              </a:spcBef>
            </a:pPr>
            <a:r>
              <a:rPr lang="de-AT" dirty="0"/>
              <a:t>Labor incl. Blutkulturen</a:t>
            </a:r>
          </a:p>
          <a:p>
            <a:pPr>
              <a:spcBef>
                <a:spcPts val="1200"/>
              </a:spcBef>
            </a:pPr>
            <a:r>
              <a:rPr lang="de-AT" dirty="0"/>
              <a:t>Harnstreifen incl. </a:t>
            </a:r>
            <a:r>
              <a:rPr lang="de-AT" dirty="0" err="1"/>
              <a:t>Uricult</a:t>
            </a:r>
            <a:endParaRPr lang="de-AT" dirty="0"/>
          </a:p>
          <a:p>
            <a:pPr>
              <a:spcBef>
                <a:spcPts val="1200"/>
              </a:spcBef>
            </a:pPr>
            <a:r>
              <a:rPr lang="de-AT" dirty="0" err="1"/>
              <a:t>Sono</a:t>
            </a:r>
            <a:r>
              <a:rPr lang="de-AT" dirty="0"/>
              <a:t>-Abdomen incl. Nieren</a:t>
            </a:r>
          </a:p>
          <a:p>
            <a:pPr>
              <a:spcBef>
                <a:spcPts val="1200"/>
              </a:spcBef>
            </a:pPr>
            <a:r>
              <a:rPr lang="de-AT" dirty="0"/>
              <a:t>Röntgen Thorax</a:t>
            </a:r>
          </a:p>
          <a:p>
            <a:pPr>
              <a:spcBef>
                <a:spcPts val="1200"/>
              </a:spcBef>
            </a:pPr>
            <a:r>
              <a:rPr lang="de-AT" dirty="0"/>
              <a:t>Lumbalpunktion bei Kindern &lt;12 Monate</a:t>
            </a:r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2855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/>
              <a:t>Befunde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e-AT" dirty="0"/>
              <a:t>Labor: Leukozytose 15G/µl, CRP 26 mg/l</a:t>
            </a:r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r>
              <a:rPr lang="de-AT" dirty="0" err="1"/>
              <a:t>Astrup</a:t>
            </a:r>
            <a:r>
              <a:rPr lang="de-AT" dirty="0"/>
              <a:t>: (noch) ausgeglichen</a:t>
            </a:r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r>
              <a:rPr lang="de-AT" dirty="0"/>
              <a:t>Blutkulturen: im Verlauf negativ</a:t>
            </a:r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71384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/>
              <a:t>Weiteres Vorgehen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e-DE" dirty="0"/>
              <a:t>Erster Fieberkrampf: Stationäre Aufnahme</a:t>
            </a:r>
          </a:p>
          <a:p>
            <a:pPr marL="0" indent="0">
              <a:spcBef>
                <a:spcPts val="1200"/>
              </a:spcBef>
              <a:buNone/>
            </a:pPr>
            <a:endParaRPr lang="de-DE" dirty="0"/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Überwachung Vitalparameter über 24 Stunden</a:t>
            </a:r>
          </a:p>
          <a:p>
            <a:pPr marL="0" indent="0">
              <a:spcBef>
                <a:spcPts val="1200"/>
              </a:spcBef>
              <a:buNone/>
            </a:pPr>
            <a:endParaRPr lang="de-DE" dirty="0"/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Gegebenenfalls </a:t>
            </a:r>
            <a:r>
              <a:rPr lang="de-DE" dirty="0" err="1"/>
              <a:t>Rehydratation</a:t>
            </a:r>
            <a:endParaRPr lang="de-DE" dirty="0"/>
          </a:p>
          <a:p>
            <a:pPr marL="0" indent="0">
              <a:spcBef>
                <a:spcPts val="1200"/>
              </a:spcBef>
              <a:buNone/>
            </a:pPr>
            <a:endParaRPr lang="de-DE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5794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27760"/>
            <a:ext cx="7589520" cy="1112520"/>
          </a:xfrm>
        </p:spPr>
        <p:txBody>
          <a:bodyPr>
            <a:normAutofit/>
          </a:bodyPr>
          <a:lstStyle/>
          <a:p>
            <a:r>
              <a:rPr lang="de-AT" dirty="0" err="1"/>
              <a:t>Entlassmanagement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38200" y="2240280"/>
            <a:ext cx="7391400" cy="3749039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e-DE" dirty="0"/>
              <a:t>Keine neurologischen Folgeschäden zu erwarten</a:t>
            </a:r>
          </a:p>
          <a:p>
            <a:pPr marL="0" indent="0">
              <a:spcBef>
                <a:spcPts val="1200"/>
              </a:spcBef>
              <a:buNone/>
            </a:pPr>
            <a:endParaRPr lang="de-DE" dirty="0"/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Wiederholungsrisiko 30-40%</a:t>
            </a:r>
          </a:p>
          <a:p>
            <a:pPr marL="0" indent="0">
              <a:spcBef>
                <a:spcPts val="1200"/>
              </a:spcBef>
              <a:buNone/>
            </a:pPr>
            <a:endParaRPr lang="de-DE" dirty="0"/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Keine Anfallsprophylaxe</a:t>
            </a:r>
          </a:p>
          <a:p>
            <a:pPr marL="0" indent="0">
              <a:spcBef>
                <a:spcPts val="1200"/>
              </a:spcBef>
              <a:buNone/>
            </a:pPr>
            <a:endParaRPr lang="de-DE" dirty="0"/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Notfallmedikation: </a:t>
            </a:r>
            <a:r>
              <a:rPr lang="de-DE" dirty="0" err="1"/>
              <a:t>Stesolid</a:t>
            </a:r>
            <a:r>
              <a:rPr lang="de-DE" dirty="0"/>
              <a:t> oder </a:t>
            </a:r>
            <a:r>
              <a:rPr lang="de-DE" dirty="0" err="1"/>
              <a:t>Buccolam</a:t>
            </a:r>
            <a:endParaRPr lang="de-DE" dirty="0"/>
          </a:p>
          <a:p>
            <a:pPr marL="0" indent="0">
              <a:spcBef>
                <a:spcPts val="1200"/>
              </a:spcBef>
              <a:buNone/>
            </a:pPr>
            <a:endParaRPr lang="de-DE" dirty="0"/>
          </a:p>
          <a:p>
            <a:pPr marL="0" indent="0">
              <a:spcBef>
                <a:spcPts val="1200"/>
              </a:spcBef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3638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KWG-Farbpalette">
      <a:dk1>
        <a:srgbClr val="1E5492"/>
      </a:dk1>
      <a:lt1>
        <a:sysClr val="window" lastClr="FFFFFF"/>
      </a:lt1>
      <a:dk2>
        <a:srgbClr val="CCD8F0"/>
      </a:dk2>
      <a:lt2>
        <a:srgbClr val="000000"/>
      </a:lt2>
      <a:accent1>
        <a:srgbClr val="B83838"/>
      </a:accent1>
      <a:accent2>
        <a:srgbClr val="ED6A5A"/>
      </a:accent2>
      <a:accent3>
        <a:srgbClr val="E08700"/>
      </a:accent3>
      <a:accent4>
        <a:srgbClr val="EAC053"/>
      </a:accent4>
      <a:accent5>
        <a:srgbClr val="5F8F50"/>
      </a:accent5>
      <a:accent6>
        <a:srgbClr val="C4CC6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197</Words>
  <Application>Microsoft Office PowerPoint</Application>
  <PresentationFormat>Bildschirmpräsentation (4:3)</PresentationFormat>
  <Paragraphs>74</Paragraphs>
  <Slides>10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Palatino Linotype</vt:lpstr>
      <vt:lpstr>Office-Design</vt:lpstr>
      <vt:lpstr>Ein Kind mit Bewusstseinsstörung</vt:lpstr>
      <vt:lpstr>Anamnese</vt:lpstr>
      <vt:lpstr>Anamnese mit den Eltern</vt:lpstr>
      <vt:lpstr>Klinischer Status</vt:lpstr>
      <vt:lpstr>(Vorerst) Unkomplizierter Fieberkrampf</vt:lpstr>
      <vt:lpstr>Diagnostik - allgemein</vt:lpstr>
      <vt:lpstr>Befunde</vt:lpstr>
      <vt:lpstr>Weiteres Vorgehen</vt:lpstr>
      <vt:lpstr>Entlassmanagement</vt:lpstr>
      <vt:lpstr>Quellen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xxxx x</dc:creator>
  <cp:lastModifiedBy>Agnes Mager</cp:lastModifiedBy>
  <cp:revision>83</cp:revision>
  <cp:lastPrinted>2015-10-12T09:52:18Z</cp:lastPrinted>
  <dcterms:created xsi:type="dcterms:W3CDTF">2015-06-09T12:07:02Z</dcterms:created>
  <dcterms:modified xsi:type="dcterms:W3CDTF">2023-09-26T21:58:42Z</dcterms:modified>
</cp:coreProperties>
</file>