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el &amp; Untertite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i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el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Titeltext</a:t>
            </a:r>
          </a:p>
        </p:txBody>
      </p:sp>
      <p:sp>
        <p:nvSpPr>
          <p:cNvPr id="14" name="Textebene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" name="Foliennumm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fzählungszeichen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3 Stüc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ild"/>
          <p:cNvSpPr/>
          <p:nvPr>
            <p:ph type="pic" sz="half" idx="21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Bild"/>
          <p:cNvSpPr/>
          <p:nvPr>
            <p:ph type="pic" sz="half" idx="22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Bild"/>
          <p:cNvSpPr/>
          <p:nvPr>
            <p:ph type="pic" idx="2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lase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122" name="Zitat hier eingeben."/>
          <p:cNvSpPr txBox="1"/>
          <p:nvPr>
            <p:ph type="body" sz="quarter" idx="21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Zitat hier eingeben.</a:t>
            </a:r>
          </a:p>
        </p:txBody>
      </p:sp>
      <p:sp>
        <p:nvSpPr>
          <p:cNvPr id="123" name="Christian Bauer"/>
          <p:cNvSpPr txBox="1"/>
          <p:nvPr>
            <p:ph type="body" sz="quarter" idx="22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Christian Bauer</a:t>
            </a:r>
          </a:p>
        </p:txBody>
      </p:sp>
      <p:sp>
        <p:nvSpPr>
          <p:cNvPr id="124" name="Text"/>
          <p:cNvSpPr txBox="1"/>
          <p:nvPr>
            <p:ph type="body" sz="quarter" idx="2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itat 2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Zitat hier eingeben."/>
          <p:cNvSpPr txBox="1"/>
          <p:nvPr>
            <p:ph type="body" sz="quarter" idx="21"/>
          </p:nvPr>
        </p:nvSpPr>
        <p:spPr>
          <a:xfrm>
            <a:off x="11049000" y="3721100"/>
            <a:ext cx="125730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Zitat hier eingeben.</a:t>
            </a:r>
          </a:p>
        </p:txBody>
      </p:sp>
      <p:sp>
        <p:nvSpPr>
          <p:cNvPr id="133" name="Bild"/>
          <p:cNvSpPr/>
          <p:nvPr>
            <p:ph type="pic" idx="22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Christian Bauer"/>
          <p:cNvSpPr txBox="1"/>
          <p:nvPr>
            <p:ph type="body" sz="quarter" idx="23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Christian Bauer</a:t>
            </a:r>
          </a:p>
        </p:txBody>
      </p:sp>
      <p:sp>
        <p:nvSpPr>
          <p:cNvPr id="13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ild"/>
          <p:cNvSpPr/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e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e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"/>
          <p:cNvSpPr/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i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el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Titeltext</a:t>
            </a:r>
          </a:p>
        </p:txBody>
      </p:sp>
      <p:sp>
        <p:nvSpPr>
          <p:cNvPr id="25" name="Textebene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6" name="Foliennumm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Unter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i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el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Titeltext</a:t>
            </a:r>
          </a:p>
        </p:txBody>
      </p:sp>
      <p:sp>
        <p:nvSpPr>
          <p:cNvPr id="35" name="Textebene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6" name="Foliennummer"/>
          <p:cNvSpPr txBox="1"/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- Mit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text"/>
          <p:cNvSpPr txBox="1"/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Titeltext</a:t>
            </a:r>
          </a:p>
        </p:txBody>
      </p:sp>
      <p:sp>
        <p:nvSpPr>
          <p:cNvPr id="44" name="Foliennumm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Vertik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ie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Bild"/>
          <p:cNvSpPr/>
          <p:nvPr>
            <p:ph type="pic" idx="21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eltext"/>
          <p:cNvSpPr txBox="1"/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Titeltext</a:t>
            </a:r>
          </a:p>
        </p:txBody>
      </p:sp>
      <p:sp>
        <p:nvSpPr>
          <p:cNvPr id="54" name="Textebene 1…"/>
          <p:cNvSpPr txBox="1"/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5" name="Foliennumm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Aufzählung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3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Aufzäh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83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Aufzählung &amp; F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Bild"/>
          <p:cNvSpPr/>
          <p:nvPr>
            <p:ph type="pic" idx="22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iteltext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4" name="Textebene 1…"/>
          <p:cNvSpPr txBox="1"/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eltext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4" name="Textebene 1…"/>
          <p:cNvSpPr txBox="1"/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Foliennummer"/>
          <p:cNvSpPr txBox="1"/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2286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4572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6858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9144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11430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13716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16002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18288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de.wikipedia.org/wiki/Psychomotorik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torsades.org" TargetMode="External"/><Relationship Id="rId3" Type="http://schemas.openxmlformats.org/officeDocument/2006/relationships/hyperlink" Target="http://www.dgsm.de" TargetMode="External"/><Relationship Id="rId4" Type="http://schemas.openxmlformats.org/officeDocument/2006/relationships/hyperlink" Target="http://www.priscus.net" TargetMode="External"/><Relationship Id="rId5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dgsm.de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ANY0117.jpg" descr="SANY0117.jpg"/>
          <p:cNvPicPr>
            <a:picLocks noChangeAspect="1"/>
          </p:cNvPicPr>
          <p:nvPr/>
        </p:nvPicPr>
        <p:blipFill>
          <a:blip r:embed="rId2">
            <a:alphaModFix amt="66950"/>
            <a:extLst/>
          </a:blip>
          <a:srcRect l="19572" t="0" r="17984" b="0"/>
          <a:stretch>
            <a:fillRect/>
          </a:stretch>
        </p:blipFill>
        <p:spPr>
          <a:xfrm>
            <a:off x="12939723" y="-31854"/>
            <a:ext cx="11472841" cy="1377990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Foliennummer"/>
          <p:cNvSpPr txBox="1"/>
          <p:nvPr>
            <p:ph type="sldNum" sz="quarter" idx="4294967295"/>
          </p:nvPr>
        </p:nvSpPr>
        <p:spPr>
          <a:xfrm>
            <a:off x="23279099" y="609600"/>
            <a:ext cx="333749" cy="63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8" name="Metschitzer Bettina…"/>
          <p:cNvSpPr txBox="1"/>
          <p:nvPr>
            <p:ph type="body" sz="quarter" idx="4294967295"/>
          </p:nvPr>
        </p:nvSpPr>
        <p:spPr>
          <a:xfrm>
            <a:off x="13435409" y="11037788"/>
            <a:ext cx="9452968" cy="2070696"/>
          </a:xfrm>
          <a:prstGeom prst="rect">
            <a:avLst/>
          </a:prstGeom>
        </p:spPr>
        <p:txBody>
          <a:bodyPr/>
          <a:lstStyle/>
          <a:p>
            <a:pPr marL="0" indent="0" algn="r" defTabSz="742950">
              <a:spcBef>
                <a:spcPts val="3500"/>
              </a:spcBef>
              <a:buClrTx/>
              <a:buSzTx/>
              <a:buFontTx/>
              <a:buNone/>
              <a:defRPr sz="4319">
                <a:solidFill>
                  <a:srgbClr val="000000"/>
                </a:solidFill>
              </a:defRPr>
            </a:pPr>
            <a:r>
              <a:t>Metschitzer Bettina </a:t>
            </a:r>
          </a:p>
          <a:p>
            <a:pPr marL="0" indent="0" algn="r" defTabSz="742950">
              <a:spcBef>
                <a:spcPts val="3500"/>
              </a:spcBef>
              <a:buClrTx/>
              <a:buSzTx/>
              <a:buFontTx/>
              <a:buNone/>
              <a:defRPr sz="4319">
                <a:solidFill>
                  <a:srgbClr val="000000"/>
                </a:solidFill>
              </a:defRPr>
            </a:pPr>
            <a:r>
              <a:t>16.6.2021</a:t>
            </a:r>
          </a:p>
        </p:txBody>
      </p:sp>
      <p:sp>
        <p:nvSpPr>
          <p:cNvPr id="169" name="SCHLAF- UND BERUHIGUNGSMITTEL IN DER TÄGLICHEN PRAXIS"/>
          <p:cNvSpPr txBox="1"/>
          <p:nvPr>
            <p:ph type="body" idx="21"/>
          </p:nvPr>
        </p:nvSpPr>
        <p:spPr>
          <a:xfrm>
            <a:off x="1641524" y="2346196"/>
            <a:ext cx="16986152" cy="52136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SCHLAF- UND BERUHIGUNGSMITTEL IN DER TÄGLICHEN PRAXIS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harmakolog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Pharmakologie</a:t>
            </a:r>
          </a:p>
        </p:txBody>
      </p:sp>
      <p:sp>
        <p:nvSpPr>
          <p:cNvPr id="208" name="Besonderheiten beim alten Patient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Besonderheiten beim alten Patienten</a:t>
            </a:r>
          </a:p>
        </p:txBody>
      </p:sp>
      <p:sp>
        <p:nvSpPr>
          <p:cNvPr id="209" name="Polypharmazi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E5E5E"/>
                </a:solidFill>
              </a:defRPr>
            </a:pPr>
            <a:r>
              <a:t>Polypharmazie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Änderung der Pharmakokinetik (Neigung zur verlangsamten Verstoffwechselung)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Höhere Anfälligkeit für Nebenwirkungen (Stürze, kardiovaskulär etc.)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harmakolog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Pharmakologie</a:t>
            </a:r>
          </a:p>
        </p:txBody>
      </p:sp>
      <p:sp>
        <p:nvSpPr>
          <p:cNvPr id="212" name="Besonderheiten beim alten Patient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Besonderheiten beim alten Patienten</a:t>
            </a:r>
          </a:p>
        </p:txBody>
      </p:sp>
      <p:sp>
        <p:nvSpPr>
          <p:cNvPr id="213" name="Resorption: Dyspepsie, Darmzottenatrophie, Unterhautfettgewebe…"/>
          <p:cNvSpPr txBox="1"/>
          <p:nvPr>
            <p:ph type="body" idx="1"/>
          </p:nvPr>
        </p:nvSpPr>
        <p:spPr>
          <a:xfrm>
            <a:off x="762000" y="3860800"/>
            <a:ext cx="22397542" cy="85852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E5E5E"/>
                </a:solidFill>
              </a:defRPr>
            </a:pPr>
            <a:r>
              <a:t>Resorption: Dyspepsie, Darmzottenatrophie, Unterhautfettgewebe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Verteilung: Körpermasse, vermehrter Fettanteil, verminderter Protein- und Wassergehalt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Metabolismus: Polypharmazie, Enzyminduktion, Leberperfusion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Elimination: Niereninsuffizienz, Darmmotilität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harmakolog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Pharmakologie</a:t>
            </a:r>
          </a:p>
        </p:txBody>
      </p:sp>
      <p:sp>
        <p:nvSpPr>
          <p:cNvPr id="216" name="Besonderheiten beim alten Patient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Besonderheiten beim alten Patienten</a:t>
            </a:r>
          </a:p>
        </p:txBody>
      </p:sp>
      <p:pic>
        <p:nvPicPr>
          <p:cNvPr id="217" name="Bildschirmfoto 2018-05-15 um 16.26.42.png" descr="Bildschirmfoto 2018-05-15 um 16.26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5770" y="3773334"/>
            <a:ext cx="18670421" cy="9998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definition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</p:txBody>
      </p:sp>
      <p:sp>
        <p:nvSpPr>
          <p:cNvPr id="220" name="deli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delir</a:t>
            </a:r>
          </a:p>
        </p:txBody>
      </p:sp>
      <p:sp>
        <p:nvSpPr>
          <p:cNvPr id="221" name="Veränderung des Zentralnervensystems (organische Grundlag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34999" indent="-634999" defTabSz="457200">
              <a:lnSpc>
                <a:spcPct val="150000"/>
              </a:lnSpc>
              <a:spcBef>
                <a:spcPts val="0"/>
              </a:spcBef>
              <a:buChar char="‣"/>
              <a:defRPr sz="45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defRPr>
            </a:pPr>
            <a:r>
              <a:rPr u="sng"/>
              <a:t>Veränderung des Zentralnervensystems (organische Grundlage)</a:t>
            </a:r>
            <a:r>
              <a:t> </a:t>
            </a:r>
          </a:p>
          <a:p>
            <a:pPr marL="2041071" indent="-2041071" defTabSz="457200">
              <a:lnSpc>
                <a:spcPct val="150000"/>
              </a:lnSpc>
              <a:spcBef>
                <a:spcPts val="0"/>
              </a:spcBef>
              <a:buChar char="‣"/>
              <a:tabLst>
                <a:tab pos="139700" algn="l"/>
                <a:tab pos="457200" algn="l"/>
              </a:tabLst>
              <a:defRPr sz="1400" u="sng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500">
                <a:latin typeface="Avenir Next Medium"/>
                <a:ea typeface="Avenir Next Medium"/>
                <a:cs typeface="Avenir Next Medium"/>
                <a:sym typeface="Avenir Next Medium"/>
              </a:rPr>
              <a:t>Akuter Beginn und fluktuierender Verlauf </a:t>
            </a:r>
            <a:endParaRPr sz="4500">
              <a:solidFill>
                <a:srgbClr val="5E5E5E"/>
              </a:solidFill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marL="2041071" indent="-2041071" defTabSz="457200">
              <a:lnSpc>
                <a:spcPct val="150000"/>
              </a:lnSpc>
              <a:spcBef>
                <a:spcPts val="0"/>
              </a:spcBef>
              <a:buChar char="‣"/>
              <a:tabLst>
                <a:tab pos="139700" algn="l"/>
                <a:tab pos="457200" algn="l"/>
              </a:tabLst>
              <a:defRPr sz="1400">
                <a:solidFill>
                  <a:srgbClr val="25252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500">
                <a:solidFill>
                  <a:srgbClr val="5E5E5E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Störung des Bewusstseins und der Aufmerksamkeit</a:t>
            </a:r>
          </a:p>
          <a:p>
            <a:pPr marL="595312" indent="-595312" defTabSz="457200">
              <a:lnSpc>
                <a:spcPct val="150000"/>
              </a:lnSpc>
              <a:spcBef>
                <a:spcPts val="0"/>
              </a:spcBef>
              <a:buChar char="‣"/>
              <a:tabLst>
                <a:tab pos="139700" algn="l"/>
                <a:tab pos="457200" algn="l"/>
              </a:tabLst>
              <a:defRPr sz="4500">
                <a:solidFill>
                  <a:srgbClr val="5E5E5E"/>
                </a:solidFill>
              </a:defRPr>
            </a:pPr>
            <a:r>
              <a:t>Änderungen der Wahrnehmung (Gedächtnis, Orientierung, Sprache, Auffassung)</a:t>
            </a:r>
          </a:p>
          <a:p>
            <a:pPr marL="595312" indent="-595312" defTabSz="457200">
              <a:lnSpc>
                <a:spcPct val="150000"/>
              </a:lnSpc>
              <a:spcBef>
                <a:spcPts val="0"/>
              </a:spcBef>
              <a:buChar char="‣"/>
              <a:tabLst>
                <a:tab pos="139700" algn="l"/>
                <a:tab pos="457200" algn="l"/>
              </a:tabLst>
              <a:defRPr sz="4500">
                <a:solidFill>
                  <a:srgbClr val="5E5E5E"/>
                </a:solidFill>
              </a:defRPr>
            </a:pPr>
            <a:r>
              <a:rPr>
                <a:hlinkClick r:id="rId2" invalidUrl="" action="" tgtFrame="" tooltip="" history="1" highlightClick="0" endSnd="0"/>
              </a:rPr>
              <a:t>Psychomotorische</a:t>
            </a:r>
            <a:r>
              <a:t> Störungen</a:t>
            </a:r>
          </a:p>
          <a:p>
            <a:pPr marL="595312" indent="-595312" defTabSz="457200">
              <a:lnSpc>
                <a:spcPct val="150000"/>
              </a:lnSpc>
              <a:spcBef>
                <a:spcPts val="0"/>
              </a:spcBef>
              <a:buChar char="‣"/>
              <a:tabLst>
                <a:tab pos="139700" algn="l"/>
                <a:tab pos="457200" algn="l"/>
              </a:tabLst>
              <a:defRPr sz="4500">
                <a:solidFill>
                  <a:srgbClr val="5E5E5E"/>
                </a:solidFill>
              </a:defRPr>
            </a:pPr>
            <a:r>
              <a:t>Schlafstörungen </a:t>
            </a:r>
          </a:p>
          <a:p>
            <a:pPr marL="595312" indent="-595312" defTabSz="457200">
              <a:lnSpc>
                <a:spcPct val="150000"/>
              </a:lnSpc>
              <a:spcBef>
                <a:spcPts val="0"/>
              </a:spcBef>
              <a:buChar char="‣"/>
              <a:tabLst>
                <a:tab pos="139700" algn="l"/>
                <a:tab pos="457200" algn="l"/>
              </a:tabLst>
              <a:defRPr sz="45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defRPr>
            </a:pPr>
            <a:r>
              <a:rPr u="sng"/>
              <a:t>vorübergehend und reversibel</a:t>
            </a:r>
          </a:p>
        </p:txBody>
      </p:sp>
      <p:sp>
        <p:nvSpPr>
          <p:cNvPr id="222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delir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delir</a:t>
            </a:r>
          </a:p>
        </p:txBody>
      </p:sp>
      <p:sp>
        <p:nvSpPr>
          <p:cNvPr id="225" name="Häufigke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Häufigkeit</a:t>
            </a:r>
          </a:p>
        </p:txBody>
      </p:sp>
      <p:sp>
        <p:nvSpPr>
          <p:cNvPr id="226" name="über 20 % der über 65 Jährigen erleiden ein Delir während eines stationären Aufenthaltes…"/>
          <p:cNvSpPr txBox="1"/>
          <p:nvPr>
            <p:ph type="body" idx="1"/>
          </p:nvPr>
        </p:nvSpPr>
        <p:spPr>
          <a:xfrm>
            <a:off x="660400" y="3886200"/>
            <a:ext cx="22860000" cy="9352459"/>
          </a:xfrm>
          <a:prstGeom prst="rect">
            <a:avLst/>
          </a:prstGeom>
        </p:spPr>
        <p:txBody>
          <a:bodyPr/>
          <a:lstStyle/>
          <a:p>
            <a:pPr marL="595312" indent="-595312" defTabSz="457200">
              <a:lnSpc>
                <a:spcPct val="150000"/>
              </a:lnSpc>
              <a:spcBef>
                <a:spcPts val="0"/>
              </a:spcBef>
              <a:buChar char="‣"/>
              <a:defRPr sz="4500">
                <a:solidFill>
                  <a:srgbClr val="5E5E5E"/>
                </a:solidFill>
              </a:defRPr>
            </a:pPr>
            <a:r>
              <a:t>über </a:t>
            </a:r>
            <a:r>
              <a:rPr u="sng"/>
              <a:t>20 % der über 65 Jährigen</a:t>
            </a:r>
            <a:r>
              <a:t> erleiden ein Delir während eines stationären Aufenthaltes</a:t>
            </a:r>
          </a:p>
          <a:p>
            <a:pPr marL="595312" indent="-595312" defTabSz="457200">
              <a:lnSpc>
                <a:spcPct val="150000"/>
              </a:lnSpc>
              <a:spcBef>
                <a:spcPts val="0"/>
              </a:spcBef>
              <a:defRPr sz="4500">
                <a:solidFill>
                  <a:srgbClr val="5E5E5E"/>
                </a:solidFill>
              </a:defRPr>
            </a:pPr>
            <a:r>
              <a:t>postoperativ 30-60% (SHF &gt;65J. 61%)</a:t>
            </a:r>
          </a:p>
          <a:p>
            <a:pPr marL="595312" indent="-595312" defTabSz="457200">
              <a:lnSpc>
                <a:spcPct val="150000"/>
              </a:lnSpc>
              <a:spcBef>
                <a:spcPts val="0"/>
              </a:spcBef>
              <a:defRPr sz="4500">
                <a:solidFill>
                  <a:srgbClr val="5E5E5E"/>
                </a:solidFill>
              </a:defRPr>
            </a:pPr>
            <a:r>
              <a:t>an internen Abteilungen 20-30%</a:t>
            </a:r>
          </a:p>
          <a:p>
            <a:pPr marL="595312" indent="-595312" defTabSz="457200">
              <a:lnSpc>
                <a:spcPct val="150000"/>
              </a:lnSpc>
              <a:spcBef>
                <a:spcPts val="0"/>
              </a:spcBef>
              <a:buChar char="‣"/>
              <a:defRPr sz="4500">
                <a:solidFill>
                  <a:srgbClr val="5E5E5E"/>
                </a:solidFill>
              </a:defRPr>
            </a:pPr>
            <a:r>
              <a:rPr u="sng"/>
              <a:t>erhöht Mortalität und Morbidität</a:t>
            </a:r>
            <a:r>
              <a:t> mit der Gefahr einer dauerhafter Pflegebedürftigkeit</a:t>
            </a:r>
          </a:p>
          <a:p>
            <a:pPr marL="595312" indent="-595312" defTabSz="457200">
              <a:lnSpc>
                <a:spcPct val="150000"/>
              </a:lnSpc>
              <a:spcBef>
                <a:spcPts val="0"/>
              </a:spcBef>
              <a:buChar char="‣"/>
              <a:defRPr sz="4500">
                <a:solidFill>
                  <a:srgbClr val="5E5E5E"/>
                </a:solidFill>
              </a:defRPr>
            </a:pPr>
            <a:r>
              <a:rPr u="sng"/>
              <a:t>Oft unerkannt </a:t>
            </a:r>
            <a:r>
              <a:t>(30 - 60 %) </a:t>
            </a:r>
          </a:p>
        </p:txBody>
      </p:sp>
      <p:sp>
        <p:nvSpPr>
          <p:cNvPr id="227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ursachen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ursachen</a:t>
            </a:r>
          </a:p>
        </p:txBody>
      </p:sp>
      <p:sp>
        <p:nvSpPr>
          <p:cNvPr id="230" name="delirogene medikamen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delirogene medikamente</a:t>
            </a:r>
          </a:p>
        </p:txBody>
      </p:sp>
      <p:sp>
        <p:nvSpPr>
          <p:cNvPr id="231" name="Opioide…"/>
          <p:cNvSpPr txBox="1"/>
          <p:nvPr>
            <p:ph type="body" idx="1"/>
          </p:nvPr>
        </p:nvSpPr>
        <p:spPr>
          <a:xfrm>
            <a:off x="762000" y="3357959"/>
            <a:ext cx="22860000" cy="9641682"/>
          </a:xfrm>
          <a:prstGeom prst="rect">
            <a:avLst/>
          </a:prstGeom>
        </p:spPr>
        <p:txBody>
          <a:bodyPr/>
          <a:lstStyle/>
          <a:p>
            <a:pPr marL="440436" indent="-44043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5E5E5E"/>
                </a:solidFill>
                <a:latin typeface="Avenir Next Medium"/>
                <a:ea typeface="Avenir Next Medium"/>
                <a:cs typeface="Avenir Next Medium"/>
                <a:sym typeface="Avenir Next Medium"/>
              </a:rPr>
              <a:t>Opioide</a:t>
            </a:r>
            <a:endParaRPr>
              <a:solidFill>
                <a:srgbClr val="5E5E5E"/>
              </a:solidFill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marL="403566" indent="-40356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	Benzodiazepine</a:t>
            </a:r>
          </a:p>
          <a:p>
            <a:pPr marL="403566" indent="-40356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	anticholinerg wirkende Substanzen: </a:t>
            </a:r>
          </a:p>
          <a:p>
            <a:pPr lvl="1" marL="233172" indent="-116586" defTabSz="233172">
              <a:spcBef>
                <a:spcPts val="0"/>
              </a:spcBef>
              <a:buClrTx/>
              <a:buSzTx/>
              <a:buFontTx/>
              <a:buNone/>
              <a:tabLst>
                <a:tab pos="63500" algn="l"/>
                <a:tab pos="228600" algn="l"/>
              </a:tabLst>
              <a:defRPr i="1" sz="3672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tri- und tetrazyklische Antidepres­siva, Neuroleptika, Antihistaminika, Urologika, Antiemetika</a:t>
            </a:r>
          </a:p>
          <a:p>
            <a:pPr marL="403566" indent="-40356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	NSAR</a:t>
            </a:r>
          </a:p>
          <a:p>
            <a:pPr marL="403566" indent="-40356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	Corticosteroide</a:t>
            </a:r>
          </a:p>
          <a:p>
            <a:pPr marL="403566" indent="-40356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	Antikonvulsiva</a:t>
            </a:r>
          </a:p>
          <a:p>
            <a:pPr marL="403566" indent="-40356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	Antidepressiva: SSRI</a:t>
            </a:r>
          </a:p>
          <a:p>
            <a:pPr marL="403566" indent="-40356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	Kardiaka: </a:t>
            </a:r>
          </a:p>
          <a:p>
            <a:pPr lvl="1" marL="233172" indent="-116586" defTabSz="233172">
              <a:spcBef>
                <a:spcPts val="0"/>
              </a:spcBef>
              <a:buClrTx/>
              <a:buSzTx/>
              <a:buFontTx/>
              <a:buNone/>
              <a:tabLst>
                <a:tab pos="63500" algn="l"/>
                <a:tab pos="228600" algn="l"/>
              </a:tabLst>
              <a:defRPr i="1" sz="3672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Antiarrhythmika, Betablocker, Calciumantagonisten, Herz­glykoside</a:t>
            </a:r>
          </a:p>
          <a:p>
            <a:pPr marL="403566" indent="-40356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	Diuretika</a:t>
            </a:r>
          </a:p>
          <a:p>
            <a:pPr marL="403566" indent="-40356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	Antibiotika: </a:t>
            </a:r>
          </a:p>
          <a:p>
            <a:pPr marL="233172" indent="-233172" defTabSz="233172">
              <a:spcBef>
                <a:spcPts val="0"/>
              </a:spcBef>
              <a:buClrTx/>
              <a:buSzTx/>
              <a:buFontTx/>
              <a:buNone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  </a:t>
            </a: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Fluorochinolone, Makro­lide, Cephalosporine</a:t>
            </a:r>
          </a:p>
          <a:p>
            <a:pPr marL="403566" indent="-40356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	Parkinson-Medikamente</a:t>
            </a:r>
          </a:p>
          <a:p>
            <a:pPr marL="403566" indent="-403566" defTabSz="233172">
              <a:spcBef>
                <a:spcPts val="0"/>
              </a:spcBef>
              <a:buChar char="‣"/>
              <a:tabLst>
                <a:tab pos="63500" algn="l"/>
                <a:tab pos="228600" algn="l"/>
              </a:tabLst>
              <a:defRPr sz="3672">
                <a:solidFill>
                  <a:srgbClr val="5E5E5E"/>
                </a:solidFill>
              </a:defRPr>
            </a:pPr>
            <a:r>
              <a:t>	Theophyllin</a:t>
            </a:r>
          </a:p>
        </p:txBody>
      </p:sp>
      <p:sp>
        <p:nvSpPr>
          <p:cNvPr id="232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delir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delir</a:t>
            </a:r>
          </a:p>
        </p:txBody>
      </p:sp>
      <p:sp>
        <p:nvSpPr>
          <p:cNvPr id="235" name="Therapie und Prophylax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Therapie und Prophylaxe</a:t>
            </a:r>
          </a:p>
        </p:txBody>
      </p:sp>
      <p:sp>
        <p:nvSpPr>
          <p:cNvPr id="236" name="Multicomponent Interven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E5E5E"/>
                </a:solidFill>
              </a:defRPr>
            </a:pPr>
            <a:r>
              <a:t>Multicomponent Intervention:</a:t>
            </a:r>
          </a:p>
          <a:p>
            <a:pPr lvl="1">
              <a:buChar char="✓"/>
              <a:defRPr sz="4000">
                <a:solidFill>
                  <a:srgbClr val="5E5E5E"/>
                </a:solidFill>
              </a:defRPr>
            </a:pPr>
            <a:r>
              <a:t>Reorientierungshilfen</a:t>
            </a:r>
          </a:p>
          <a:p>
            <a:pPr lvl="1">
              <a:buChar char="✓"/>
              <a:defRPr sz="4000">
                <a:solidFill>
                  <a:srgbClr val="5E5E5E"/>
                </a:solidFill>
              </a:defRPr>
            </a:pPr>
            <a:r>
              <a:t>Aufheben sensorischer Defizite</a:t>
            </a:r>
          </a:p>
          <a:p>
            <a:pPr lvl="1">
              <a:buChar char="✓"/>
              <a:defRPr sz="40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defRPr>
            </a:pPr>
            <a:r>
              <a:t>Medikamentenevaluation</a:t>
            </a:r>
          </a:p>
          <a:p>
            <a:pPr lvl="1">
              <a:buChar char="✓"/>
              <a:defRPr sz="40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defRPr>
            </a:pPr>
            <a:r>
              <a:t>Therapie von Delirauslösern</a:t>
            </a:r>
          </a:p>
          <a:p>
            <a:pPr lvl="1">
              <a:buChar char="✓"/>
              <a:defRPr sz="4000">
                <a:solidFill>
                  <a:srgbClr val="5E5E5E"/>
                </a:solidFill>
              </a:defRPr>
            </a:pPr>
            <a:r>
              <a:t>Mobilisierung</a:t>
            </a:r>
          </a:p>
          <a:p>
            <a:pPr lvl="1">
              <a:buChar char="✓"/>
              <a:defRPr sz="4000">
                <a:solidFill>
                  <a:srgbClr val="5E5E5E"/>
                </a:solidFill>
              </a:defRPr>
            </a:pPr>
            <a:r>
              <a:t>Hydrierung</a:t>
            </a:r>
          </a:p>
        </p:txBody>
      </p:sp>
      <p:sp>
        <p:nvSpPr>
          <p:cNvPr id="237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8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72570" y="3924299"/>
            <a:ext cx="10690859" cy="7847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herap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therapie</a:t>
            </a:r>
          </a:p>
        </p:txBody>
      </p:sp>
      <p:sp>
        <p:nvSpPr>
          <p:cNvPr id="241" name="benzodiazep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benzodiazepine</a:t>
            </a:r>
          </a:p>
        </p:txBody>
      </p:sp>
      <p:sp>
        <p:nvSpPr>
          <p:cNvPr id="242" name="Abhängigkeitspotenti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3200"/>
              </a:spcBef>
              <a:defRPr sz="3984">
                <a:solidFill>
                  <a:srgbClr val="5E5E5E"/>
                </a:solidFill>
              </a:defRPr>
            </a:pPr>
            <a:r>
              <a:t>Abhängigkeitspotential</a:t>
            </a:r>
          </a:p>
          <a:p>
            <a:pPr marL="527050" indent="-527050" defTabSz="685165">
              <a:spcBef>
                <a:spcPts val="3200"/>
              </a:spcBef>
              <a:defRPr sz="3984">
                <a:solidFill>
                  <a:srgbClr val="5E5E5E"/>
                </a:solidFill>
              </a:defRPr>
            </a:pPr>
            <a:r>
              <a:t>Muskelrelaxation, Koordinationsstörungen —&gt; Stürze</a:t>
            </a:r>
          </a:p>
          <a:p>
            <a:pPr marL="527050" indent="-527050" defTabSz="685165">
              <a:spcBef>
                <a:spcPts val="3200"/>
              </a:spcBef>
              <a:defRPr sz="3984">
                <a:solidFill>
                  <a:srgbClr val="5E5E5E"/>
                </a:solidFill>
              </a:defRPr>
            </a:pPr>
            <a:r>
              <a:t>Verschlechterung der Kognition und des Antriebs</a:t>
            </a:r>
          </a:p>
          <a:p>
            <a:pPr marL="527050" indent="-527050" defTabSz="685165">
              <a:spcBef>
                <a:spcPts val="3200"/>
              </a:spcBef>
              <a:defRPr sz="3984">
                <a:solidFill>
                  <a:srgbClr val="5E5E5E"/>
                </a:solidFill>
              </a:defRPr>
            </a:pPr>
            <a:r>
              <a:t>Kumulation, Übersedierung</a:t>
            </a:r>
          </a:p>
          <a:p>
            <a:pPr marL="527050" indent="-527050" defTabSz="685165">
              <a:spcBef>
                <a:spcPts val="3200"/>
              </a:spcBef>
              <a:defRPr sz="3984">
                <a:solidFill>
                  <a:srgbClr val="5E5E5E"/>
                </a:solidFill>
              </a:defRPr>
            </a:pPr>
          </a:p>
          <a:p>
            <a:pPr marL="527050" indent="-527050" defTabSz="685165">
              <a:spcBef>
                <a:spcPts val="3200"/>
              </a:spcBef>
              <a:defRPr sz="3984">
                <a:solidFill>
                  <a:srgbClr val="5E5E5E"/>
                </a:solidFill>
              </a:defRPr>
            </a:pPr>
            <a:r>
              <a:t>zeitliche Begrenzung anstreben</a:t>
            </a:r>
          </a:p>
          <a:p>
            <a:pPr marL="527050" indent="-527050" defTabSz="685165">
              <a:spcBef>
                <a:spcPts val="3200"/>
              </a:spcBef>
              <a:defRPr sz="3984">
                <a:solidFill>
                  <a:srgbClr val="5E5E5E"/>
                </a:solidFill>
              </a:defRPr>
            </a:pPr>
            <a:r>
              <a:t>Nutzen-Risiko-Abwägung</a:t>
            </a:r>
          </a:p>
          <a:p>
            <a:pPr marL="527050" indent="-527050" defTabSz="685165">
              <a:spcBef>
                <a:spcPts val="3200"/>
              </a:spcBef>
              <a:defRPr sz="3984">
                <a:solidFill>
                  <a:srgbClr val="5E5E5E"/>
                </a:solidFill>
              </a:defRPr>
            </a:pPr>
            <a:r>
              <a:t>möglichst kurzwirksame Benzodiazepine (Bsp. Lorazepam)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herap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therapie</a:t>
            </a:r>
          </a:p>
        </p:txBody>
      </p:sp>
      <p:sp>
        <p:nvSpPr>
          <p:cNvPr id="245" name="SSRI, SNR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SSRI, SNRI</a:t>
            </a:r>
          </a:p>
        </p:txBody>
      </p:sp>
      <p:sp>
        <p:nvSpPr>
          <p:cNvPr id="246" name="erhöhtes Sturzrisiko bei SSR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E5E5E"/>
                </a:solidFill>
              </a:defRPr>
            </a:pPr>
            <a:r>
              <a:t>erhöhtes Sturzrisiko bei SSRI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QTc-Zeit-Verlängerung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Hyponatriämie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Serotonerges Syndrom (Tramadol)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erhöhte Blutungsneigung bei Kombination mit Blutverdünnern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Bsp: Citalopram 10/20mg, Escitalopram 5/10mg, Sertralin 50/100mg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herap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Therapie</a:t>
            </a:r>
          </a:p>
        </p:txBody>
      </p:sp>
      <p:sp>
        <p:nvSpPr>
          <p:cNvPr id="249" name="trizyklische Antidepressi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trizyklische Antidepressiva</a:t>
            </a:r>
          </a:p>
        </p:txBody>
      </p:sp>
      <p:sp>
        <p:nvSpPr>
          <p:cNvPr id="250" name="zahlreiche Kontraindikationen bei älteren Patient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E5E5E"/>
                </a:solidFill>
              </a:defRPr>
            </a:pPr>
            <a:r>
              <a:t>zahlreiche Kontraindikationen bei älteren Patienten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Kognitive Verschlechterung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Anticholinerge Nebenwirkungen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Rhythmogene Nebenwirkungen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nsomn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insomnie</a:t>
            </a:r>
          </a:p>
        </p:txBody>
      </p:sp>
      <p:sp>
        <p:nvSpPr>
          <p:cNvPr id="172" name="Internationale Klassifikation der Schlafstörun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Internationale Klassifikation der Schlafstörungen</a:t>
            </a:r>
          </a:p>
        </p:txBody>
      </p:sp>
      <p:sp>
        <p:nvSpPr>
          <p:cNvPr id="173" name="INSOMNIE: Beschwerde ungenügenden Schlafes oder sich nicht erholt zu fühlen nach der üblichen Schlafzeit (Prävalenz ca. 10 - 20%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INSOMNIE: Beschwerde ungenügenden Schlafes oder sich nicht erholt zu fühlen nach der üblichen Schlafzeit (Prävalenz ca. 10 - 20%)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Ein- und Durchschlafstörungen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NICHT ERHOLSAMER SCHLAF: Beeinträchtigungen der sozialen und beruflichen Leistungsfähigkeit, mit Unruhegefühlen, Reizbarkeit, Angst, Depressivität und Müdigkeit verbunden</a:t>
            </a:r>
          </a:p>
        </p:txBody>
      </p:sp>
      <p:sp>
        <p:nvSpPr>
          <p:cNvPr id="174" name="Foliennummer"/>
          <p:cNvSpPr txBox="1"/>
          <p:nvPr>
            <p:ph type="sldNum" sz="quarter" idx="4294967295"/>
          </p:nvPr>
        </p:nvSpPr>
        <p:spPr>
          <a:xfrm>
            <a:off x="23279099" y="609600"/>
            <a:ext cx="333749" cy="63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herap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Therapie</a:t>
            </a:r>
          </a:p>
        </p:txBody>
      </p:sp>
      <p:sp>
        <p:nvSpPr>
          <p:cNvPr id="253" name="trazodon (SARI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trazodon (SARI)</a:t>
            </a:r>
          </a:p>
        </p:txBody>
      </p:sp>
      <p:sp>
        <p:nvSpPr>
          <p:cNvPr id="254" name="Trittic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E5E5E"/>
                </a:solidFill>
              </a:defRPr>
            </a:pPr>
            <a:r>
              <a:t>Trittico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sedierendes Antidepressivum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Sturzrisiko geringer als bei SSRI, Benzos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Hypotonie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Trittico 50/100/150mg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Bildschirmfoto 2018-05-15 um 15.37.43.png" descr="Bildschirmfoto 2018-05-15 um 15.37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8869" y="218882"/>
            <a:ext cx="20955001" cy="1327823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Abgerundetes Rechteck"/>
          <p:cNvSpPr/>
          <p:nvPr/>
        </p:nvSpPr>
        <p:spPr>
          <a:xfrm>
            <a:off x="1462682" y="2481460"/>
            <a:ext cx="20167375" cy="687290"/>
          </a:xfrm>
          <a:prstGeom prst="roundRect">
            <a:avLst>
              <a:gd name="adj" fmla="val 27718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58" name="Abgerundetes Rechteck"/>
          <p:cNvSpPr/>
          <p:nvPr/>
        </p:nvSpPr>
        <p:spPr>
          <a:xfrm>
            <a:off x="1462682" y="4843660"/>
            <a:ext cx="20167375" cy="687290"/>
          </a:xfrm>
          <a:prstGeom prst="roundRect">
            <a:avLst>
              <a:gd name="adj" fmla="val 27718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59" name="Abgerundetes Rechteck"/>
          <p:cNvSpPr/>
          <p:nvPr/>
        </p:nvSpPr>
        <p:spPr>
          <a:xfrm>
            <a:off x="1462682" y="9364860"/>
            <a:ext cx="20167375" cy="687290"/>
          </a:xfrm>
          <a:prstGeom prst="roundRect">
            <a:avLst>
              <a:gd name="adj" fmla="val 27718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60" name="Abgerundetes Rechteck"/>
          <p:cNvSpPr/>
          <p:nvPr/>
        </p:nvSpPr>
        <p:spPr>
          <a:xfrm>
            <a:off x="1462682" y="5529460"/>
            <a:ext cx="20167375" cy="687290"/>
          </a:xfrm>
          <a:prstGeom prst="roundRect">
            <a:avLst>
              <a:gd name="adj" fmla="val 27718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61" name="Abgerundetes Rechteck"/>
          <p:cNvSpPr/>
          <p:nvPr/>
        </p:nvSpPr>
        <p:spPr>
          <a:xfrm>
            <a:off x="1462682" y="8755260"/>
            <a:ext cx="20167375" cy="687290"/>
          </a:xfrm>
          <a:prstGeom prst="roundRect">
            <a:avLst>
              <a:gd name="adj" fmla="val 27718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5"/>
      <p:bldP build="whole" bldLvl="1" animBg="1" rev="0" advAuto="0" spid="260" grpId="3"/>
      <p:bldP build="whole" bldLvl="1" animBg="1" rev="0" advAuto="0" spid="257" grpId="1"/>
      <p:bldP build="whole" bldLvl="1" animBg="1" rev="0" advAuto="0" spid="259" grpId="4"/>
      <p:bldP build="whole" bldLvl="1" animBg="1" rev="0" advAuto="0" spid="25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herap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Therapie</a:t>
            </a:r>
          </a:p>
        </p:txBody>
      </p:sp>
      <p:sp>
        <p:nvSpPr>
          <p:cNvPr id="264" name="antipsychotik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antipsychotika</a:t>
            </a:r>
          </a:p>
        </p:txBody>
      </p:sp>
      <p:sp>
        <p:nvSpPr>
          <p:cNvPr id="265" name="erhöhte Mortalitätsrate…"/>
          <p:cNvSpPr txBox="1"/>
          <p:nvPr>
            <p:ph type="body" idx="1"/>
          </p:nvPr>
        </p:nvSpPr>
        <p:spPr>
          <a:xfrm>
            <a:off x="762000" y="3924299"/>
            <a:ext cx="22860000" cy="85852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E5E5E"/>
                </a:solidFill>
              </a:defRPr>
            </a:pPr>
            <a:r>
              <a:t>erhöhte Mortalitätsrate 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Metabolische Nebenwirkungen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Anticholinerge Eigenschaften (Quetiapin)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Extrapyramidale Nebenwirkungen (Risperidon, Haloperidol)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Prothypendyl (Dominal): Synkopen, wenig antipsychotisch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herap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therapie</a:t>
            </a:r>
          </a:p>
        </p:txBody>
      </p:sp>
      <p:pic>
        <p:nvPicPr>
          <p:cNvPr id="268" name="Bildschirmfoto 2017-02-06 um 19.17.32.png" descr="Bildschirmfoto 2017-02-06 um 19.17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146" y="2075556"/>
            <a:ext cx="22613708" cy="6413899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Abgerundetes Rechteck"/>
          <p:cNvSpPr/>
          <p:nvPr/>
        </p:nvSpPr>
        <p:spPr>
          <a:xfrm>
            <a:off x="1132482" y="5961260"/>
            <a:ext cx="22119036" cy="687290"/>
          </a:xfrm>
          <a:prstGeom prst="roundRect">
            <a:avLst>
              <a:gd name="adj" fmla="val 27718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70" name="Abgerundetes Rechteck"/>
          <p:cNvSpPr/>
          <p:nvPr/>
        </p:nvSpPr>
        <p:spPr>
          <a:xfrm>
            <a:off x="1132482" y="7205860"/>
            <a:ext cx="22119036" cy="687290"/>
          </a:xfrm>
          <a:prstGeom prst="roundRect">
            <a:avLst>
              <a:gd name="adj" fmla="val 27718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71" name="Absetz- und Reduktionsversuche!!!"/>
          <p:cNvSpPr txBox="1"/>
          <p:nvPr>
            <p:ph type="body" sz="quarter" idx="4294967295"/>
          </p:nvPr>
        </p:nvSpPr>
        <p:spPr>
          <a:xfrm>
            <a:off x="762000" y="9540478"/>
            <a:ext cx="22860000" cy="1635522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buChar char="➡"/>
              <a:defRPr>
                <a:solidFill>
                  <a:schemeClr val="accent4">
                    <a:hueOff val="-1395324"/>
                    <a:satOff val="-3373"/>
                    <a:lumOff val="-9849"/>
                  </a:schemeClr>
                </a:solidFill>
              </a:defRPr>
            </a:lvl1pPr>
          </a:lstStyle>
          <a:p>
            <a:pPr/>
            <a:r>
              <a:t>Absetz- und Reduktionsversuche!!!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" grpId="2"/>
      <p:bldP build="whole" bldLvl="1" animBg="1" rev="0" advAuto="0" spid="269" grpId="1"/>
      <p:bldP build="whole" bldLvl="1" animBg="1" rev="0" advAuto="0" spid="271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herap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therapie</a:t>
            </a:r>
          </a:p>
        </p:txBody>
      </p:sp>
      <p:sp>
        <p:nvSpPr>
          <p:cNvPr id="274" name="andere Schlafmitt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andere Schlafmittel</a:t>
            </a:r>
          </a:p>
        </p:txBody>
      </p:sp>
      <p:sp>
        <p:nvSpPr>
          <p:cNvPr id="275" name="Non-Benzodiazepine (Zolpiden) - Sturzrisik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Non-Benzodiazepine (Zolpiden) - Sturzrisiko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Antihistaminika - anticholinerg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Pflanzliche Präparate (Baldrian-Melisse-Hopfen)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Melatonin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herap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therapie</a:t>
            </a:r>
          </a:p>
        </p:txBody>
      </p:sp>
      <p:pic>
        <p:nvPicPr>
          <p:cNvPr id="278" name="Bildschirmfoto 2017-02-06 um 19.17.43.png" descr="Bildschirmfoto 2017-02-06 um 19.17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523633"/>
            <a:ext cx="22860000" cy="11620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Abgerundetes Rechteck"/>
          <p:cNvSpPr/>
          <p:nvPr/>
        </p:nvSpPr>
        <p:spPr>
          <a:xfrm>
            <a:off x="1305421" y="6062860"/>
            <a:ext cx="22119035" cy="645320"/>
          </a:xfrm>
          <a:prstGeom prst="roundRect">
            <a:avLst>
              <a:gd name="adj" fmla="val 29520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80" name="Abgerundetes Rechteck"/>
          <p:cNvSpPr/>
          <p:nvPr/>
        </p:nvSpPr>
        <p:spPr>
          <a:xfrm>
            <a:off x="1305421" y="7366793"/>
            <a:ext cx="22119035" cy="940793"/>
          </a:xfrm>
          <a:prstGeom prst="roundRect">
            <a:avLst>
              <a:gd name="adj" fmla="val 20249"/>
            </a:avLst>
          </a:prstGeom>
          <a:ln w="1143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81" name="Abgerundetes Rechteck"/>
          <p:cNvSpPr/>
          <p:nvPr/>
        </p:nvSpPr>
        <p:spPr>
          <a:xfrm>
            <a:off x="1297781" y="9568060"/>
            <a:ext cx="22134315" cy="645320"/>
          </a:xfrm>
          <a:prstGeom prst="roundRect">
            <a:avLst>
              <a:gd name="adj" fmla="val 29520"/>
            </a:avLst>
          </a:prstGeom>
          <a:ln w="1143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82" name="Abgerundetes Rechteck"/>
          <p:cNvSpPr/>
          <p:nvPr/>
        </p:nvSpPr>
        <p:spPr>
          <a:xfrm>
            <a:off x="1305421" y="11473854"/>
            <a:ext cx="22119035" cy="916981"/>
          </a:xfrm>
          <a:prstGeom prst="roundRect">
            <a:avLst>
              <a:gd name="adj" fmla="val 20775"/>
            </a:avLst>
          </a:prstGeom>
          <a:ln w="1143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pic>
        <p:nvPicPr>
          <p:cNvPr id="283" name="Linie Linie" descr="Linie Lini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4900" y="6948586"/>
            <a:ext cx="2475136" cy="177801"/>
          </a:xfrm>
          <a:prstGeom prst="rect">
            <a:avLst/>
          </a:prstGeom>
        </p:spPr>
      </p:pic>
      <p:pic>
        <p:nvPicPr>
          <p:cNvPr id="285" name="Linie Linie" descr="Linie Lini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4900" y="8547992"/>
            <a:ext cx="2475136" cy="177801"/>
          </a:xfrm>
          <a:prstGeom prst="rect">
            <a:avLst/>
          </a:prstGeom>
        </p:spPr>
      </p:pic>
      <p:pic>
        <p:nvPicPr>
          <p:cNvPr id="287" name="Linie Linie" descr="Linie Lini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4900" y="9182645"/>
            <a:ext cx="2475136" cy="177801"/>
          </a:xfrm>
          <a:prstGeom prst="rect">
            <a:avLst/>
          </a:prstGeom>
        </p:spPr>
      </p:pic>
      <p:pic>
        <p:nvPicPr>
          <p:cNvPr id="289" name="Linie Linie" descr="Linie Lini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4900" y="10420994"/>
            <a:ext cx="2475136" cy="1778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1"/>
      <p:bldP build="whole" bldLvl="1" animBg="1" rev="0" advAuto="0" spid="289" grpId="8"/>
      <p:bldP build="whole" bldLvl="1" animBg="1" rev="0" advAuto="0" spid="281" grpId="3"/>
      <p:bldP build="whole" bldLvl="1" animBg="1" rev="0" advAuto="0" spid="282" grpId="4"/>
      <p:bldP build="whole" bldLvl="1" animBg="1" rev="0" advAuto="0" spid="280" grpId="2"/>
      <p:bldP build="whole" bldLvl="1" animBg="1" rev="0" advAuto="0" spid="283" grpId="5"/>
      <p:bldP build="whole" bldLvl="1" animBg="1" rev="0" advAuto="0" spid="287" grpId="7"/>
      <p:bldP build="whole" bldLvl="1" animBg="1" rev="0" advAuto="0" spid="285" grpId="6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herap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therapie</a:t>
            </a:r>
          </a:p>
        </p:txBody>
      </p:sp>
      <p:sp>
        <p:nvSpPr>
          <p:cNvPr id="293" name="Schlafmittel in der Prax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Schlafmittel in der Praxis</a:t>
            </a:r>
          </a:p>
        </p:txBody>
      </p:sp>
      <p:sp>
        <p:nvSpPr>
          <p:cNvPr id="294" name="1. Hova (2 Tbl.)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chemeClr val="accent1"/>
              </a:buClr>
              <a:defRPr>
                <a:solidFill>
                  <a:srgbClr val="5E5E5E"/>
                </a:solidFill>
              </a:defRPr>
            </a:pPr>
            <a:r>
              <a:t>1. Hova (2 Tbl.)</a:t>
            </a:r>
          </a:p>
          <a:p>
            <a:pPr>
              <a:buClr>
                <a:schemeClr val="accent1"/>
              </a:buClr>
              <a:defRPr>
                <a:solidFill>
                  <a:srgbClr val="5E5E5E"/>
                </a:solidFill>
              </a:defRPr>
            </a:pPr>
            <a:r>
              <a:t>2. Zoldem (5 - 10mg) cave: Sturzrisiko</a:t>
            </a:r>
          </a:p>
          <a:p>
            <a:pPr>
              <a:buClr>
                <a:schemeClr val="accent1"/>
              </a:buClr>
              <a:defRPr>
                <a:solidFill>
                  <a:srgbClr val="5E5E5E"/>
                </a:solidFill>
              </a:defRPr>
            </a:pPr>
            <a:r>
              <a:t>3. Trittico (50 - 100mg) cave: Blutdruck</a:t>
            </a:r>
          </a:p>
          <a:p>
            <a:pPr>
              <a:buClr>
                <a:schemeClr val="accent1"/>
              </a:buClr>
              <a:defRPr>
                <a:solidFill>
                  <a:srgbClr val="5E5E5E"/>
                </a:solidFill>
              </a:defRPr>
            </a:pPr>
            <a:r>
              <a:t>4. bei älteren bzw. Tag-Nacht-Umkehr: Circadin 3mg</a:t>
            </a:r>
          </a:p>
          <a:p>
            <a:pPr>
              <a:buClr>
                <a:schemeClr val="accent1"/>
              </a:buClr>
              <a:defRPr>
                <a:solidFill>
                  <a:srgbClr val="5E5E5E"/>
                </a:solidFill>
              </a:defRPr>
            </a:pPr>
            <a:r>
              <a:t>5. bei jungen, gesunden Pat. ev. Dominal 40 - 80mg</a:t>
            </a:r>
          </a:p>
          <a:p>
            <a:pPr>
              <a:buClr>
                <a:schemeClr val="accent1"/>
              </a:buClr>
              <a:defRPr>
                <a:solidFill>
                  <a:srgbClr val="5E5E5E"/>
                </a:solidFill>
              </a:defRPr>
            </a:pPr>
            <a:r>
              <a:t>6. Benzodiazepine (kein Halcion)</a:t>
            </a:r>
          </a:p>
        </p:txBody>
      </p:sp>
      <p:sp>
        <p:nvSpPr>
          <p:cNvPr id="295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herap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therapie</a:t>
            </a:r>
          </a:p>
        </p:txBody>
      </p:sp>
      <p:sp>
        <p:nvSpPr>
          <p:cNvPr id="298" name="Beruhigungsmittel in der Prax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Beruhigungsmittel in der Praxis</a:t>
            </a:r>
          </a:p>
        </p:txBody>
      </p:sp>
      <p:sp>
        <p:nvSpPr>
          <p:cNvPr id="299" name="Antipsychotikum UND Anxiolytikum!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26440">
              <a:spcBef>
                <a:spcPts val="3400"/>
              </a:spcBef>
              <a:buClrTx/>
              <a:buSzTx/>
              <a:buFontTx/>
              <a:buNone/>
              <a:defRPr sz="4224">
                <a:solidFill>
                  <a:srgbClr val="5E5E5E"/>
                </a:solidFill>
              </a:defRPr>
            </a:pPr>
            <a:r>
              <a:t>Antipsychotikum UND Anxiolytikum!</a:t>
            </a:r>
          </a:p>
          <a:p>
            <a:pPr marL="558800" indent="-558800" defTabSz="726440">
              <a:spcBef>
                <a:spcPts val="3400"/>
              </a:spcBef>
              <a:buClr>
                <a:schemeClr val="accent1"/>
              </a:buClr>
              <a:defRPr sz="4224">
                <a:solidFill>
                  <a:srgbClr val="5E5E5E"/>
                </a:solidFill>
              </a:defRPr>
            </a:pPr>
            <a:r>
              <a:t>Temesta (in 0,5mg Schritten, bei geriatrischen Pat. max. 1,5mg MTD, ansonsten ev. mehr)</a:t>
            </a:r>
          </a:p>
          <a:p>
            <a:pPr marL="558800" indent="-558800" defTabSz="726440">
              <a:spcBef>
                <a:spcPts val="3400"/>
              </a:spcBef>
              <a:buClr>
                <a:schemeClr val="accent1"/>
              </a:buClr>
              <a:defRPr sz="4224">
                <a:solidFill>
                  <a:srgbClr val="5E5E5E"/>
                </a:solidFill>
              </a:defRPr>
            </a:pPr>
            <a:r>
              <a:t>Risperdal: in 0,5mg Schritten, bei geriatrischen Pat. max. 1,5mg MTD; KI: EPS</a:t>
            </a:r>
          </a:p>
          <a:p>
            <a:pPr marL="558800" indent="-558800" defTabSz="726440">
              <a:spcBef>
                <a:spcPts val="3400"/>
              </a:spcBef>
              <a:buClr>
                <a:schemeClr val="accent1"/>
              </a:buClr>
              <a:defRPr sz="4224">
                <a:solidFill>
                  <a:srgbClr val="5E5E5E"/>
                </a:solidFill>
              </a:defRPr>
            </a:pPr>
            <a:r>
              <a:t>Quetiapin: 12,5 - 25mg 1 - 2 x tgl.; NW: Delir ab ca. 100mg</a:t>
            </a:r>
          </a:p>
          <a:p>
            <a:pPr marL="558800" indent="-558800" defTabSz="726440">
              <a:spcBef>
                <a:spcPts val="3400"/>
              </a:spcBef>
              <a:buClr>
                <a:schemeClr val="accent1"/>
              </a:buClr>
              <a:defRPr sz="4224">
                <a:solidFill>
                  <a:srgbClr val="5E5E5E"/>
                </a:solidFill>
              </a:defRPr>
            </a:pPr>
            <a:r>
              <a:t>Haldol: in Notfällen sehr gut wirksam, cave: kardiale NW, bei i.v. Gabe Monitor!</a:t>
            </a:r>
          </a:p>
          <a:p>
            <a:pPr marL="558800" indent="-558800" defTabSz="726440">
              <a:spcBef>
                <a:spcPts val="3400"/>
              </a:spcBef>
              <a:buClr>
                <a:schemeClr val="accent1"/>
              </a:buClr>
              <a:defRPr sz="4224">
                <a:solidFill>
                  <a:srgbClr val="5E5E5E"/>
                </a:solidFill>
              </a:defRPr>
            </a:pPr>
            <a:r>
              <a:t>Dominal: nur sedierend, kaum antipsychotisch, nicht anxiolytisch</a:t>
            </a:r>
          </a:p>
          <a:p>
            <a:pPr marL="558800" indent="-558800" defTabSz="726440">
              <a:spcBef>
                <a:spcPts val="3400"/>
              </a:spcBef>
              <a:buClr>
                <a:schemeClr val="accent1"/>
              </a:buClr>
              <a:defRPr sz="4224">
                <a:solidFill>
                  <a:srgbClr val="5E5E5E"/>
                </a:solidFill>
              </a:defRPr>
            </a:pPr>
            <a:r>
              <a:t>Fixierung und andere Zwangsmassnahmen: IMMER (zusätzlich) Benzodiazepin!!!(Anxiolytisch, Amnesie)</a:t>
            </a:r>
          </a:p>
        </p:txBody>
      </p:sp>
      <p:sp>
        <p:nvSpPr>
          <p:cNvPr id="300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Zusammenfassung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Zusammenfassung</a:t>
            </a:r>
          </a:p>
        </p:txBody>
      </p:sp>
      <p:sp>
        <p:nvSpPr>
          <p:cNvPr id="303" name="take home mess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take home message</a:t>
            </a:r>
          </a:p>
        </p:txBody>
      </p:sp>
      <p:sp>
        <p:nvSpPr>
          <p:cNvPr id="304" name="strenge Nutzen-Risiko-Abwägung…"/>
          <p:cNvSpPr txBox="1"/>
          <p:nvPr>
            <p:ph type="body" idx="1"/>
          </p:nvPr>
        </p:nvSpPr>
        <p:spPr>
          <a:xfrm>
            <a:off x="762000" y="3460452"/>
            <a:ext cx="22860000" cy="943669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E5E5E"/>
                </a:solidFill>
              </a:defRPr>
            </a:pPr>
            <a:r>
              <a:t>strenge Nutzen-Risiko-Abwägung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start low - go slow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Nicht-medikamentöse Massnahmen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Zeitliche Begrenzung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t>Kenntnis der Pharmakologie</a:t>
            </a:r>
          </a:p>
        </p:txBody>
      </p:sp>
      <p:pic>
        <p:nvPicPr>
          <p:cNvPr id="305" name="Bildschirmfoto 2017-02-04 um 11.04.51.png" descr="Bildschirmfoto 2017-02-04 um 11.04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08051" y="5071956"/>
            <a:ext cx="9230639" cy="7298645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7" name="Oval"/>
          <p:cNvSpPr/>
          <p:nvPr/>
        </p:nvSpPr>
        <p:spPr>
          <a:xfrm>
            <a:off x="13360400" y="9372600"/>
            <a:ext cx="979339" cy="1016000"/>
          </a:xfrm>
          <a:prstGeom prst="ellipse">
            <a:avLst/>
          </a:prstGeom>
          <a:solidFill>
            <a:schemeClr val="accent4">
              <a:hueOff val="414058"/>
              <a:satOff val="2144"/>
              <a:lumOff val="10379"/>
              <a:alpha val="9788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Zusammenfassung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Zusammenfassung</a:t>
            </a:r>
          </a:p>
        </p:txBody>
      </p:sp>
      <p:sp>
        <p:nvSpPr>
          <p:cNvPr id="310" name="www.torsades.org…"/>
          <p:cNvSpPr txBox="1"/>
          <p:nvPr>
            <p:ph type="body" idx="1"/>
          </p:nvPr>
        </p:nvSpPr>
        <p:spPr>
          <a:xfrm>
            <a:off x="762000" y="3460452"/>
            <a:ext cx="22860000" cy="943669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E5E5E"/>
                </a:solidFill>
              </a:defRPr>
            </a:pP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www.torsades.org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rPr u="sng">
                <a:solidFill>
                  <a:schemeClr val="accent1"/>
                </a:solidFill>
                <a:hlinkClick r:id="rId3" invalidUrl="" action="" tgtFrame="" tooltip="" history="1" highlightClick="0" endSnd="0"/>
              </a:rPr>
              <a:t>www.dgsm.de</a:t>
            </a:r>
          </a:p>
          <a:p>
            <a:pPr>
              <a:defRPr>
                <a:solidFill>
                  <a:srgbClr val="5E5E5E"/>
                </a:solidFill>
              </a:defRPr>
            </a:pPr>
            <a:r>
              <a:rPr u="sng">
                <a:solidFill>
                  <a:schemeClr val="accent1"/>
                </a:solidFill>
                <a:hlinkClick r:id="rId4" invalidUrl="" action="" tgtFrame="" tooltip="" history="1" highlightClick="0" endSnd="0"/>
              </a:rPr>
              <a:t>www.priscus.net</a:t>
            </a:r>
          </a:p>
        </p:txBody>
      </p:sp>
      <p:sp>
        <p:nvSpPr>
          <p:cNvPr id="311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2" name="SANY0117.jpg" descr="SANY0117.jpg"/>
          <p:cNvPicPr>
            <a:picLocks noChangeAspect="1"/>
          </p:cNvPicPr>
          <p:nvPr/>
        </p:nvPicPr>
        <p:blipFill>
          <a:blip r:embed="rId5">
            <a:alphaModFix amt="66950"/>
            <a:extLst/>
          </a:blip>
          <a:srcRect l="19572" t="0" r="17984" b="0"/>
          <a:stretch>
            <a:fillRect/>
          </a:stretch>
        </p:blipFill>
        <p:spPr>
          <a:xfrm>
            <a:off x="12939723" y="-31854"/>
            <a:ext cx="11472841" cy="13779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nsomn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insomnie</a:t>
            </a:r>
          </a:p>
        </p:txBody>
      </p:sp>
      <p:sp>
        <p:nvSpPr>
          <p:cNvPr id="177" name="Primäre Insomni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Primäre Insomnien</a:t>
            </a:r>
          </a:p>
        </p:txBody>
      </p:sp>
      <p:sp>
        <p:nvSpPr>
          <p:cNvPr id="178" name="Psychophysiologische Insomni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Psychophysiologische Insomnie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Fehlbeurteilung des Schlafzustandes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Idiopathische Insomnie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nsomn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insomnie</a:t>
            </a:r>
          </a:p>
        </p:txBody>
      </p:sp>
      <p:sp>
        <p:nvSpPr>
          <p:cNvPr id="181" name="Sekundäre Insomni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Sekundäre Insomnien</a:t>
            </a:r>
          </a:p>
        </p:txBody>
      </p:sp>
      <p:sp>
        <p:nvSpPr>
          <p:cNvPr id="182" name="Psychiatrische Erkrankung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Psychiatrische Erkrankungen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Substanzmissbrauch/ - Abhängigkeit, toxische Faktoren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Somatische Erkrankungen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insomn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insomnie</a:t>
            </a:r>
          </a:p>
        </p:txBody>
      </p:sp>
      <p:sp>
        <p:nvSpPr>
          <p:cNvPr id="185" name="Untersuchun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Untersuchungen</a:t>
            </a:r>
          </a:p>
        </p:txBody>
      </p:sp>
      <p:sp>
        <p:nvSpPr>
          <p:cNvPr id="186" name="Anamne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Anamnese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Dokumentation durch Schlaf-Fragebögen und Schlaf-Tagebücher (</a:t>
            </a:r>
            <a:r>
              <a:rPr>
                <a:hlinkClick r:id="rId2" invalidUrl="" action="" tgtFrame="" tooltip="" history="1" highlightClick="0" endSnd="0"/>
              </a:rPr>
              <a:t>www.dgsm.de</a:t>
            </a:r>
            <a:r>
              <a:t>)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Diagnostische Abklärung der Grunderkrankungen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Differentialdiagnostischer Ausschluss internistischer und anderer Erkrankungen, Intoxikationen 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Polysomnographie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nsomn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insomnie</a:t>
            </a:r>
          </a:p>
        </p:txBody>
      </p:sp>
      <p:pic>
        <p:nvPicPr>
          <p:cNvPr id="189" name="Bildschirmfoto 2018-05-13 um 15.20.19.png" descr="Bildschirmfoto 2018-05-13 um 15.20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569" y="1743303"/>
            <a:ext cx="23806862" cy="1146702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Abgerundetes Rechteck"/>
          <p:cNvSpPr/>
          <p:nvPr/>
        </p:nvSpPr>
        <p:spPr>
          <a:xfrm>
            <a:off x="421282" y="4208660"/>
            <a:ext cx="17865925" cy="999630"/>
          </a:xfrm>
          <a:prstGeom prst="roundRect">
            <a:avLst>
              <a:gd name="adj" fmla="val 19057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191" name="Abgerundetes Rechteck"/>
          <p:cNvSpPr/>
          <p:nvPr/>
        </p:nvSpPr>
        <p:spPr>
          <a:xfrm>
            <a:off x="421282" y="8014989"/>
            <a:ext cx="17865925" cy="520701"/>
          </a:xfrm>
          <a:prstGeom prst="roundRect">
            <a:avLst>
              <a:gd name="adj" fmla="val 36585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192" name="Abgerundetes Rechteck"/>
          <p:cNvSpPr/>
          <p:nvPr/>
        </p:nvSpPr>
        <p:spPr>
          <a:xfrm>
            <a:off x="421282" y="9742189"/>
            <a:ext cx="17865925" cy="520701"/>
          </a:xfrm>
          <a:prstGeom prst="roundRect">
            <a:avLst>
              <a:gd name="adj" fmla="val 36585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193" name="Abgerundetes Rechteck"/>
          <p:cNvSpPr/>
          <p:nvPr/>
        </p:nvSpPr>
        <p:spPr>
          <a:xfrm>
            <a:off x="421282" y="9183389"/>
            <a:ext cx="17865925" cy="520701"/>
          </a:xfrm>
          <a:prstGeom prst="roundRect">
            <a:avLst>
              <a:gd name="adj" fmla="val 36585"/>
            </a:avLst>
          </a:prstGeom>
          <a:ln w="114300">
            <a:solidFill>
              <a:srgbClr val="FF93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92" grpId="4"/>
      <p:bldP build="whole" bldLvl="1" animBg="1" rev="0" advAuto="0" spid="193" grpId="3"/>
      <p:bldP build="whole" bldLvl="1" animBg="1" rev="0" advAuto="0" spid="19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nsomn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insomnie</a:t>
            </a:r>
          </a:p>
        </p:txBody>
      </p:sp>
      <p:sp>
        <p:nvSpPr>
          <p:cNvPr id="196" name="therapi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therapie</a:t>
            </a:r>
          </a:p>
        </p:txBody>
      </p:sp>
      <p:sp>
        <p:nvSpPr>
          <p:cNvPr id="197" name="Behandlung der körperlichen oder psychiatrischen Grunderkranku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Behandlung der körperlichen oder psychiatrischen Grunderkrankung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Verhaltenstherapeutische Strategien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Medikamentöse Therapie der Insomnie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insomn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insomnie</a:t>
            </a:r>
          </a:p>
        </p:txBody>
      </p:sp>
      <p:sp>
        <p:nvSpPr>
          <p:cNvPr id="200" name="medikamentöse Therapi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medikamentöse Therapie</a:t>
            </a:r>
          </a:p>
        </p:txBody>
      </p:sp>
      <p:sp>
        <p:nvSpPr>
          <p:cNvPr id="201" name="kurzfristiger Einsatz (ca. 4 Woche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kurzfristiger Einsatz (ca. 4 Wochen)</a:t>
            </a:r>
          </a:p>
          <a:p>
            <a:pPr>
              <a:buChar char="‣"/>
              <a:defRPr>
                <a:solidFill>
                  <a:srgbClr val="5E5E5E"/>
                </a:solidFill>
              </a:defRPr>
            </a:pPr>
            <a:r>
              <a:t>Substanzwahl je nach Grunderkrankungen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insomni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insomnie</a:t>
            </a:r>
          </a:p>
        </p:txBody>
      </p:sp>
      <p:sp>
        <p:nvSpPr>
          <p:cNvPr id="204" name="medikamentöse Therapi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medikamentöse Therapie</a:t>
            </a:r>
          </a:p>
        </p:txBody>
      </p:sp>
      <p:sp>
        <p:nvSpPr>
          <p:cNvPr id="205" name="Benzodiazepi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 defTabSz="792479">
              <a:spcBef>
                <a:spcPts val="3700"/>
              </a:spcBef>
              <a:buChar char="‣"/>
              <a:defRPr sz="4608">
                <a:solidFill>
                  <a:srgbClr val="5E5E5E"/>
                </a:solidFill>
              </a:defRPr>
            </a:pPr>
            <a:r>
              <a:t>Benzodiazepine</a:t>
            </a:r>
          </a:p>
          <a:p>
            <a:pPr marL="609600" indent="-609600" defTabSz="792479">
              <a:spcBef>
                <a:spcPts val="3700"/>
              </a:spcBef>
              <a:buChar char="‣"/>
              <a:defRPr sz="4608">
                <a:solidFill>
                  <a:srgbClr val="5E5E5E"/>
                </a:solidFill>
              </a:defRPr>
            </a:pPr>
            <a:r>
              <a:t>Non-Benzodiazepine</a:t>
            </a:r>
          </a:p>
          <a:p>
            <a:pPr marL="609600" indent="-609600" defTabSz="792479">
              <a:spcBef>
                <a:spcPts val="3700"/>
              </a:spcBef>
              <a:buChar char="‣"/>
              <a:defRPr sz="4608">
                <a:solidFill>
                  <a:srgbClr val="5E5E5E"/>
                </a:solidFill>
              </a:defRPr>
            </a:pPr>
            <a:r>
              <a:t>Antidepressiva</a:t>
            </a:r>
          </a:p>
          <a:p>
            <a:pPr marL="609600" indent="-609600" defTabSz="792479">
              <a:spcBef>
                <a:spcPts val="3700"/>
              </a:spcBef>
              <a:buChar char="‣"/>
              <a:defRPr sz="4608">
                <a:solidFill>
                  <a:srgbClr val="5E5E5E"/>
                </a:solidFill>
              </a:defRPr>
            </a:pPr>
            <a:r>
              <a:t>Neuroleptika</a:t>
            </a:r>
          </a:p>
          <a:p>
            <a:pPr marL="609600" indent="-609600" defTabSz="792479">
              <a:spcBef>
                <a:spcPts val="3700"/>
              </a:spcBef>
              <a:buChar char="‣"/>
              <a:defRPr sz="4608">
                <a:solidFill>
                  <a:srgbClr val="5E5E5E"/>
                </a:solidFill>
              </a:defRPr>
            </a:pPr>
            <a:r>
              <a:t>Antihistaminika</a:t>
            </a:r>
          </a:p>
          <a:p>
            <a:pPr marL="609600" indent="-609600" defTabSz="792479">
              <a:spcBef>
                <a:spcPts val="3700"/>
              </a:spcBef>
              <a:buChar char="‣"/>
              <a:defRPr sz="4608">
                <a:solidFill>
                  <a:srgbClr val="5E5E5E"/>
                </a:solidFill>
              </a:defRPr>
            </a:pPr>
            <a:r>
              <a:t>Pflanzliche Präparate</a:t>
            </a:r>
          </a:p>
          <a:p>
            <a:pPr marL="609600" indent="-609600" defTabSz="792479">
              <a:spcBef>
                <a:spcPts val="3700"/>
              </a:spcBef>
              <a:buChar char="‣"/>
              <a:defRPr sz="4608">
                <a:solidFill>
                  <a:srgbClr val="5E5E5E"/>
                </a:solidFill>
              </a:defRPr>
            </a:pPr>
            <a:r>
              <a:t>Melatonin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