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modernComment_113_9C653E7D.xml" ContentType="application/vnd.ms-powerpoint.comments+xml"/>
  <Override PartName="/ppt/comments/modernComment_106_57DBB246.xml" ContentType="application/vnd.ms-powerpoint.comments+xml"/>
  <Override PartName="/ppt/comments/modernComment_10E_1782583D.xml" ContentType="application/vnd.ms-powerpoint.comments+xml"/>
  <Override PartName="/ppt/comments/modernComment_112_586C8D0F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4" r:id="rId9"/>
    <p:sldId id="262" r:id="rId10"/>
    <p:sldId id="266" r:id="rId11"/>
    <p:sldId id="265" r:id="rId12"/>
    <p:sldId id="269" r:id="rId13"/>
    <p:sldId id="279" r:id="rId14"/>
    <p:sldId id="270" r:id="rId15"/>
    <p:sldId id="272" r:id="rId16"/>
    <p:sldId id="273" r:id="rId17"/>
    <p:sldId id="274" r:id="rId18"/>
    <p:sldId id="263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445709-AC4D-36EB-D619-E863BDDF5084}" name="Csencsitz, Marco" initials="CM" userId="S::marco.csencsitz@student.tugraz.at::146ac007-f954-4b91-941b-02865c1230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modernComment_106_57DBB24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4BC8D61-3440-490C-8EB9-F9D3AB5186DD}" authorId="{CD445709-AC4D-36EB-D619-E863BDDF5084}" created="2023-08-26T13:09:24.12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74015814" sldId="262"/>
      <ac:spMk id="3" creationId="{CFEA13C6-E3D1-50A9-05E8-C1A6499131D5}"/>
    </ac:deMkLst>
    <p188:txBody>
      <a:bodyPr/>
      <a:lstStyle/>
      <a:p>
        <a:r>
          <a:rPr lang="de-AT"/>
          <a:t>97% Übereinstimmung des Hüllproteins - Impfung mit westlichen Subtyp bietet auch Schutz gegen anderen beiden Subtypen</a:t>
        </a:r>
      </a:p>
    </p188:txBody>
  </p188:cm>
  <p188:cm id="{2B6411DF-62F7-4EC6-975F-4C8AEDCF3084}" authorId="{CD445709-AC4D-36EB-D619-E863BDDF5084}" created="2023-08-26T13:10:06.070">
    <pc:sldMkLst xmlns:pc="http://schemas.microsoft.com/office/powerpoint/2013/main/command">
      <pc:docMk/>
      <pc:sldMk cId="1474015814" sldId="262"/>
    </pc:sldMkLst>
    <p188:txBody>
      <a:bodyPr/>
      <a:lstStyle/>
      <a:p>
        <a:r>
          <a:rPr lang="de-AT"/>
          <a:t>Übertragung innerhalb der ersten Stunden  nach Zeckenstich</a:t>
        </a:r>
      </a:p>
    </p188:txBody>
  </p188:cm>
  <p188:cm id="{48ABDF24-AA4E-4047-9A3C-2642212DC756}" authorId="{CD445709-AC4D-36EB-D619-E863BDDF5084}" created="2023-08-26T13:12:30.66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74015814" sldId="262"/>
      <ac:spMk id="3" creationId="{CFEA13C6-E3D1-50A9-05E8-C1A6499131D5}"/>
    </ac:deMkLst>
    <p188:txBody>
      <a:bodyPr/>
      <a:lstStyle/>
      <a:p>
        <a:r>
          <a:rPr lang="de-AT"/>
          <a:t>Käse aus unpasteurisierter, infizierter Milch</a:t>
        </a:r>
      </a:p>
    </p188:txBody>
  </p188:cm>
  <p188:cm id="{D3BF6D24-51E5-44C6-884C-8FF434F36D52}" authorId="{CD445709-AC4D-36EB-D619-E863BDDF5084}" created="2023-08-26T13:31:10.72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74015814" sldId="262"/>
      <ac:spMk id="3" creationId="{CFEA13C6-E3D1-50A9-05E8-C1A6499131D5}"/>
    </ac:deMkLst>
    <p188:txBody>
      <a:bodyPr/>
      <a:lstStyle/>
      <a:p>
        <a:r>
          <a:rPr lang="de-AT"/>
          <a:t>Nicht jeder Zeckenstich überträgt FSME Virus, nicht jeder Infizierte entwickelt FSME-typische Symptome</a:t>
        </a:r>
      </a:p>
    </p188:txBody>
  </p188:cm>
</p188:cmLst>
</file>

<file path=ppt/comments/modernComment_10E_1782583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3FE71B3-19CE-4A44-9744-BA93D55773B1}" authorId="{CD445709-AC4D-36EB-D619-E863BDDF5084}" created="2023-08-27T13:41:56.24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4418237" sldId="270"/>
      <ac:spMk id="3" creationId="{F5EACF4B-03B6-0536-45E1-343415E241A4}"/>
    </ac:deMkLst>
    <p188:txBody>
      <a:bodyPr/>
      <a:lstStyle/>
      <a:p>
        <a:r>
          <a:rPr lang="de-AT"/>
          <a:t>Serologisch finden sich etwa 2–4 Wochen nach Zeckenstich zunächst FSME-spezifische IgM-Antikörper und etwa 1–2 Wochen später auch spezifische IgG-Antikörper.</a:t>
        </a:r>
      </a:p>
    </p188:txBody>
  </p188:cm>
  <p188:cm id="{D43B86FA-E4D7-46A5-B88D-57AD90187147}" authorId="{CD445709-AC4D-36EB-D619-E863BDDF5084}" created="2023-08-29T19:32:26.18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4418237" sldId="270"/>
      <ac:spMk id="3" creationId="{F5EACF4B-03B6-0536-45E1-343415E241A4}"/>
    </ac:deMkLst>
    <p188:txBody>
      <a:bodyPr/>
      <a:lstStyle/>
      <a:p>
        <a:r>
          <a:rPr lang="de-AT"/>
          <a:t>Intrathekale Antikörperbildung</a:t>
        </a:r>
      </a:p>
    </p188:txBody>
  </p188:cm>
</p188:cmLst>
</file>

<file path=ppt/comments/modernComment_112_586C8D0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D7A6634-A811-40D2-A9DD-28CCA8058D8A}" authorId="{CD445709-AC4D-36EB-D619-E863BDDF5084}" created="2023-08-29T19:28:57.53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83509007" sldId="274"/>
      <ac:spMk id="3" creationId="{5FBA6E2C-616A-555D-C0B8-A68D02B4E7E0}"/>
    </ac:deMkLst>
    <p188:txBody>
      <a:bodyPr/>
      <a:lstStyle/>
      <a:p>
        <a:r>
          <a:rPr lang="de-AT"/>
          <a:t>nach klinischen Erfahrungen, keine Auffrischung notwendig</a:t>
        </a:r>
      </a:p>
    </p188:txBody>
  </p188:cm>
</p188:cmLst>
</file>

<file path=ppt/comments/modernComment_113_9C653E7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2391A4B-04B8-4375-9DEC-A0588DFFAADA}" authorId="{CD445709-AC4D-36EB-D619-E863BDDF5084}" created="2023-08-29T18:56:55.67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23880829" sldId="275"/>
      <ac:spMk id="3" creationId="{94F1D6D6-AF83-DA32-019E-6D1313A683F0}"/>
    </ac:deMkLst>
    <p188:txBody>
      <a:bodyPr/>
      <a:lstStyle/>
      <a:p>
        <a:r>
          <a:rPr lang="de-AT"/>
          <a:t>Kleinschrittiges Gangbild, fehlendes Mitschwingen, Tremor, Bradydiadochokinese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microsoft.com/office/2018/10/relationships/comments" Target="../comments/modernComment_10E_1782583D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12_586C8D0F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zialministerium.at/Themen/Gesundheit/Uebertragbare-Krankheiten/Infektionskrankheiten-A-Z/Fr%C3%BChsommer-Meningoenzephalitis-(FSME).html" TargetMode="External"/><Relationship Id="rId2" Type="http://schemas.openxmlformats.org/officeDocument/2006/relationships/hyperlink" Target="https://www.zecken.de/de/fsme/fsmerisikogebiete-europ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eva_s\Downloads\Impfplan_&#195;&#150;sterreich_2023_Version_1.1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113_9C653E7D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6_57DBB24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C73C5-8859-27E4-3F35-4E0B60A6D9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800" dirty="0"/>
              <a:t>Ein Patient mit Kopfschmerzen und Wortfindungsstörungen</a:t>
            </a:r>
            <a:endParaRPr lang="de-AT" sz="4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111B3B7-1BEC-FCAA-9143-89B71EBAE5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Kasuistik von Eva Singer, 27.09.2023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0134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DC3FE-8B28-5F0A-84A2-BAB7C40E4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Epidemiologie</a:t>
            </a:r>
            <a:endParaRPr lang="de-AT" sz="24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D006920-432C-4EE2-FC28-8DA626EE8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1700" dirty="0"/>
              <a:t>Rot: FSME-Risikogebiet</a:t>
            </a:r>
          </a:p>
          <a:p>
            <a:pPr>
              <a:lnSpc>
                <a:spcPct val="90000"/>
              </a:lnSpc>
            </a:pPr>
            <a:r>
              <a:rPr lang="de-DE" sz="1700" dirty="0"/>
              <a:t>Gelb: vereinzelt FSME-Erkrankungen</a:t>
            </a:r>
          </a:p>
          <a:p>
            <a:pPr>
              <a:lnSpc>
                <a:spcPct val="90000"/>
              </a:lnSpc>
            </a:pPr>
            <a:endParaRPr lang="de-DE" sz="1700" dirty="0"/>
          </a:p>
          <a:p>
            <a:pPr>
              <a:lnSpc>
                <a:spcPct val="90000"/>
              </a:lnSpc>
            </a:pPr>
            <a:endParaRPr lang="de-DE" sz="1700" dirty="0"/>
          </a:p>
          <a:p>
            <a:pPr>
              <a:lnSpc>
                <a:spcPct val="90000"/>
              </a:lnSpc>
            </a:pPr>
            <a:r>
              <a:rPr lang="de-DE" sz="1700" dirty="0"/>
              <a:t>0,7 bis 2 Fälle / 100.000 EW und Jahr in D</a:t>
            </a:r>
          </a:p>
          <a:p>
            <a:pPr>
              <a:lnSpc>
                <a:spcPct val="90000"/>
              </a:lnSpc>
            </a:pPr>
            <a:r>
              <a:rPr lang="de-DE" sz="1700" dirty="0"/>
              <a:t>41 bis 216 Fälle / Jahr in Ö</a:t>
            </a:r>
          </a:p>
          <a:p>
            <a:pPr>
              <a:lnSpc>
                <a:spcPct val="90000"/>
              </a:lnSpc>
            </a:pPr>
            <a:endParaRPr lang="de-DE" sz="1700" dirty="0"/>
          </a:p>
          <a:p>
            <a:pPr>
              <a:lnSpc>
                <a:spcPct val="90000"/>
              </a:lnSpc>
            </a:pPr>
            <a:endParaRPr lang="de-DE" sz="1700" dirty="0"/>
          </a:p>
          <a:p>
            <a:pPr>
              <a:lnSpc>
                <a:spcPct val="90000"/>
              </a:lnSpc>
            </a:pPr>
            <a:r>
              <a:rPr lang="de-AT" sz="2000" dirty="0"/>
              <a:t> ♂ </a:t>
            </a:r>
            <a:r>
              <a:rPr lang="de-DE" sz="2000" dirty="0"/>
              <a:t> &gt; </a:t>
            </a:r>
            <a:r>
              <a:rPr lang="de-AT" sz="2000" dirty="0"/>
              <a:t>♀</a:t>
            </a:r>
          </a:p>
          <a:p>
            <a:pPr>
              <a:lnSpc>
                <a:spcPct val="90000"/>
              </a:lnSpc>
            </a:pPr>
            <a:r>
              <a:rPr lang="de-DE" sz="1700" dirty="0"/>
              <a:t>Risikofaktoren für schwerwiegenderen Verlauf: </a:t>
            </a:r>
            <a:r>
              <a:rPr lang="de-AT" sz="1700" dirty="0"/>
              <a:t> </a:t>
            </a:r>
            <a:r>
              <a:rPr lang="de-AT" sz="2000" dirty="0"/>
              <a:t>♂</a:t>
            </a:r>
            <a:r>
              <a:rPr lang="de-AT" sz="1700" dirty="0"/>
              <a:t> , </a:t>
            </a:r>
            <a:r>
              <a:rPr lang="de-DE" sz="1700" dirty="0"/>
              <a:t>höheres Alter</a:t>
            </a:r>
            <a:endParaRPr lang="de-AT" sz="1700" dirty="0"/>
          </a:p>
        </p:txBody>
      </p:sp>
      <p:pic>
        <p:nvPicPr>
          <p:cNvPr id="7" name="Inhaltsplatzhalter 10">
            <a:extLst>
              <a:ext uri="{FF2B5EF4-FFF2-40B4-BE49-F238E27FC236}">
                <a16:creationId xmlns:a16="http://schemas.microsoft.com/office/drawing/2014/main" id="{4372B2E5-CCF2-70E1-BCE2-374422309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234" y="1658541"/>
            <a:ext cx="4173646" cy="35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5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96AF0-DB06-ADF7-0C32-8F95BDC0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Klinik</a:t>
            </a:r>
            <a:endParaRPr lang="de-AT" sz="2400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84DB2CD7-52CF-6A23-048B-3BA4BE160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8613"/>
            <a:ext cx="9165309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 err="1"/>
              <a:t>Zweigipfeliger</a:t>
            </a:r>
            <a:r>
              <a:rPr lang="de-DE" dirty="0"/>
              <a:t> Fieberverlauf</a:t>
            </a:r>
          </a:p>
          <a:p>
            <a:pPr>
              <a:lnSpc>
                <a:spcPct val="150000"/>
              </a:lnSpc>
            </a:pPr>
            <a:r>
              <a:rPr lang="de-DE" dirty="0"/>
              <a:t>Inkubationszeit ~ 10 Tage (5-28)</a:t>
            </a:r>
          </a:p>
          <a:p>
            <a:pPr>
              <a:lnSpc>
                <a:spcPct val="150000"/>
              </a:lnSpc>
            </a:pPr>
            <a:r>
              <a:rPr lang="de-DE" dirty="0"/>
              <a:t>1-wöchige Prodromalphase mit allgemeinem Krankheitsgefühl, Kopfschmerzen, Fieber </a:t>
            </a:r>
          </a:p>
          <a:p>
            <a:pPr>
              <a:lnSpc>
                <a:spcPct val="150000"/>
              </a:lnSpc>
            </a:pPr>
            <a:r>
              <a:rPr lang="de-DE" dirty="0"/>
              <a:t>vorübergehender Besserung</a:t>
            </a:r>
          </a:p>
          <a:p>
            <a:pPr>
              <a:lnSpc>
                <a:spcPct val="150000"/>
              </a:lnSpc>
            </a:pPr>
            <a:r>
              <a:rPr lang="de-DE" dirty="0"/>
              <a:t>erneuter Fieberanstieg mit zweiter Krankheitsphase </a:t>
            </a:r>
          </a:p>
          <a:p>
            <a:pPr>
              <a:lnSpc>
                <a:spcPct val="150000"/>
              </a:lnSpc>
            </a:pPr>
            <a:r>
              <a:rPr lang="de-AT" dirty="0"/>
              <a:t>50 % isolierte Meningitis, 40 % Meningoenzephalitis, 10 % </a:t>
            </a:r>
            <a:r>
              <a:rPr lang="de-AT" dirty="0" err="1"/>
              <a:t>Meningoenzephalomyelitis</a:t>
            </a:r>
            <a:r>
              <a:rPr lang="de-AT" dirty="0"/>
              <a:t> </a:t>
            </a:r>
            <a:endParaRPr lang="de-DE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4475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1DCA6-FCF7-DDBA-215D-499C2B73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Klinik</a:t>
            </a:r>
            <a:endParaRPr lang="de-AT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840693-6C33-152A-2B3D-BDABC71C0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9089"/>
            <a:ext cx="8596668" cy="42116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AT" dirty="0"/>
              <a:t>erhebliche Beeinträchtigung des Allgemeinbefindens </a:t>
            </a:r>
          </a:p>
          <a:p>
            <a:pPr>
              <a:lnSpc>
                <a:spcPct val="150000"/>
              </a:lnSpc>
            </a:pPr>
            <a:r>
              <a:rPr lang="de-AT" dirty="0"/>
              <a:t>hohes Fieber </a:t>
            </a:r>
          </a:p>
          <a:p>
            <a:pPr>
              <a:lnSpc>
                <a:spcPct val="150000"/>
              </a:lnSpc>
            </a:pPr>
            <a:r>
              <a:rPr lang="de-AT" dirty="0"/>
              <a:t>Kopfschmerzen </a:t>
            </a:r>
          </a:p>
          <a:p>
            <a:pPr>
              <a:lnSpc>
                <a:spcPct val="150000"/>
              </a:lnSpc>
            </a:pPr>
            <a:r>
              <a:rPr lang="de-AT" dirty="0"/>
              <a:t>Gleichgewichtsstörungen</a:t>
            </a:r>
          </a:p>
          <a:p>
            <a:pPr>
              <a:lnSpc>
                <a:spcPct val="150000"/>
              </a:lnSpc>
            </a:pPr>
            <a:r>
              <a:rPr lang="de-AT" dirty="0"/>
              <a:t>Ataxie</a:t>
            </a:r>
          </a:p>
          <a:p>
            <a:pPr>
              <a:lnSpc>
                <a:spcPct val="150000"/>
              </a:lnSpc>
            </a:pPr>
            <a:r>
              <a:rPr lang="de-DE" dirty="0"/>
              <a:t>qualitative und quantitative Bewusstseinsstörungen</a:t>
            </a:r>
          </a:p>
          <a:p>
            <a:pPr>
              <a:lnSpc>
                <a:spcPct val="150000"/>
              </a:lnSpc>
            </a:pPr>
            <a:r>
              <a:rPr lang="de-DE" dirty="0"/>
              <a:t>Lähmungen von Hirnnerven (Gesichtslähmung, Hörstörung, Schluckstörung, Sprechstörung) </a:t>
            </a:r>
          </a:p>
          <a:p>
            <a:pPr>
              <a:lnSpc>
                <a:spcPct val="150000"/>
              </a:lnSpc>
            </a:pPr>
            <a:r>
              <a:rPr lang="de-DE" dirty="0"/>
              <a:t>Lähmungen von Armen und Beinen</a:t>
            </a:r>
          </a:p>
        </p:txBody>
      </p:sp>
    </p:spTree>
    <p:extLst>
      <p:ext uri="{BB962C8B-B14F-4D97-AF65-F5344CB8AC3E}">
        <p14:creationId xmlns:p14="http://schemas.microsoft.com/office/powerpoint/2010/main" val="8462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1DCA6-FCF7-DDBA-215D-499C2B73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Klinik</a:t>
            </a:r>
            <a:endParaRPr lang="de-AT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840693-6C33-152A-2B3D-BDABC71C0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9089"/>
            <a:ext cx="8596668" cy="42116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AT" dirty="0"/>
              <a:t>erhebliche </a:t>
            </a:r>
            <a:r>
              <a:rPr lang="de-AT" dirty="0">
                <a:solidFill>
                  <a:schemeClr val="accent1"/>
                </a:solidFill>
              </a:rPr>
              <a:t>Beeinträchtigung des Allgemeinbefindens </a:t>
            </a: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tx1"/>
                </a:solidFill>
              </a:rPr>
              <a:t>hohes Fieber </a:t>
            </a: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accent1"/>
                </a:solidFill>
              </a:rPr>
              <a:t>Kopfschmerzen </a:t>
            </a: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tx1"/>
                </a:solidFill>
              </a:rPr>
              <a:t>Gleichgewichtsstörungen</a:t>
            </a:r>
          </a:p>
          <a:p>
            <a:pPr>
              <a:lnSpc>
                <a:spcPct val="150000"/>
              </a:lnSpc>
            </a:pPr>
            <a:r>
              <a:rPr lang="de-AT" dirty="0">
                <a:solidFill>
                  <a:schemeClr val="accent1"/>
                </a:solidFill>
              </a:rPr>
              <a:t>Ataxie</a:t>
            </a:r>
          </a:p>
          <a:p>
            <a:pPr>
              <a:lnSpc>
                <a:spcPct val="150000"/>
              </a:lnSpc>
            </a:pPr>
            <a:r>
              <a:rPr lang="de-DE" dirty="0"/>
              <a:t>qualitative und quantitative Bewusstseinsstörungen</a:t>
            </a:r>
          </a:p>
          <a:p>
            <a:pPr>
              <a:lnSpc>
                <a:spcPct val="150000"/>
              </a:lnSpc>
            </a:pPr>
            <a:r>
              <a:rPr lang="de-DE" dirty="0"/>
              <a:t>Lähmungen von Hirnnerven (Gesichtslähmung, Hörstörung, Schluckstörung, Sprechstörung) </a:t>
            </a:r>
          </a:p>
          <a:p>
            <a:pPr>
              <a:lnSpc>
                <a:spcPct val="150000"/>
              </a:lnSpc>
            </a:pPr>
            <a:r>
              <a:rPr lang="de-DE" dirty="0"/>
              <a:t>Lähmungen von Armen und Beinen</a:t>
            </a:r>
          </a:p>
        </p:txBody>
      </p:sp>
    </p:spTree>
    <p:extLst>
      <p:ext uri="{BB962C8B-B14F-4D97-AF65-F5344CB8AC3E}">
        <p14:creationId xmlns:p14="http://schemas.microsoft.com/office/powerpoint/2010/main" val="308990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C5D6A-0CB1-2CC6-760D-458F107D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Diagnostik</a:t>
            </a:r>
            <a:endParaRPr lang="de-AT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EACF4B-03B6-0536-45E1-343415E24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8847"/>
            <a:ext cx="8596668" cy="46289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Anamnese</a:t>
            </a:r>
          </a:p>
          <a:p>
            <a:pPr>
              <a:lnSpc>
                <a:spcPct val="150000"/>
              </a:lnSpc>
            </a:pPr>
            <a:r>
              <a:rPr lang="de-DE" dirty="0"/>
              <a:t>Neurologischer Status</a:t>
            </a:r>
            <a:endParaRPr lang="de-AT" dirty="0"/>
          </a:p>
          <a:p>
            <a:pPr>
              <a:lnSpc>
                <a:spcPct val="150000"/>
              </a:lnSpc>
            </a:pPr>
            <a:r>
              <a:rPr lang="de-DE" dirty="0"/>
              <a:t>1. Krankheitsphase: PCR</a:t>
            </a:r>
          </a:p>
          <a:p>
            <a:pPr>
              <a:lnSpc>
                <a:spcPct val="150000"/>
              </a:lnSpc>
            </a:pPr>
            <a:r>
              <a:rPr lang="de-DE" dirty="0"/>
              <a:t>2. Krankheitsphase: FSME-spezifische IgM- und </a:t>
            </a:r>
            <a:r>
              <a:rPr lang="de-DE" dirty="0" err="1"/>
              <a:t>IgG</a:t>
            </a:r>
            <a:r>
              <a:rPr lang="de-DE" dirty="0"/>
              <a:t>-Antikörper im Serum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Pleozytose</a:t>
            </a:r>
            <a:r>
              <a:rPr lang="de-DE" dirty="0"/>
              <a:t> im Liquor</a:t>
            </a:r>
          </a:p>
          <a:p>
            <a:pPr>
              <a:lnSpc>
                <a:spcPct val="150000"/>
              </a:lnSpc>
            </a:pPr>
            <a:r>
              <a:rPr lang="de-DE" dirty="0"/>
              <a:t>FSME-spezifischer</a:t>
            </a:r>
            <a:br>
              <a:rPr lang="de-DE" dirty="0"/>
            </a:br>
            <a:r>
              <a:rPr lang="de-DE" dirty="0"/>
              <a:t>Antikörper-Index</a:t>
            </a:r>
            <a:br>
              <a:rPr lang="de-DE" dirty="0"/>
            </a:br>
            <a:r>
              <a:rPr lang="de-DE" dirty="0"/>
              <a:t>erhöht </a:t>
            </a:r>
          </a:p>
        </p:txBody>
      </p:sp>
      <p:pic>
        <p:nvPicPr>
          <p:cNvPr id="4" name="Grafik 3" descr="Ein Bild, das Text, Karte Menü, Dokument, Quittung enthält.&#10;&#10;Automatisch generierte Beschreibung">
            <a:extLst>
              <a:ext uri="{FF2B5EF4-FFF2-40B4-BE49-F238E27FC236}">
                <a16:creationId xmlns:a16="http://schemas.microsoft.com/office/drawing/2014/main" id="{D47DBDA4-DA55-6725-457D-94997B6A5B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1" t="8890" r="3023" b="32629"/>
          <a:stretch/>
        </p:blipFill>
        <p:spPr>
          <a:xfrm>
            <a:off x="3837984" y="3923306"/>
            <a:ext cx="4709116" cy="232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89F7D6-5A40-03BD-4895-568260D8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Therapie</a:t>
            </a:r>
            <a:endParaRPr lang="de-AT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B6FA51-B97E-C9B6-E329-4125D5960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Keine kausale Therapie</a:t>
            </a:r>
          </a:p>
          <a:p>
            <a:pPr>
              <a:lnSpc>
                <a:spcPct val="150000"/>
              </a:lnSpc>
            </a:pPr>
            <a:r>
              <a:rPr lang="de-DE" dirty="0"/>
              <a:t>Symptomatische Therapie (Paracetamol, Metamizol, </a:t>
            </a:r>
            <a:r>
              <a:rPr lang="de-DE" dirty="0" err="1"/>
              <a:t>Diclofenac</a:t>
            </a:r>
            <a:r>
              <a:rPr lang="de-DE" dirty="0"/>
              <a:t>)</a:t>
            </a:r>
          </a:p>
          <a:p>
            <a:pPr>
              <a:lnSpc>
                <a:spcPct val="150000"/>
              </a:lnSpc>
            </a:pPr>
            <a:r>
              <a:rPr lang="de-DE" dirty="0"/>
              <a:t>5% Intensivpflichtigkeit (Atemlähmung, schwere Bewusstseinsstörung)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Evt.</a:t>
            </a:r>
            <a:r>
              <a:rPr lang="de-DE" dirty="0"/>
              <a:t> Physio-, Ergotherapie, Logopädie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72198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B001C-6738-260C-575B-597F4F23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Prognose</a:t>
            </a:r>
            <a:endParaRPr lang="de-AT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97A401-1578-23F8-7628-1F50F9199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Meningitis: meist folgenlose Ausheilung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Meningoencephalitis</a:t>
            </a:r>
            <a:r>
              <a:rPr lang="de-DE" dirty="0"/>
              <a:t>: 20% Defektheilung</a:t>
            </a:r>
          </a:p>
          <a:p>
            <a:pPr>
              <a:lnSpc>
                <a:spcPct val="150000"/>
              </a:lnSpc>
            </a:pPr>
            <a:r>
              <a:rPr lang="de-DE" dirty="0"/>
              <a:t>Encephalomyelitis: 20% folgenlose Ausheilung, 50% dauerhafte Defizite,		 30% letal</a:t>
            </a:r>
          </a:p>
        </p:txBody>
      </p:sp>
    </p:spTree>
    <p:extLst>
      <p:ext uri="{BB962C8B-B14F-4D97-AF65-F5344CB8AC3E}">
        <p14:creationId xmlns:p14="http://schemas.microsoft.com/office/powerpoint/2010/main" val="3633536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F8965-DEBD-E8FB-4516-A0013373E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Prophylaxe</a:t>
            </a:r>
            <a:endParaRPr lang="de-AT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BA6E2C-616A-555D-C0B8-A68D02B4E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67" y="2489200"/>
            <a:ext cx="8596668" cy="4543068"/>
          </a:xfrm>
        </p:spPr>
        <p:txBody>
          <a:bodyPr>
            <a:normAutofit/>
          </a:bodyPr>
          <a:lstStyle/>
          <a:p>
            <a:r>
              <a:rPr lang="de-DE" dirty="0"/>
              <a:t>Expositionsprophylaxe (lange Kleidung, </a:t>
            </a:r>
            <a:r>
              <a:rPr lang="de-DE" dirty="0" err="1"/>
              <a:t>Repellentien</a:t>
            </a:r>
            <a:r>
              <a:rPr lang="de-DE" dirty="0"/>
              <a:t>, Absuchen)</a:t>
            </a:r>
          </a:p>
          <a:p>
            <a:r>
              <a:rPr lang="de-DE" dirty="0"/>
              <a:t>Aktive Immunisierung</a:t>
            </a:r>
          </a:p>
          <a:p>
            <a:r>
              <a:rPr lang="de-DE" dirty="0"/>
              <a:t>Österreich Endemiegebiet – für alle empfohlen</a:t>
            </a:r>
          </a:p>
          <a:p>
            <a:r>
              <a:rPr lang="de-DE" dirty="0"/>
              <a:t>Grundimmunisierung ab 1. Lebensjahr</a:t>
            </a:r>
          </a:p>
          <a:p>
            <a:pPr marL="0" indent="0">
              <a:buNone/>
            </a:pPr>
            <a:r>
              <a:rPr lang="de-DE" dirty="0"/>
              <a:t>	0, 1-3 Mo, 5-12 Mo nach 2. Teilimmunisierung, 1. Auffrischung nach 3 Jahren, 	dann alle 5 Jahre, &gt;60 Jahre alle 3 Jahre</a:t>
            </a:r>
          </a:p>
          <a:p>
            <a:endParaRPr lang="de-DE" dirty="0"/>
          </a:p>
          <a:p>
            <a:r>
              <a:rPr lang="de-DE" dirty="0"/>
              <a:t>Durchgemachte FSME - lebenslange Immunität</a:t>
            </a:r>
          </a:p>
          <a:p>
            <a:r>
              <a:rPr lang="de-DE" dirty="0"/>
              <a:t>keine prospektiven Studien</a:t>
            </a:r>
          </a:p>
        </p:txBody>
      </p:sp>
      <p:pic>
        <p:nvPicPr>
          <p:cNvPr id="3074" name="Picture 2" descr="Zeckenimpfung">
            <a:extLst>
              <a:ext uri="{FF2B5EF4-FFF2-40B4-BE49-F238E27FC236}">
                <a16:creationId xmlns:a16="http://schemas.microsoft.com/office/drawing/2014/main" id="{551D6764-BEAF-BA7F-32EA-C0762A94D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02" y="50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5090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58453-6F70-90F3-AAA7-20A01FAA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805210-C6B1-356C-B823-45A94ADA3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/>
              <a:t>Kaiser R. et al., Frühsommer-Meningoenzephalitis (FSME), S1-Leitlinie, 2020, in: Deutsche Gesellschaft für Neurologie (Hrsg.), Leitlinien für Diagnostik und Therapie in der Neurologie. Online: www.dgn.org/leitlinien (abgerufen am 23.08.2023) </a:t>
            </a:r>
          </a:p>
          <a:p>
            <a:pPr marL="0" indent="0">
              <a:buNone/>
            </a:pPr>
            <a:endParaRPr lang="de-DE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de-AT" dirty="0">
                <a:hlinkClick r:id="rId2"/>
              </a:rPr>
              <a:t>https://www.zecken.de/de/fsme/fsmerisikogebiete-europa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>
                <a:hlinkClick r:id="rId3"/>
              </a:rPr>
              <a:t>https://www.sozialministerium.at/Themen/Gesundheit/Uebertragbare-Krankheiten/Infektionskrankheiten-A-Z/Fr%C3%BChsommer-Meningoenzephalitis-(FSME).html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>
                <a:hlinkClick r:id="rId4" action="ppaction://hlinkfile"/>
              </a:rPr>
              <a:t>file:///C:/Users/eva_s/Downloads/Impfplan_%C3%96sterreich_2023_Version_1.1.pdf</a:t>
            </a: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12856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1864F-CC73-CB1F-2425-456511874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34" y="816638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de-DE" sz="4800" dirty="0"/>
              <a:t>Vielen Dank für die </a:t>
            </a:r>
            <a:br>
              <a:rPr lang="de-DE" sz="4800" dirty="0"/>
            </a:br>
            <a:r>
              <a:rPr lang="de-DE" sz="4800" dirty="0"/>
              <a:t>Aufmerksamkeit!</a:t>
            </a:r>
            <a:endParaRPr lang="de-AT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0FFB3E-419B-59AB-6784-DA92AE949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216400"/>
            <a:ext cx="2396066" cy="182496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2050" name="Picture 2" descr="Eine Zecke (Gemeiner Holzbock) im Gras">
            <a:extLst>
              <a:ext uri="{FF2B5EF4-FFF2-40B4-BE49-F238E27FC236}">
                <a16:creationId xmlns:a16="http://schemas.microsoft.com/office/drawing/2014/main" id="{C7DD65C1-7661-4A1D-338C-BD1E326A1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0325"/>
            <a:ext cx="113538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3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A8FBE-C335-C2F0-7106-9FD7E3D9A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18" y="609600"/>
            <a:ext cx="8596668" cy="662247"/>
          </a:xfrm>
        </p:spPr>
        <p:txBody>
          <a:bodyPr>
            <a:noAutofit/>
          </a:bodyPr>
          <a:lstStyle/>
          <a:p>
            <a:r>
              <a:rPr lang="de-DE" sz="2000" dirty="0"/>
              <a:t>Herr S., 60 Jahre,</a:t>
            </a:r>
            <a:br>
              <a:rPr lang="de-DE" sz="2000" dirty="0"/>
            </a:br>
            <a:r>
              <a:rPr lang="de-DE" sz="2000" dirty="0"/>
              <a:t>Kopfschmerzen seit einigen Tagen, Schwindel, Wortfindungsstörungen</a:t>
            </a:r>
            <a:endParaRPr lang="de-AT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684297-D3C0-2202-68A4-28DC8908B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Seit ca. 1 Woche starke Kopfschmerzen</a:t>
            </a:r>
            <a:r>
              <a:rPr lang="de-AT" dirty="0"/>
              <a:t>, langsamer Beginn, von occipital nach cranial ziehend, bis NRS 8, leichte Besserung auf Thomapyrin</a:t>
            </a:r>
          </a:p>
          <a:p>
            <a:pPr>
              <a:lnSpc>
                <a:spcPct val="150000"/>
              </a:lnSpc>
            </a:pPr>
            <a:r>
              <a:rPr lang="de-AT" dirty="0"/>
              <a:t>Schwankschwindel/ Unsicherheit beim Gehen</a:t>
            </a:r>
          </a:p>
          <a:p>
            <a:pPr>
              <a:lnSpc>
                <a:spcPct val="150000"/>
              </a:lnSpc>
            </a:pPr>
            <a:r>
              <a:rPr lang="de-AT" dirty="0"/>
              <a:t>Appetitlosigkeit, leichte Übelkeit</a:t>
            </a:r>
          </a:p>
          <a:p>
            <a:pPr>
              <a:lnSpc>
                <a:spcPct val="150000"/>
              </a:lnSpc>
            </a:pPr>
            <a:r>
              <a:rPr lang="de-AT" dirty="0"/>
              <a:t>Wortfindungsstörungen seit 3 Tagen</a:t>
            </a:r>
          </a:p>
          <a:p>
            <a:pPr>
              <a:lnSpc>
                <a:spcPct val="150000"/>
              </a:lnSpc>
            </a:pPr>
            <a:r>
              <a:rPr lang="de-AT" dirty="0"/>
              <a:t>Vor einigen Tagen gerötete Augen </a:t>
            </a:r>
            <a:r>
              <a:rPr lang="de-AT" dirty="0" err="1"/>
              <a:t>bds</a:t>
            </a:r>
            <a:r>
              <a:rPr lang="de-AT" dirty="0"/>
              <a:t>., Besserung auf Augentropfen</a:t>
            </a:r>
          </a:p>
          <a:p>
            <a:pPr>
              <a:lnSpc>
                <a:spcPct val="150000"/>
              </a:lnSpc>
            </a:pPr>
            <a:r>
              <a:rPr lang="de-AT" dirty="0"/>
              <a:t>Fieber negiert</a:t>
            </a:r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03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A1C9A5-05B0-E38F-C46D-CE142228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Herr S., 60 Jahre,</a:t>
            </a:r>
            <a:br>
              <a:rPr lang="de-DE" sz="2000" dirty="0"/>
            </a:br>
            <a:r>
              <a:rPr lang="de-DE" sz="2000" dirty="0"/>
              <a:t>Kopfschmerzen seit einigen Tagen, Schwindel, Wortfindungsstörungen</a:t>
            </a:r>
            <a:endParaRPr lang="de-AT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0C70BE-D779-721B-8A83-7CB3A928E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de-AT" dirty="0"/>
              <a:t>Landwirt</a:t>
            </a:r>
          </a:p>
          <a:p>
            <a:pPr>
              <a:lnSpc>
                <a:spcPct val="150000"/>
              </a:lnSpc>
            </a:pPr>
            <a:endParaRPr lang="de-AT" dirty="0"/>
          </a:p>
          <a:p>
            <a:pPr>
              <a:lnSpc>
                <a:spcPct val="150000"/>
              </a:lnSpc>
            </a:pPr>
            <a:r>
              <a:rPr lang="de-AT" dirty="0"/>
              <a:t>Keine Dauermedikation</a:t>
            </a:r>
          </a:p>
          <a:p>
            <a:pPr>
              <a:lnSpc>
                <a:spcPct val="150000"/>
              </a:lnSpc>
            </a:pPr>
            <a:r>
              <a:rPr lang="de-AT" dirty="0"/>
              <a:t>Keine Vorerkrankungen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Ca. 3 Wochen zuvor Stall ausgemistet – „Ammoniakvergiftung“</a:t>
            </a:r>
          </a:p>
          <a:p>
            <a:pPr>
              <a:lnSpc>
                <a:spcPct val="150000"/>
              </a:lnSpc>
            </a:pPr>
            <a:r>
              <a:rPr lang="de-DE" dirty="0"/>
              <a:t>War erschöpft, konnte kaum aufstehen für ca. 1 Woche</a:t>
            </a:r>
          </a:p>
          <a:p>
            <a:pPr>
              <a:lnSpc>
                <a:spcPct val="150000"/>
              </a:lnSpc>
            </a:pPr>
            <a:r>
              <a:rPr lang="de-DE" dirty="0"/>
              <a:t>Kein Zeckenstich erinnerlich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572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A670D-0F60-F285-D52F-21DC05A2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Status </a:t>
            </a:r>
            <a:r>
              <a:rPr lang="de-DE" sz="2400" dirty="0" err="1"/>
              <a:t>neurologicus</a:t>
            </a:r>
            <a:endParaRPr lang="de-AT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F13CF3-F66D-42EA-14CD-A8CC240A0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8775"/>
            <a:ext cx="8596668" cy="44125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Kein Meningismus</a:t>
            </a:r>
            <a:endParaRPr lang="de-AT" dirty="0"/>
          </a:p>
          <a:p>
            <a:pPr>
              <a:lnSpc>
                <a:spcPct val="150000"/>
              </a:lnSpc>
            </a:pPr>
            <a:r>
              <a:rPr lang="de-AT" dirty="0" err="1"/>
              <a:t>Feinschlägiger</a:t>
            </a:r>
            <a:r>
              <a:rPr lang="de-AT" dirty="0"/>
              <a:t> Kopfhaltetremor</a:t>
            </a:r>
          </a:p>
          <a:p>
            <a:pPr>
              <a:lnSpc>
                <a:spcPct val="150000"/>
              </a:lnSpc>
            </a:pPr>
            <a:r>
              <a:rPr lang="de-AT" dirty="0"/>
              <a:t>PV: leichte Pronation rechts, Haltetremor </a:t>
            </a:r>
            <a:r>
              <a:rPr lang="de-AT" dirty="0" err="1"/>
              <a:t>bds</a:t>
            </a:r>
            <a:r>
              <a:rPr lang="de-AT" dirty="0"/>
              <a:t>.</a:t>
            </a:r>
          </a:p>
          <a:p>
            <a:pPr>
              <a:lnSpc>
                <a:spcPct val="150000"/>
              </a:lnSpc>
            </a:pPr>
            <a:r>
              <a:rPr lang="de-AT" dirty="0"/>
              <a:t>FNV: </a:t>
            </a:r>
            <a:r>
              <a:rPr lang="de-AT" dirty="0" err="1"/>
              <a:t>dysmetrisch</a:t>
            </a:r>
            <a:r>
              <a:rPr lang="de-AT" dirty="0"/>
              <a:t> und ataktisch </a:t>
            </a:r>
            <a:r>
              <a:rPr lang="de-AT" dirty="0" err="1"/>
              <a:t>bds</a:t>
            </a:r>
            <a:r>
              <a:rPr lang="de-AT" dirty="0"/>
              <a:t>.</a:t>
            </a:r>
          </a:p>
          <a:p>
            <a:pPr>
              <a:lnSpc>
                <a:spcPct val="150000"/>
              </a:lnSpc>
            </a:pPr>
            <a:r>
              <a:rPr lang="de-AT" dirty="0"/>
              <a:t>KHV: ataktisch </a:t>
            </a:r>
            <a:r>
              <a:rPr lang="de-AT" dirty="0" err="1"/>
              <a:t>bds</a:t>
            </a:r>
            <a:r>
              <a:rPr lang="de-AT" dirty="0"/>
              <a:t>.</a:t>
            </a:r>
          </a:p>
          <a:p>
            <a:pPr>
              <a:lnSpc>
                <a:spcPct val="150000"/>
              </a:lnSpc>
            </a:pPr>
            <a:r>
              <a:rPr lang="de-AT" dirty="0"/>
              <a:t>Gangbild kleinschrittig, unsicher, vermindertes Mitschwingen rechter Arm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407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AE6B9-29D2-8FB6-C714-39E1C76C6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Status </a:t>
            </a:r>
            <a:r>
              <a:rPr lang="de-DE" sz="2400" dirty="0" err="1"/>
              <a:t>neurologicus</a:t>
            </a:r>
            <a:endParaRPr lang="de-AT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BD068B-28DD-C0CF-C4C7-7060917D6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1651"/>
            <a:ext cx="8596668" cy="42697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dirty="0"/>
              <a:t>Sprache verlangsamt, </a:t>
            </a:r>
            <a:r>
              <a:rPr lang="de-AT" dirty="0" err="1"/>
              <a:t>anamn</a:t>
            </a:r>
            <a:r>
              <a:rPr lang="de-AT" dirty="0"/>
              <a:t>. Wortfindungsstörungen, Benennen und Nachsprechen möglich</a:t>
            </a:r>
          </a:p>
          <a:p>
            <a:pPr>
              <a:lnSpc>
                <a:spcPct val="150000"/>
              </a:lnSpc>
            </a:pPr>
            <a:r>
              <a:rPr lang="de-DE" dirty="0"/>
              <a:t>Klare Bewusstseinslage</a:t>
            </a:r>
          </a:p>
          <a:p>
            <a:pPr>
              <a:lnSpc>
                <a:spcPct val="150000"/>
              </a:lnSpc>
            </a:pPr>
            <a:r>
              <a:rPr lang="de-DE" dirty="0"/>
              <a:t>Örtlich, situativ und zur Person orientiert</a:t>
            </a:r>
          </a:p>
          <a:p>
            <a:pPr>
              <a:lnSpc>
                <a:spcPct val="150000"/>
              </a:lnSpc>
            </a:pPr>
            <a:r>
              <a:rPr lang="de-DE" dirty="0"/>
              <a:t>Zeitlich desorientiert</a:t>
            </a:r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00949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285BD-D274-B971-94ED-576C3FEA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Diagnostik</a:t>
            </a:r>
            <a:endParaRPr lang="de-AT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3D78AA-00F9-9DEF-D513-227434065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9725"/>
            <a:ext cx="8596668" cy="4431637"/>
          </a:xfrm>
        </p:spPr>
        <p:txBody>
          <a:bodyPr>
            <a:normAutofit/>
          </a:bodyPr>
          <a:lstStyle/>
          <a:p>
            <a:r>
              <a:rPr lang="de-DE" dirty="0"/>
              <a:t>Labor: CRP 12mg/l, Ammoniak normwertig</a:t>
            </a:r>
          </a:p>
          <a:p>
            <a:endParaRPr lang="de-DE" dirty="0"/>
          </a:p>
          <a:p>
            <a:r>
              <a:rPr lang="de-DE" dirty="0"/>
              <a:t>Ct Cerebrum mit intra- und extrakranieller Angiographie</a:t>
            </a:r>
          </a:p>
          <a:p>
            <a:pPr lvl="1"/>
            <a:r>
              <a:rPr lang="de-DE" dirty="0"/>
              <a:t>Zarte Stammganglienverkalkung </a:t>
            </a:r>
            <a:r>
              <a:rPr lang="de-DE" dirty="0" err="1"/>
              <a:t>bds</a:t>
            </a:r>
            <a:r>
              <a:rPr lang="de-DE" dirty="0"/>
              <a:t>., geringe </a:t>
            </a:r>
            <a:r>
              <a:rPr lang="de-DE" dirty="0" err="1"/>
              <a:t>mikroangiopathische</a:t>
            </a:r>
            <a:r>
              <a:rPr lang="de-DE" dirty="0"/>
              <a:t> Veränderungen</a:t>
            </a:r>
          </a:p>
          <a:p>
            <a:pPr lvl="1"/>
            <a:r>
              <a:rPr lang="de-DE" dirty="0"/>
              <a:t>Kein Stenose- oder </a:t>
            </a:r>
            <a:r>
              <a:rPr lang="de-DE" dirty="0" err="1"/>
              <a:t>Aneurysmahinweis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Aufnahme Stroke-Unit</a:t>
            </a:r>
          </a:p>
          <a:p>
            <a:endParaRPr lang="de-DE" dirty="0"/>
          </a:p>
          <a:p>
            <a:r>
              <a:rPr lang="de-DE" dirty="0"/>
              <a:t>MRT</a:t>
            </a:r>
          </a:p>
          <a:p>
            <a:pPr lvl="1"/>
            <a:r>
              <a:rPr lang="de-DE" dirty="0"/>
              <a:t>Kein Hinweis für Diffusionsstörung, Raumforderung, entzündliche Veränderung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272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3D322-05AA-AD13-0D98-5CB9555EF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Diagnostik</a:t>
            </a:r>
            <a:endParaRPr lang="de-AT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F1D6D6-AF83-DA32-019E-6D1313A68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Lumbalpunktion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AT" dirty="0"/>
          </a:p>
        </p:txBody>
      </p:sp>
      <p:pic>
        <p:nvPicPr>
          <p:cNvPr id="5" name="Grafik 4" descr="Ein Bild, das Text, Karte Menü, Screenshot, Zahl enthält.&#10;&#10;Automatisch generierte Beschreibung">
            <a:extLst>
              <a:ext uri="{FF2B5EF4-FFF2-40B4-BE49-F238E27FC236}">
                <a16:creationId xmlns:a16="http://schemas.microsoft.com/office/drawing/2014/main" id="{342D0892-7875-36F5-CE9A-6F3A868980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74" t="2171" r="10354" b="36744"/>
          <a:stretch/>
        </p:blipFill>
        <p:spPr>
          <a:xfrm>
            <a:off x="4237270" y="2160589"/>
            <a:ext cx="4494472" cy="321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8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39BB9-31B7-DA5C-1B08-A18B3DFE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2475"/>
          </a:xfrm>
        </p:spPr>
        <p:txBody>
          <a:bodyPr>
            <a:normAutofit/>
          </a:bodyPr>
          <a:lstStyle/>
          <a:p>
            <a:r>
              <a:rPr lang="de-DE" sz="2400" dirty="0"/>
              <a:t>Therapie und Verlauf</a:t>
            </a:r>
            <a:endParaRPr lang="de-AT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2ECA25-0199-7A54-5AA8-DC5EED0EB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4951"/>
            <a:ext cx="8596668" cy="5034642"/>
          </a:xfrm>
        </p:spPr>
        <p:txBody>
          <a:bodyPr>
            <a:normAutofit lnSpcReduction="10000"/>
          </a:bodyPr>
          <a:lstStyle/>
          <a:p>
            <a:r>
              <a:rPr lang="de-DE" sz="1600" dirty="0"/>
              <a:t>Initial Analgesie </a:t>
            </a:r>
          </a:p>
          <a:p>
            <a:r>
              <a:rPr lang="de-DE" sz="1600" dirty="0"/>
              <a:t>Ab Lumbalpunktion: Ceftriaxon, Ampicillin, Aciclovir</a:t>
            </a:r>
          </a:p>
          <a:p>
            <a:r>
              <a:rPr lang="de-DE" sz="1600" dirty="0"/>
              <a:t>Mikrobiologie Ergebnis: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Entlassung nach 12 Tagen Aufenthalt</a:t>
            </a:r>
          </a:p>
          <a:p>
            <a:r>
              <a:rPr lang="de-DE" sz="1600" dirty="0"/>
              <a:t>Milde </a:t>
            </a:r>
            <a:r>
              <a:rPr lang="de-DE" sz="1600" dirty="0" err="1"/>
              <a:t>Feinmotorikstörung</a:t>
            </a:r>
            <a:endParaRPr lang="de-DE" sz="1600" dirty="0"/>
          </a:p>
          <a:p>
            <a:endParaRPr lang="de-DE" sz="1600" dirty="0"/>
          </a:p>
          <a:p>
            <a:endParaRPr lang="de-DE" dirty="0"/>
          </a:p>
          <a:p>
            <a:endParaRPr lang="de-AT" dirty="0"/>
          </a:p>
        </p:txBody>
      </p:sp>
      <p:pic>
        <p:nvPicPr>
          <p:cNvPr id="5" name="Grafik 4" descr="Ein Bild, das Text, Karte Menü, Dokument, Quittung enthält.&#10;&#10;Automatisch generierte Beschreibung">
            <a:extLst>
              <a:ext uri="{FF2B5EF4-FFF2-40B4-BE49-F238E27FC236}">
                <a16:creationId xmlns:a16="http://schemas.microsoft.com/office/drawing/2014/main" id="{3E8D2B19-366F-97ED-6EE9-FB881C4D2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1" t="8890" r="5857" b="32629"/>
          <a:stretch/>
        </p:blipFill>
        <p:spPr>
          <a:xfrm>
            <a:off x="1143032" y="2737866"/>
            <a:ext cx="5404726" cy="275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5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F81D2-EECB-F0E5-8DD5-A323F69B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39258"/>
            <a:ext cx="8596668" cy="1320800"/>
          </a:xfrm>
        </p:spPr>
        <p:txBody>
          <a:bodyPr/>
          <a:lstStyle/>
          <a:p>
            <a:r>
              <a:rPr lang="de-AT" dirty="0"/>
              <a:t>Frühsommer-Meningoenzephalitis (FSME)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EA13C6-E3D1-50A9-05E8-C1A649913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de-DE" dirty="0">
                <a:solidFill>
                  <a:srgbClr val="000000"/>
                </a:solidFill>
                <a:latin typeface="+mj-lt"/>
              </a:rPr>
              <a:t>Erreger: FSME-Virus</a:t>
            </a:r>
          </a:p>
          <a:p>
            <a:r>
              <a:rPr lang="de-DE" dirty="0">
                <a:solidFill>
                  <a:srgbClr val="000000"/>
                </a:solidFill>
                <a:latin typeface="+mj-lt"/>
              </a:rPr>
              <a:t>3 Subtypen: westlich, östlich, fernöstlich</a:t>
            </a:r>
          </a:p>
          <a:p>
            <a:r>
              <a:rPr lang="de-DE" dirty="0">
                <a:solidFill>
                  <a:srgbClr val="000000"/>
                </a:solidFill>
                <a:latin typeface="+mj-lt"/>
              </a:rPr>
              <a:t>Reservoir: Zecken, Kleintiernager, selten Rinder, Ziegen, Schafe</a:t>
            </a:r>
          </a:p>
          <a:p>
            <a:r>
              <a:rPr lang="de-DE" dirty="0">
                <a:solidFill>
                  <a:srgbClr val="000000"/>
                </a:solidFill>
                <a:latin typeface="+mj-lt"/>
              </a:rPr>
              <a:t>Übertragung: Zeckenstich, Rohmilchprodukte, Organtransplantat</a:t>
            </a:r>
          </a:p>
          <a:p>
            <a:r>
              <a:rPr lang="de-DE" dirty="0">
                <a:solidFill>
                  <a:srgbClr val="000000"/>
                </a:solidFill>
                <a:latin typeface="+mj-lt"/>
              </a:rPr>
              <a:t>Durchseuchung: 0,2% - 9,3%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401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690</Words>
  <Application>Microsoft Office PowerPoint</Application>
  <PresentationFormat>Breitbild</PresentationFormat>
  <Paragraphs>141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Candara</vt:lpstr>
      <vt:lpstr>Trebuchet MS</vt:lpstr>
      <vt:lpstr>Wingdings 3</vt:lpstr>
      <vt:lpstr>Facette</vt:lpstr>
      <vt:lpstr>Ein Patient mit Kopfschmerzen und Wortfindungsstörungen</vt:lpstr>
      <vt:lpstr>Herr S., 60 Jahre, Kopfschmerzen seit einigen Tagen, Schwindel, Wortfindungsstörungen</vt:lpstr>
      <vt:lpstr>Herr S., 60 Jahre, Kopfschmerzen seit einigen Tagen, Schwindel, Wortfindungsstörungen</vt:lpstr>
      <vt:lpstr>Status neurologicus</vt:lpstr>
      <vt:lpstr>Status neurologicus</vt:lpstr>
      <vt:lpstr>Diagnostik</vt:lpstr>
      <vt:lpstr>Diagnostik</vt:lpstr>
      <vt:lpstr>Therapie und Verlauf</vt:lpstr>
      <vt:lpstr>Frühsommer-Meningoenzephalitis (FSME)</vt:lpstr>
      <vt:lpstr>Epidemiologie</vt:lpstr>
      <vt:lpstr>Klinik</vt:lpstr>
      <vt:lpstr>Klinik</vt:lpstr>
      <vt:lpstr>Klinik</vt:lpstr>
      <vt:lpstr>Diagnostik</vt:lpstr>
      <vt:lpstr>Therapie</vt:lpstr>
      <vt:lpstr>Prognose</vt:lpstr>
      <vt:lpstr>Prophylaxe</vt:lpstr>
      <vt:lpstr>PowerPoint-Präsentation</vt:lpstr>
      <vt:lpstr>Vielen Dank für die 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Patient mit Kopfschmerzen und Wortfindungsstörungen</dc:title>
  <dc:creator>Csencsitz, Marco</dc:creator>
  <cp:lastModifiedBy>Csencsitz, Marco</cp:lastModifiedBy>
  <cp:revision>73</cp:revision>
  <dcterms:created xsi:type="dcterms:W3CDTF">2023-08-24T19:05:00Z</dcterms:created>
  <dcterms:modified xsi:type="dcterms:W3CDTF">2023-09-26T20:28:26Z</dcterms:modified>
</cp:coreProperties>
</file>